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7" r:id="rId2"/>
    <p:sldId id="273" r:id="rId3"/>
    <p:sldId id="276" r:id="rId4"/>
    <p:sldId id="277" r:id="rId5"/>
    <p:sldId id="287" r:id="rId6"/>
    <p:sldId id="278" r:id="rId7"/>
    <p:sldId id="280" r:id="rId8"/>
    <p:sldId id="281" r:id="rId9"/>
    <p:sldId id="282" r:id="rId10"/>
    <p:sldId id="283" r:id="rId11"/>
    <p:sldId id="279" r:id="rId12"/>
    <p:sldId id="288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82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7D4A-C2FA-47ED-95EF-30FE09246C12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7DEB-A968-417D-B926-1BF06C95678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7D4A-C2FA-47ED-95EF-30FE09246C12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7DEB-A968-417D-B926-1BF06C95678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7D4A-C2FA-47ED-95EF-30FE09246C12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7DEB-A968-417D-B926-1BF06C95678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7D4A-C2FA-47ED-95EF-30FE09246C12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7DEB-A968-417D-B926-1BF06C95678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7D4A-C2FA-47ED-95EF-30FE09246C12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7DEB-A968-417D-B926-1BF06C95678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7D4A-C2FA-47ED-95EF-30FE09246C12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7DEB-A968-417D-B926-1BF06C95678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7D4A-C2FA-47ED-95EF-30FE09246C12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7DEB-A968-417D-B926-1BF06C95678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7D4A-C2FA-47ED-95EF-30FE09246C12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7DEB-A968-417D-B926-1BF06C95678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7D4A-C2FA-47ED-95EF-30FE09246C12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7DEB-A968-417D-B926-1BF06C95678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7D4A-C2FA-47ED-95EF-30FE09246C12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7DEB-A968-417D-B926-1BF06C95678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7D4A-C2FA-47ED-95EF-30FE09246C12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7DEB-A968-417D-B926-1BF06C95678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B667D4A-C2FA-47ED-95EF-30FE09246C12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1FE7DEB-A968-417D-B926-1BF06C95678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5"/>
          <p:cNvSpPr>
            <a:spLocks noGrp="1"/>
          </p:cNvSpPr>
          <p:nvPr>
            <p:ph type="ctrTitle"/>
          </p:nvPr>
        </p:nvSpPr>
        <p:spPr>
          <a:xfrm>
            <a:off x="1804977" y="2220229"/>
            <a:ext cx="9875520" cy="1472184"/>
          </a:xfrm>
        </p:spPr>
        <p:txBody>
          <a:bodyPr>
            <a:normAutofit/>
          </a:bodyPr>
          <a:lstStyle/>
          <a:p>
            <a:r>
              <a:rPr lang="es-ES" sz="8000" b="1" dirty="0" smtClean="0"/>
              <a:t>El Realismo</a:t>
            </a:r>
            <a:endParaRPr lang="tr-TR" sz="8000" b="1" dirty="0"/>
          </a:p>
        </p:txBody>
      </p:sp>
    </p:spTree>
    <p:extLst>
      <p:ext uri="{BB962C8B-B14F-4D97-AF65-F5344CB8AC3E}">
        <p14:creationId xmlns:p14="http://schemas.microsoft.com/office/powerpoint/2010/main" val="370778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851082" y="2408238"/>
            <a:ext cx="9997440" cy="1143000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¿Qué ocurre con la figura transgresora de la esposa adúltera al final de estas novelas?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dirty="0" smtClean="0"/>
              <a:t>Castigo final para la figura transgresora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_tradnl" sz="3600" b="1" dirty="0" smtClean="0"/>
              <a:t>¿Qué tipos de castigo?</a:t>
            </a:r>
          </a:p>
          <a:p>
            <a:pPr>
              <a:buNone/>
            </a:pPr>
            <a:endParaRPr lang="es-ES_tradnl" sz="3600" dirty="0" smtClean="0"/>
          </a:p>
          <a:p>
            <a:pPr>
              <a:buFont typeface="Wingdings" pitchFamily="2" charset="2"/>
              <a:buChar char="v"/>
            </a:pPr>
            <a:r>
              <a:rPr lang="es-ES_tradnl" sz="3600" dirty="0" smtClean="0"/>
              <a:t> La muerte del personaje</a:t>
            </a:r>
          </a:p>
          <a:p>
            <a:pPr>
              <a:buFont typeface="Wingdings" pitchFamily="2" charset="2"/>
              <a:buChar char="v"/>
            </a:pPr>
            <a:r>
              <a:rPr lang="es-ES_tradnl" sz="3600" dirty="0" smtClean="0"/>
              <a:t> Su aislamiento y marginación del grupo social</a:t>
            </a:r>
          </a:p>
          <a:p>
            <a:pPr>
              <a:buFont typeface="Wingdings" pitchFamily="2" charset="2"/>
              <a:buChar char="v"/>
            </a:pPr>
            <a:r>
              <a:rPr lang="es-ES_tradnl" sz="3600" dirty="0" smtClean="0"/>
              <a:t> Se reestablece el orden social imperante</a:t>
            </a:r>
          </a:p>
          <a:p>
            <a:pPr>
              <a:buFont typeface="Wingdings" pitchFamily="2" charset="2"/>
              <a:buChar char="v"/>
            </a:pPr>
            <a:r>
              <a:rPr lang="es-ES_tradnl" sz="3600" dirty="0" smtClean="0"/>
              <a:t> la sociedad suele ejercer este castigo (papel vengador, como marido ofendido)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Para la próxima semana...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s-ES_tradnl" dirty="0" smtClean="0"/>
          </a:p>
          <a:p>
            <a:pPr>
              <a:buNone/>
            </a:pPr>
            <a:r>
              <a:rPr lang="es-ES_tradnl" i="1" dirty="0" smtClean="0"/>
              <a:t>La Gaviota </a:t>
            </a:r>
            <a:r>
              <a:rPr lang="es-ES_tradnl" dirty="0" smtClean="0"/>
              <a:t>de Fernán Caballero: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prólogo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capítulo 1 y 8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capítulo 10-12, 17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</a:t>
            </a:r>
            <a:r>
              <a:rPr lang="es-ES_tradnl" smtClean="0"/>
              <a:t>capítulo 23, 26-30</a:t>
            </a:r>
            <a:endParaRPr lang="es-ES_tradnl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/>
              <a:t>Temas recurrentes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s-ES_tradnl" dirty="0" smtClean="0"/>
              <a:t> novelas extensas 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hogar burgués: matrimonio / adulterio femenino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triángulos amorosos (van variando)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castigo final</a:t>
            </a:r>
          </a:p>
          <a:p>
            <a:pPr>
              <a:buFont typeface="Wingdings" pitchFamily="2" charset="2"/>
              <a:buChar char="v"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63717" y="1720960"/>
            <a:ext cx="10515600" cy="3239923"/>
          </a:xfrm>
        </p:spPr>
        <p:txBody>
          <a:bodyPr>
            <a:normAutofit fontScale="90000"/>
          </a:bodyPr>
          <a:lstStyle/>
          <a:p>
            <a:r>
              <a:rPr lang="es-ES_tradnl" b="1" dirty="0" smtClean="0"/>
              <a:t>Adulterio femenino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¿Por qué esta precupación de los autores? ¿Por qué es un tema tan recurrente en las obras realistas?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7289" y="730469"/>
            <a:ext cx="10515600" cy="612753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s-ES_tradnl" dirty="0" smtClean="0"/>
              <a:t>adulterar: viciar una cosa, producir impurezas en lo puro 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el matrimonio </a:t>
            </a:r>
          </a:p>
          <a:p>
            <a:pPr lvl="1">
              <a:buFontTx/>
              <a:buChar char="-"/>
            </a:pPr>
            <a:r>
              <a:rPr lang="es-ES_tradnl" dirty="0" smtClean="0"/>
              <a:t>regula la relación social nuclear (la familia)</a:t>
            </a:r>
          </a:p>
          <a:p>
            <a:pPr lvl="1">
              <a:buFontTx/>
              <a:buChar char="-"/>
            </a:pPr>
            <a:r>
              <a:rPr lang="es-ES_tradnl" dirty="0" smtClean="0"/>
              <a:t> forma de perpetuar la sociedad burguesa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adulterio: amenaza para la estabilidad de la sociedad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peligro social/rebelión contra el contrato social del matrimonio</a:t>
            </a:r>
          </a:p>
          <a:p>
            <a:pPr lvl="1">
              <a:buNone/>
            </a:pPr>
            <a:r>
              <a:rPr lang="es-ES_tradnl" dirty="0" smtClean="0"/>
              <a:t>(frente al Romanticismo, con un Amor con mayúscula, donde el matrimonio con sus convenciones sociales poco importa)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861592" y="1174531"/>
            <a:ext cx="9997440" cy="4800600"/>
          </a:xfrm>
        </p:spPr>
        <p:txBody>
          <a:bodyPr/>
          <a:lstStyle/>
          <a:p>
            <a:pPr>
              <a:buNone/>
            </a:pPr>
            <a:r>
              <a:rPr lang="es-ES_tradnl" dirty="0" smtClean="0"/>
              <a:t>La esposa adúltera</a:t>
            </a:r>
          </a:p>
          <a:p>
            <a:pPr lvl="1">
              <a:buFont typeface="Wingdings" pitchFamily="2" charset="2"/>
              <a:buChar char="v"/>
            </a:pPr>
            <a:r>
              <a:rPr lang="es-ES_tradnl" dirty="0" smtClean="0"/>
              <a:t>rompe el contrato social- es una figura transgresora</a:t>
            </a:r>
          </a:p>
          <a:p>
            <a:pPr lvl="1">
              <a:buFont typeface="Wingdings" pitchFamily="2" charset="2"/>
              <a:buChar char="v"/>
            </a:pPr>
            <a:r>
              <a:rPr lang="es-ES_tradnl" dirty="0" smtClean="0"/>
              <a:t> la mujer adúltera es lo contrario de lo que se esperaba de la mujer burguesa (el ángel del hogar)</a:t>
            </a:r>
          </a:p>
          <a:p>
            <a:pPr lvl="1">
              <a:buFont typeface="Wingdings" pitchFamily="2" charset="2"/>
              <a:buChar char="v"/>
            </a:pPr>
            <a:r>
              <a:rPr lang="es-ES_tradnl" dirty="0" smtClean="0"/>
              <a:t> se las retrata como víctimas de matrimonios por conveniencia</a:t>
            </a:r>
          </a:p>
          <a:p>
            <a:pPr lvl="1">
              <a:buFont typeface="Wingdings" pitchFamily="2" charset="2"/>
              <a:buChar char="v"/>
            </a:pPr>
            <a:r>
              <a:rPr lang="es-ES_tradnl" dirty="0" smtClean="0"/>
              <a:t> amenaza de un escándalo público</a:t>
            </a:r>
          </a:p>
          <a:p>
            <a:pPr lvl="1">
              <a:buFont typeface="Wingdings" pitchFamily="2" charset="2"/>
              <a:buChar char="v"/>
            </a:pPr>
            <a:r>
              <a:rPr lang="es-ES_tradnl" dirty="0" smtClean="0"/>
              <a:t> problema de control sobre la esposa = de control de la sucesión hereditaria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986603"/>
          </a:xfrm>
        </p:spPr>
        <p:txBody>
          <a:bodyPr/>
          <a:lstStyle/>
          <a:p>
            <a:r>
              <a:rPr lang="es-ES_tradnl" b="1" dirty="0" smtClean="0"/>
              <a:t>Triángulos amorosos (cambiantes)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14144" y="1447800"/>
            <a:ext cx="9997440" cy="522626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ES_tradnl" dirty="0" smtClean="0"/>
              <a:t>La mujer casada queda atrapada entre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el deber (ser fiel a su marido, respetar su papel social )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su deseo individual (transgredir la norma y evadirse de su realidad)</a:t>
            </a:r>
          </a:p>
          <a:p>
            <a:pPr>
              <a:buNone/>
            </a:pPr>
            <a:r>
              <a:rPr lang="es-ES_tradnl" dirty="0" smtClean="0"/>
              <a:t>Potencial de suspense (¿caerá o no caerá? A diferencia del hombre donde se le va más predispuesto a caer)</a:t>
            </a:r>
          </a:p>
          <a:p>
            <a:pPr>
              <a:buNone/>
            </a:pPr>
            <a:r>
              <a:rPr lang="es-ES_tradnl" dirty="0" smtClean="0"/>
              <a:t>Figura del “stranger in the house”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Transformación del “invitado” (</a:t>
            </a:r>
            <a:r>
              <a:rPr lang="es-ES_tradnl" i="1" dirty="0" smtClean="0"/>
              <a:t>guest</a:t>
            </a:r>
            <a:r>
              <a:rPr lang="es-ES_tradnl" dirty="0" smtClean="0"/>
              <a:t>) en “extraño-enemigo” (</a:t>
            </a:r>
            <a:r>
              <a:rPr lang="es-ES_tradnl" i="1" dirty="0" smtClean="0"/>
              <a:t>stranger-enemy</a:t>
            </a:r>
            <a:r>
              <a:rPr lang="es-ES_tradnl" dirty="0" smtClean="0"/>
              <a:t>)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se transgreden las reglas de la hospitalidad (en forma de seducción)</a:t>
            </a:r>
          </a:p>
          <a:p>
            <a:pPr lvl="1">
              <a:buFont typeface="Wingdings" pitchFamily="2" charset="2"/>
              <a:buChar char="§"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kizkenar Üçgen"/>
          <p:cNvSpPr/>
          <p:nvPr/>
        </p:nvSpPr>
        <p:spPr>
          <a:xfrm>
            <a:off x="3300249" y="2091557"/>
            <a:ext cx="5780689" cy="3100553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Dikdörtgen"/>
          <p:cNvSpPr/>
          <p:nvPr/>
        </p:nvSpPr>
        <p:spPr>
          <a:xfrm>
            <a:off x="4971393" y="1418897"/>
            <a:ext cx="2543503" cy="578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b="1" dirty="0" smtClean="0"/>
              <a:t>mujer casada</a:t>
            </a:r>
            <a:endParaRPr lang="tr-TR" sz="2400" b="1" dirty="0"/>
          </a:p>
        </p:txBody>
      </p:sp>
      <p:sp>
        <p:nvSpPr>
          <p:cNvPr id="6" name="5 Dikdörtgen"/>
          <p:cNvSpPr/>
          <p:nvPr/>
        </p:nvSpPr>
        <p:spPr>
          <a:xfrm>
            <a:off x="641131" y="4882055"/>
            <a:ext cx="2543503" cy="578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800" b="1" dirty="0" smtClean="0"/>
              <a:t>marido</a:t>
            </a:r>
            <a:endParaRPr lang="tr-TR" sz="2800" b="1" dirty="0"/>
          </a:p>
        </p:txBody>
      </p:sp>
      <p:sp>
        <p:nvSpPr>
          <p:cNvPr id="7" name="6 Dikdörtgen"/>
          <p:cNvSpPr/>
          <p:nvPr/>
        </p:nvSpPr>
        <p:spPr>
          <a:xfrm>
            <a:off x="9228084" y="4866289"/>
            <a:ext cx="2543503" cy="578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b="1" dirty="0" smtClean="0"/>
              <a:t>el otro hombre</a:t>
            </a:r>
            <a:endParaRPr lang="tr-TR" sz="2400" b="1" dirty="0"/>
          </a:p>
        </p:txBody>
      </p:sp>
      <p:sp>
        <p:nvSpPr>
          <p:cNvPr id="8" name="7 Yuvarlatılmış Dikdörtgen"/>
          <p:cNvSpPr/>
          <p:nvPr/>
        </p:nvSpPr>
        <p:spPr>
          <a:xfrm>
            <a:off x="1524000" y="2953405"/>
            <a:ext cx="3195145" cy="58857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>
                <a:solidFill>
                  <a:schemeClr val="tx1"/>
                </a:solidFill>
              </a:rPr>
              <a:t>vínculos sagrados y legales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9" name="8 Yuvarlatılmış Dikdörtgen"/>
          <p:cNvSpPr/>
          <p:nvPr/>
        </p:nvSpPr>
        <p:spPr>
          <a:xfrm>
            <a:off x="7814375" y="2535552"/>
            <a:ext cx="3683942" cy="11343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>
                <a:solidFill>
                  <a:schemeClr val="tx1"/>
                </a:solidFill>
              </a:rPr>
              <a:t>Atracción del amor prohibido, la trangresión. </a:t>
            </a:r>
          </a:p>
          <a:p>
            <a:pPr algn="ctr"/>
            <a:r>
              <a:rPr lang="es-ES_tradnl" dirty="0" smtClean="0">
                <a:solidFill>
                  <a:schemeClr val="tx1"/>
                </a:solidFill>
              </a:rPr>
              <a:t>Desafían lo sagrado, el orden, la ley.</a:t>
            </a:r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08385" y="1345324"/>
            <a:ext cx="9850821" cy="2638097"/>
          </a:xfrm>
        </p:spPr>
        <p:txBody>
          <a:bodyPr/>
          <a:lstStyle/>
          <a:p>
            <a:r>
              <a:rPr lang="es-ES_tradnl" b="1" dirty="0" smtClean="0"/>
              <a:t>En grupos, dividid la trama de este tipo de novelas en 4 fases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5606"/>
          </a:xfrm>
        </p:spPr>
        <p:txBody>
          <a:bodyPr>
            <a:normAutofit/>
          </a:bodyPr>
          <a:lstStyle/>
          <a:p>
            <a:pPr algn="ctr"/>
            <a:r>
              <a:rPr lang="es-ES_tradnl" b="1" dirty="0" smtClean="0"/>
              <a:t>La trama en 4 fases</a:t>
            </a:r>
            <a:endParaRPr lang="tr-TR" b="1" dirty="0"/>
          </a:p>
        </p:txBody>
      </p:sp>
      <p:sp>
        <p:nvSpPr>
          <p:cNvPr id="4" name="3 Yuvarlatılmış Dikdörtgen"/>
          <p:cNvSpPr/>
          <p:nvPr/>
        </p:nvSpPr>
        <p:spPr>
          <a:xfrm>
            <a:off x="231228" y="1566041"/>
            <a:ext cx="2575035" cy="3962400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b="1" dirty="0" smtClean="0"/>
              <a:t>Unión matrimonial</a:t>
            </a:r>
          </a:p>
          <a:p>
            <a:pPr algn="ctr"/>
            <a:endParaRPr lang="es-ES_tradnl" dirty="0" smtClean="0"/>
          </a:p>
          <a:p>
            <a:pPr algn="ctr">
              <a:buFont typeface="Wingdings" pitchFamily="2" charset="2"/>
              <a:buChar char="§"/>
            </a:pPr>
            <a:r>
              <a:rPr lang="es-ES_tradnl" dirty="0" smtClean="0"/>
              <a:t> </a:t>
            </a:r>
            <a:r>
              <a:rPr lang="es-ES_tradnl" b="1" dirty="0" smtClean="0"/>
              <a:t>cónyuges desiguales (diferencia de edad, falta de sintonía espiritual)</a:t>
            </a:r>
          </a:p>
          <a:p>
            <a:pPr algn="ctr"/>
            <a:endParaRPr lang="es-ES_tradnl" b="1" dirty="0" smtClean="0"/>
          </a:p>
          <a:p>
            <a:pPr algn="ctr">
              <a:buFont typeface="Wingdings" pitchFamily="2" charset="2"/>
              <a:buChar char="§"/>
            </a:pPr>
            <a:r>
              <a:rPr lang="es-ES_tradnl" b="1" dirty="0" smtClean="0"/>
              <a:t> mujer recluida en el espacio privado (casa)</a:t>
            </a:r>
            <a:endParaRPr lang="tr-TR" b="1" dirty="0"/>
          </a:p>
        </p:txBody>
      </p:sp>
      <p:sp>
        <p:nvSpPr>
          <p:cNvPr id="5" name="4 Yuvarlatılmış Dikdörtgen"/>
          <p:cNvSpPr/>
          <p:nvPr/>
        </p:nvSpPr>
        <p:spPr>
          <a:xfrm>
            <a:off x="3142594" y="1555531"/>
            <a:ext cx="3016468" cy="3909848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b="1" dirty="0" smtClean="0"/>
              <a:t>Proceso de seducción </a:t>
            </a:r>
          </a:p>
          <a:p>
            <a:pPr algn="ctr"/>
            <a:endParaRPr lang="es-ES_tradnl" b="1" dirty="0" smtClean="0"/>
          </a:p>
          <a:p>
            <a:pPr algn="ctr">
              <a:buFont typeface="Wingdings" pitchFamily="2" charset="2"/>
              <a:buChar char="§"/>
            </a:pPr>
            <a:r>
              <a:rPr lang="es-ES_tradnl" b="1" dirty="0" smtClean="0"/>
              <a:t> el dúo se convierte en trío</a:t>
            </a:r>
          </a:p>
          <a:p>
            <a:pPr algn="ctr">
              <a:buFont typeface="Wingdings" pitchFamily="2" charset="2"/>
              <a:buChar char="§"/>
            </a:pPr>
            <a:r>
              <a:rPr lang="es-ES_tradnl" b="1" dirty="0" smtClean="0"/>
              <a:t> el seductor suele ser un donjuán cualquiera</a:t>
            </a:r>
          </a:p>
          <a:p>
            <a:pPr algn="ctr"/>
            <a:endParaRPr lang="es-ES_tradnl" b="1" dirty="0" smtClean="0"/>
          </a:p>
          <a:p>
            <a:pPr algn="ctr">
              <a:buFont typeface="Wingdings" pitchFamily="2" charset="2"/>
              <a:buChar char="§"/>
            </a:pPr>
            <a:r>
              <a:rPr lang="es-ES_tradnl" b="1" dirty="0" smtClean="0"/>
              <a:t> deseo individual // normal social (y moral)</a:t>
            </a:r>
          </a:p>
          <a:p>
            <a:pPr algn="ctr">
              <a:buFont typeface="Wingdings" pitchFamily="2" charset="2"/>
              <a:buChar char="§"/>
            </a:pPr>
            <a:endParaRPr lang="es-ES_tradnl" b="1" dirty="0" smtClean="0"/>
          </a:p>
          <a:p>
            <a:pPr algn="ctr">
              <a:buFont typeface="Wingdings" pitchFamily="2" charset="2"/>
              <a:buChar char="§"/>
            </a:pPr>
            <a:r>
              <a:rPr lang="es-ES_tradnl" b="1" dirty="0" smtClean="0"/>
              <a:t> lo prohibido se va anteponiendo al deber</a:t>
            </a:r>
            <a:endParaRPr lang="tr-TR" b="1" dirty="0"/>
          </a:p>
        </p:txBody>
      </p:sp>
      <p:sp>
        <p:nvSpPr>
          <p:cNvPr id="6" name="5 Yuvarlatılmış Dikdörtgen"/>
          <p:cNvSpPr/>
          <p:nvPr/>
        </p:nvSpPr>
        <p:spPr>
          <a:xfrm>
            <a:off x="6542691" y="1534510"/>
            <a:ext cx="2459421" cy="3888828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b="1" dirty="0" smtClean="0"/>
              <a:t>Consumación del adulterio</a:t>
            </a:r>
          </a:p>
          <a:p>
            <a:pPr algn="ctr"/>
            <a:endParaRPr lang="es-ES_tradnl" dirty="0" smtClean="0"/>
          </a:p>
          <a:p>
            <a:pPr algn="ctr">
              <a:buFont typeface="Wingdings" pitchFamily="2" charset="2"/>
              <a:buChar char="§"/>
            </a:pPr>
            <a:r>
              <a:rPr lang="es-ES_tradnl" b="1" dirty="0" smtClean="0"/>
              <a:t> transgresión del pacto matrimonial</a:t>
            </a:r>
          </a:p>
          <a:p>
            <a:pPr algn="ctr"/>
            <a:endParaRPr lang="es-ES_tradnl" b="1" dirty="0" smtClean="0"/>
          </a:p>
          <a:p>
            <a:pPr algn="ctr">
              <a:buFont typeface="Wingdings" pitchFamily="2" charset="2"/>
              <a:buChar char="§"/>
            </a:pPr>
            <a:r>
              <a:rPr lang="es-ES_tradnl" b="1" dirty="0" smtClean="0"/>
              <a:t> suspense narrativo (posibilidad de que el marido descubra la traición)</a:t>
            </a:r>
            <a:endParaRPr lang="tr-TR" b="1" dirty="0"/>
          </a:p>
        </p:txBody>
      </p:sp>
      <p:sp>
        <p:nvSpPr>
          <p:cNvPr id="7" name="6 Yuvarlatılmış Dikdörtgen"/>
          <p:cNvSpPr/>
          <p:nvPr/>
        </p:nvSpPr>
        <p:spPr>
          <a:xfrm>
            <a:off x="9333187" y="1534511"/>
            <a:ext cx="2701158" cy="3930868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 b="1" dirty="0" smtClean="0"/>
          </a:p>
          <a:p>
            <a:pPr algn="ctr"/>
            <a:r>
              <a:rPr lang="es-ES_tradnl" sz="2000" b="1" dirty="0" smtClean="0"/>
              <a:t>Estalla el conflicto</a:t>
            </a:r>
          </a:p>
          <a:p>
            <a:pPr algn="ctr"/>
            <a:endParaRPr lang="es-ES_tradnl" dirty="0" smtClean="0"/>
          </a:p>
          <a:p>
            <a:pPr algn="ctr">
              <a:buFont typeface="Wingdings" pitchFamily="2" charset="2"/>
              <a:buChar char="§"/>
            </a:pPr>
            <a:r>
              <a:rPr lang="es-ES_tradnl" b="1" dirty="0" smtClean="0"/>
              <a:t> el marido descubre la traición (por sí mismo o por terceros)</a:t>
            </a:r>
          </a:p>
          <a:p>
            <a:pPr algn="ctr">
              <a:buFont typeface="Wingdings" pitchFamily="2" charset="2"/>
              <a:buChar char="§"/>
            </a:pPr>
            <a:r>
              <a:rPr lang="es-ES_tradnl" b="1" dirty="0" smtClean="0"/>
              <a:t> desenlace de solución violenta (duelo, repudio de la adúltera o su muerte)</a:t>
            </a:r>
          </a:p>
          <a:p>
            <a:pPr algn="ctr">
              <a:buFont typeface="Wingdings" pitchFamily="2" charset="2"/>
              <a:buChar char="§"/>
            </a:pPr>
            <a:r>
              <a:rPr lang="es-ES_tradnl" b="1" dirty="0" smtClean="0"/>
              <a:t>El donjuán suele quedar impune</a:t>
            </a:r>
            <a:endParaRPr lang="tr-TR" b="1" dirty="0"/>
          </a:p>
        </p:txBody>
      </p:sp>
      <p:sp>
        <p:nvSpPr>
          <p:cNvPr id="8" name="7 Yukarı Bükülü Ok"/>
          <p:cNvSpPr/>
          <p:nvPr/>
        </p:nvSpPr>
        <p:spPr>
          <a:xfrm>
            <a:off x="1807779" y="5559972"/>
            <a:ext cx="2522483" cy="84082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9" name="8 Yukarı Bükülü Ok"/>
          <p:cNvSpPr/>
          <p:nvPr/>
        </p:nvSpPr>
        <p:spPr>
          <a:xfrm>
            <a:off x="5176345" y="5554717"/>
            <a:ext cx="2264979" cy="84082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10" name="9 Yukarı Bükülü Ok"/>
          <p:cNvSpPr/>
          <p:nvPr/>
        </p:nvSpPr>
        <p:spPr>
          <a:xfrm>
            <a:off x="8424041" y="5502165"/>
            <a:ext cx="2159876" cy="84082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12" name="11 Oval"/>
          <p:cNvSpPr/>
          <p:nvPr/>
        </p:nvSpPr>
        <p:spPr>
          <a:xfrm>
            <a:off x="977461" y="5612525"/>
            <a:ext cx="651641" cy="651641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400" b="1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endParaRPr lang="tr-TR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12 Oval"/>
          <p:cNvSpPr/>
          <p:nvPr/>
        </p:nvSpPr>
        <p:spPr>
          <a:xfrm>
            <a:off x="4356537" y="5628290"/>
            <a:ext cx="651641" cy="651641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400" b="1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endParaRPr lang="tr-TR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13 Oval"/>
          <p:cNvSpPr/>
          <p:nvPr/>
        </p:nvSpPr>
        <p:spPr>
          <a:xfrm>
            <a:off x="7514896" y="5633546"/>
            <a:ext cx="651641" cy="651641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400" b="1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  <a:endParaRPr lang="tr-TR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14 Oval"/>
          <p:cNvSpPr/>
          <p:nvPr/>
        </p:nvSpPr>
        <p:spPr>
          <a:xfrm>
            <a:off x="10704785" y="5575739"/>
            <a:ext cx="651641" cy="651641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400" b="1" dirty="0" smtClean="0">
                <a:solidFill>
                  <a:schemeClr val="accent1">
                    <a:lumMod val="75000"/>
                  </a:schemeClr>
                </a:solidFill>
              </a:rPr>
              <a:t>4</a:t>
            </a:r>
            <a:endParaRPr lang="tr-TR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833</TotalTime>
  <Words>521</Words>
  <Application>Microsoft Office PowerPoint</Application>
  <PresentationFormat>Geniş ekran</PresentationFormat>
  <Paragraphs>79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Gill Sans MT</vt:lpstr>
      <vt:lpstr>Verdana</vt:lpstr>
      <vt:lpstr>Wingdings</vt:lpstr>
      <vt:lpstr>Wingdings 2</vt:lpstr>
      <vt:lpstr>Gündönümü</vt:lpstr>
      <vt:lpstr>El Realismo</vt:lpstr>
      <vt:lpstr>Temas recurrentes</vt:lpstr>
      <vt:lpstr>Adulterio femenino  ¿Por qué esta precupación de los autores? ¿Por qué es un tema tan recurrente en las obras realistas?</vt:lpstr>
      <vt:lpstr>PowerPoint Sunusu</vt:lpstr>
      <vt:lpstr>PowerPoint Sunusu</vt:lpstr>
      <vt:lpstr>Triángulos amorosos (cambiantes)</vt:lpstr>
      <vt:lpstr>PowerPoint Sunusu</vt:lpstr>
      <vt:lpstr>En grupos, dividid la trama de este tipo de novelas en 4 fases</vt:lpstr>
      <vt:lpstr>La trama en 4 fases</vt:lpstr>
      <vt:lpstr>¿Qué ocurre con la figura transgresora de la esposa adúltera al final de estas novelas?</vt:lpstr>
      <vt:lpstr>Castigo final para la figura transgresora</vt:lpstr>
      <vt:lpstr>Para la próxima semana...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Realismo</dc:title>
  <dc:creator>Windows Kullanıcısı</dc:creator>
  <cp:lastModifiedBy>Windows Kullanıcısı</cp:lastModifiedBy>
  <cp:revision>80</cp:revision>
  <dcterms:created xsi:type="dcterms:W3CDTF">2019-03-05T19:48:33Z</dcterms:created>
  <dcterms:modified xsi:type="dcterms:W3CDTF">2020-05-08T11:29:36Z</dcterms:modified>
</cp:coreProperties>
</file>