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3" r:id="rId6"/>
    <p:sldId id="262"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BA1BB73-252A-4473-9B8D-DCCDADE03F05}">
          <p14:sldIdLst>
            <p14:sldId id="256"/>
            <p14:sldId id="257"/>
          </p14:sldIdLst>
        </p14:section>
        <p14:section name="Başlıksız Bölüm" id="{0FD0A14A-CA46-4AC9-95C2-070D4609FBA0}">
          <p14:sldIdLst>
            <p14:sldId id="260"/>
            <p14:sldId id="261"/>
            <p14:sldId id="263"/>
            <p14:sldId id="262"/>
            <p14:sldId id="264"/>
            <p14:sldId id="265"/>
            <p14:sldId id="266"/>
            <p14:sldId id="267"/>
            <p14:sldId id="26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3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25518A9-B687-4302-9395-2322403C665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A99A684-0CB7-41E9-A4DF-5D1C2CA5BF6F}"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EDD7C35-9E19-4518-A4B2-3B09CD8CC756}"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6196DA8-8897-4DDF-BFB6-5D83863C837A}"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DCBBA708-C5F0-412D-90E2-1919F0D196AE}"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A9C8F8FA-EF43-4642-9368-3F4E33039BD9}"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5/3/2020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EB9C5D3-0140-4E75-8D7F-C0623D06DFD7}"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0322" y="3030008"/>
            <a:ext cx="4698355"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594123" y="3030008"/>
            <a:ext cx="4700059"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AE0757-B101-4811-9189-10EB2F458E2D}"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EBDC078-589F-40E3-816C-EE21D62B5BBA}"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5/3/2020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sz="8800" dirty="0" smtClean="0"/>
              <a:t>KONYA</a:t>
            </a:r>
            <a:endParaRPr lang="tr-TR" sz="8800" dirty="0"/>
          </a:p>
        </p:txBody>
      </p:sp>
      <p:sp>
        <p:nvSpPr>
          <p:cNvPr id="3" name="Alt Başlık 2"/>
          <p:cNvSpPr>
            <a:spLocks noGrp="1"/>
          </p:cNvSpPr>
          <p:nvPr>
            <p:ph type="subTitle" idx="1"/>
          </p:nvPr>
        </p:nvSpPr>
        <p:spPr>
          <a:xfrm>
            <a:off x="4964939" y="5636919"/>
            <a:ext cx="8450615" cy="1240973"/>
          </a:xfrm>
        </p:spPr>
        <p:txBody>
          <a:bodyPr>
            <a:normAutofit/>
          </a:bodyPr>
          <a:lstStyle/>
          <a:p>
            <a:pPr algn="ctr"/>
            <a:r>
              <a:rPr lang="tr-TR" sz="3200" b="1" dirty="0" smtClean="0">
                <a:solidFill>
                  <a:schemeClr val="bg1"/>
                </a:solidFill>
              </a:rPr>
              <a:t>HAZIRLAYAN:ALEYNA ORAK</a:t>
            </a:r>
          </a:p>
          <a:p>
            <a:pPr algn="ctr"/>
            <a:r>
              <a:rPr lang="tr-TR" sz="3200" b="1" dirty="0" smtClean="0">
                <a:solidFill>
                  <a:schemeClr val="bg1"/>
                </a:solidFill>
              </a:rPr>
              <a:t>YÖNETİCİLİK 4.SINIF/16170251</a:t>
            </a:r>
          </a:p>
          <a:p>
            <a:pPr algn="ctr"/>
            <a:endParaRPr lang="tr-TR" sz="4000" b="1" dirty="0" smtClean="0">
              <a:solidFill>
                <a:schemeClr val="bg1"/>
              </a:solidFill>
            </a:endParaRPr>
          </a:p>
        </p:txBody>
      </p:sp>
      <p:pic>
        <p:nvPicPr>
          <p:cNvPr id="4" name="Resim 3"/>
          <p:cNvPicPr>
            <a:picLocks noChangeAspect="1"/>
          </p:cNvPicPr>
          <p:nvPr/>
        </p:nvPicPr>
        <p:blipFill>
          <a:blip r:embed="rId2"/>
          <a:stretch>
            <a:fillRect/>
          </a:stretch>
        </p:blipFill>
        <p:spPr>
          <a:xfrm>
            <a:off x="513262" y="354483"/>
            <a:ext cx="3227004" cy="2037806"/>
          </a:xfrm>
          <a:prstGeom prst="rect">
            <a:avLst/>
          </a:prstGeom>
        </p:spPr>
      </p:pic>
      <p:pic>
        <p:nvPicPr>
          <p:cNvPr id="5" name="Resim 4"/>
          <p:cNvPicPr>
            <a:picLocks noChangeAspect="1"/>
          </p:cNvPicPr>
          <p:nvPr/>
        </p:nvPicPr>
        <p:blipFill>
          <a:blip r:embed="rId3"/>
          <a:stretch>
            <a:fillRect/>
          </a:stretch>
        </p:blipFill>
        <p:spPr>
          <a:xfrm>
            <a:off x="4455487" y="354483"/>
            <a:ext cx="3147096" cy="2052655"/>
          </a:xfrm>
          <a:prstGeom prst="rect">
            <a:avLst/>
          </a:prstGeom>
        </p:spPr>
      </p:pic>
      <p:pic>
        <p:nvPicPr>
          <p:cNvPr id="6" name="Resim 5"/>
          <p:cNvPicPr>
            <a:picLocks noChangeAspect="1"/>
          </p:cNvPicPr>
          <p:nvPr/>
        </p:nvPicPr>
        <p:blipFill>
          <a:blip r:embed="rId4"/>
          <a:stretch>
            <a:fillRect/>
          </a:stretch>
        </p:blipFill>
        <p:spPr>
          <a:xfrm>
            <a:off x="8520112" y="354483"/>
            <a:ext cx="3171145" cy="2037806"/>
          </a:xfrm>
          <a:prstGeom prst="rect">
            <a:avLst/>
          </a:prstGeom>
        </p:spPr>
      </p:pic>
      <p:pic>
        <p:nvPicPr>
          <p:cNvPr id="7" name="Resim 6"/>
          <p:cNvPicPr>
            <a:picLocks noChangeAspect="1"/>
          </p:cNvPicPr>
          <p:nvPr/>
        </p:nvPicPr>
        <p:blipFill>
          <a:blip r:embed="rId5"/>
          <a:stretch>
            <a:fillRect/>
          </a:stretch>
        </p:blipFill>
        <p:spPr>
          <a:xfrm>
            <a:off x="513262" y="4565765"/>
            <a:ext cx="3180158" cy="2142309"/>
          </a:xfrm>
          <a:prstGeom prst="rect">
            <a:avLst/>
          </a:prstGeom>
        </p:spPr>
      </p:pic>
    </p:spTree>
    <p:extLst>
      <p:ext uri="{BB962C8B-B14F-4D97-AF65-F5344CB8AC3E}">
        <p14:creationId xmlns:p14="http://schemas.microsoft.com/office/powerpoint/2010/main" val="290953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7017" y="404950"/>
            <a:ext cx="9170126" cy="4524315"/>
          </a:xfrm>
          <a:prstGeom prst="rect">
            <a:avLst/>
          </a:prstGeom>
          <a:noFill/>
        </p:spPr>
        <p:txBody>
          <a:bodyPr wrap="square" rtlCol="0">
            <a:spAutoFit/>
          </a:bodyPr>
          <a:lstStyle/>
          <a:p>
            <a:r>
              <a:rPr lang="tr-TR" sz="2400" dirty="0" smtClean="0">
                <a:solidFill>
                  <a:schemeClr val="bg1"/>
                </a:solidFill>
              </a:rPr>
              <a:t>Günümüzde ise;</a:t>
            </a:r>
          </a:p>
          <a:p>
            <a:r>
              <a:rPr lang="tr-TR" sz="2400" dirty="0">
                <a:solidFill>
                  <a:schemeClr val="bg1"/>
                </a:solidFill>
              </a:rPr>
              <a:t>2</a:t>
            </a:r>
            <a:r>
              <a:rPr lang="tr-TR" sz="2400" dirty="0" smtClean="0">
                <a:solidFill>
                  <a:schemeClr val="bg1"/>
                </a:solidFill>
              </a:rPr>
              <a:t>016-17 </a:t>
            </a:r>
            <a:r>
              <a:rPr lang="tr-TR" sz="2400" dirty="0">
                <a:solidFill>
                  <a:schemeClr val="bg1"/>
                </a:solidFill>
              </a:rPr>
              <a:t>Sezonunda Konyaspor, futbolda Türkiye Kupası şampiyonu oldu.</a:t>
            </a:r>
          </a:p>
          <a:p>
            <a:r>
              <a:rPr lang="tr-TR" sz="2400" dirty="0" smtClean="0">
                <a:solidFill>
                  <a:schemeClr val="bg1"/>
                </a:solidFill>
              </a:rPr>
              <a:t>2018-2019 </a:t>
            </a:r>
            <a:r>
              <a:rPr lang="tr-TR" sz="2400" dirty="0">
                <a:solidFill>
                  <a:schemeClr val="bg1"/>
                </a:solidFill>
              </a:rPr>
              <a:t>Sezonu sonunda, Konyaspor, Süper ligi 8.sırada tamamlamıştır. Anadolu </a:t>
            </a:r>
            <a:r>
              <a:rPr lang="tr-TR" sz="2400" dirty="0" err="1">
                <a:solidFill>
                  <a:schemeClr val="bg1"/>
                </a:solidFill>
              </a:rPr>
              <a:t>Selçukspor</a:t>
            </a:r>
            <a:r>
              <a:rPr lang="tr-TR" sz="2400" dirty="0">
                <a:solidFill>
                  <a:schemeClr val="bg1"/>
                </a:solidFill>
              </a:rPr>
              <a:t> ise 3. Lig takımıdır. </a:t>
            </a:r>
            <a:r>
              <a:rPr lang="tr-TR" sz="2400" dirty="0" err="1">
                <a:solidFill>
                  <a:schemeClr val="bg1"/>
                </a:solidFill>
              </a:rPr>
              <a:t>BAL’da</a:t>
            </a:r>
            <a:r>
              <a:rPr lang="tr-TR" sz="2400" dirty="0">
                <a:solidFill>
                  <a:schemeClr val="bg1"/>
                </a:solidFill>
              </a:rPr>
              <a:t> 3, kadınlar futbol liglerinde iki takımı daha vardır. Basketbol 1. Lig takımı Konyaspor, </a:t>
            </a:r>
            <a:r>
              <a:rPr lang="tr-TR" sz="2400" dirty="0" err="1">
                <a:solidFill>
                  <a:schemeClr val="bg1"/>
                </a:solidFill>
              </a:rPr>
              <a:t>play-off</a:t>
            </a:r>
            <a:r>
              <a:rPr lang="tr-TR" sz="2400" dirty="0">
                <a:solidFill>
                  <a:schemeClr val="bg1"/>
                </a:solidFill>
              </a:rPr>
              <a:t> maçları yarı finalinde yenilerek, lig 4.sü olmuştur. Voleybol erkekler 1. Ligindeki iki takımı da küme düşmüştür. Voleybol 2. Liglerinde 3, bölgesel liginde de 3 takımı vardır.</a:t>
            </a:r>
          </a:p>
          <a:p>
            <a:r>
              <a:rPr lang="tr-TR" sz="2400" dirty="0" smtClean="0">
                <a:solidFill>
                  <a:schemeClr val="bg1"/>
                </a:solidFill>
              </a:rPr>
              <a:t>Ziraat </a:t>
            </a:r>
            <a:r>
              <a:rPr lang="tr-TR" sz="2400" dirty="0">
                <a:solidFill>
                  <a:schemeClr val="bg1"/>
                </a:solidFill>
              </a:rPr>
              <a:t>Türkiye Kupası'nda Anadolu </a:t>
            </a:r>
            <a:r>
              <a:rPr lang="tr-TR" sz="2400" dirty="0" err="1">
                <a:solidFill>
                  <a:schemeClr val="bg1"/>
                </a:solidFill>
              </a:rPr>
              <a:t>Selçukspor</a:t>
            </a:r>
            <a:r>
              <a:rPr lang="tr-TR" sz="2400" dirty="0">
                <a:solidFill>
                  <a:schemeClr val="bg1"/>
                </a:solidFill>
              </a:rPr>
              <a:t> 3.turda, Konyaspor 4.turda elenmişlerdir.</a:t>
            </a:r>
          </a:p>
        </p:txBody>
      </p:sp>
      <p:pic>
        <p:nvPicPr>
          <p:cNvPr id="3" name="Resim 2"/>
          <p:cNvPicPr>
            <a:picLocks noChangeAspect="1"/>
          </p:cNvPicPr>
          <p:nvPr/>
        </p:nvPicPr>
        <p:blipFill>
          <a:blip r:embed="rId2"/>
          <a:stretch>
            <a:fillRect/>
          </a:stretch>
        </p:blipFill>
        <p:spPr>
          <a:xfrm>
            <a:off x="7503386" y="4624251"/>
            <a:ext cx="3913551" cy="2163293"/>
          </a:xfrm>
          <a:prstGeom prst="rect">
            <a:avLst/>
          </a:prstGeom>
        </p:spPr>
      </p:pic>
    </p:spTree>
    <p:extLst>
      <p:ext uri="{BB962C8B-B14F-4D97-AF65-F5344CB8AC3E}">
        <p14:creationId xmlns:p14="http://schemas.microsoft.com/office/powerpoint/2010/main" val="28673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74765" y="2220685"/>
            <a:ext cx="11090365" cy="769441"/>
          </a:xfrm>
          <a:prstGeom prst="rect">
            <a:avLst/>
          </a:prstGeom>
          <a:noFill/>
        </p:spPr>
        <p:txBody>
          <a:bodyPr wrap="square" rtlCol="0">
            <a:spAutoFit/>
          </a:bodyPr>
          <a:lstStyle/>
          <a:p>
            <a:r>
              <a:rPr lang="tr-TR" sz="4400" dirty="0" smtClean="0">
                <a:solidFill>
                  <a:schemeClr val="bg1"/>
                </a:solidFill>
              </a:rPr>
              <a:t>BENİ DİNLEDİĞİNİZ İÇİN TEŞEKKÜR EDERİM.</a:t>
            </a:r>
            <a:endParaRPr lang="tr-TR" sz="4400" dirty="0">
              <a:solidFill>
                <a:schemeClr val="bg1"/>
              </a:solidFill>
            </a:endParaRPr>
          </a:p>
        </p:txBody>
      </p:sp>
      <p:sp>
        <p:nvSpPr>
          <p:cNvPr id="9" name="AutoShape 2" descr="ALKIŞ GİFLERİ - sofia0034 - Blogcu.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048" y="3566160"/>
            <a:ext cx="2197825" cy="2468880"/>
          </a:xfrm>
          <a:prstGeom prst="rect">
            <a:avLst/>
          </a:prstGeom>
        </p:spPr>
      </p:pic>
    </p:spTree>
    <p:extLst>
      <p:ext uri="{BB962C8B-B14F-4D97-AF65-F5344CB8AC3E}">
        <p14:creationId xmlns:p14="http://schemas.microsoft.com/office/powerpoint/2010/main" val="206450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6">
                    <a:lumMod val="20000"/>
                    <a:lumOff val="80000"/>
                  </a:schemeClr>
                </a:solidFill>
              </a:rPr>
              <a:t>KONYA’NIN COĞRAFİ YAPI VE ÖZELLİKLERİ</a:t>
            </a:r>
            <a:endParaRPr lang="tr-TR" dirty="0">
              <a:solidFill>
                <a:schemeClr val="accent6">
                  <a:lumMod val="20000"/>
                  <a:lumOff val="80000"/>
                </a:schemeClr>
              </a:solidFill>
            </a:endParaRPr>
          </a:p>
        </p:txBody>
      </p:sp>
      <p:sp>
        <p:nvSpPr>
          <p:cNvPr id="3" name="İçerik Yer Tutucusu 2"/>
          <p:cNvSpPr>
            <a:spLocks noGrp="1"/>
          </p:cNvSpPr>
          <p:nvPr>
            <p:ph idx="1"/>
          </p:nvPr>
        </p:nvSpPr>
        <p:spPr>
          <a:xfrm>
            <a:off x="680321" y="2076994"/>
            <a:ext cx="9835279" cy="4781006"/>
          </a:xfrm>
        </p:spPr>
        <p:txBody>
          <a:bodyPr>
            <a:normAutofit/>
          </a:bodyPr>
          <a:lstStyle/>
          <a:p>
            <a:pPr>
              <a:buFont typeface="Wingdings" panose="05000000000000000000" pitchFamily="2" charset="2"/>
              <a:buChar char="Ø"/>
            </a:pPr>
            <a:r>
              <a:rPr lang="tr-TR" dirty="0">
                <a:solidFill>
                  <a:schemeClr val="bg1"/>
                </a:solidFill>
                <a:effectLst/>
              </a:rPr>
              <a:t>Konya, 38.257 kilometrekareyle Türkiye '</a:t>
            </a:r>
            <a:r>
              <a:rPr lang="tr-TR" dirty="0" err="1">
                <a:solidFill>
                  <a:schemeClr val="bg1"/>
                </a:solidFill>
                <a:effectLst/>
              </a:rPr>
              <a:t>nin</a:t>
            </a:r>
            <a:r>
              <a:rPr lang="tr-TR" dirty="0">
                <a:solidFill>
                  <a:schemeClr val="bg1"/>
                </a:solidFill>
                <a:effectLst/>
              </a:rPr>
              <a:t> yüzölçümü bakımından en büyük </a:t>
            </a:r>
            <a:r>
              <a:rPr lang="tr-TR" dirty="0" smtClean="0">
                <a:solidFill>
                  <a:schemeClr val="bg1"/>
                </a:solidFill>
                <a:effectLst/>
              </a:rPr>
              <a:t>ilidir ve </a:t>
            </a:r>
            <a:r>
              <a:rPr lang="tr-TR" dirty="0">
                <a:solidFill>
                  <a:schemeClr val="bg1"/>
                </a:solidFill>
                <a:effectLst/>
              </a:rPr>
              <a:t>en kalabalık yedinci şehridir. 31 ilçeden oluşur. </a:t>
            </a:r>
            <a:r>
              <a:rPr lang="tr-TR" dirty="0" smtClean="0">
                <a:solidFill>
                  <a:schemeClr val="bg1"/>
                </a:solidFill>
                <a:effectLst/>
              </a:rPr>
              <a:t>Konya'nın </a:t>
            </a:r>
            <a:r>
              <a:rPr lang="tr-TR" dirty="0">
                <a:solidFill>
                  <a:schemeClr val="bg1"/>
                </a:solidFill>
                <a:effectLst/>
              </a:rPr>
              <a:t>yüzölçümüne göller dahil değildir. Şehir eski bir göl yatağında </a:t>
            </a:r>
            <a:r>
              <a:rPr lang="tr-TR" dirty="0" smtClean="0">
                <a:solidFill>
                  <a:schemeClr val="bg1"/>
                </a:solidFill>
                <a:effectLst/>
              </a:rPr>
              <a:t>kurulmuştur.</a:t>
            </a:r>
          </a:p>
          <a:p>
            <a:pPr marL="0" indent="0">
              <a:buNone/>
            </a:pPr>
            <a:endParaRPr lang="tr-TR" dirty="0">
              <a:solidFill>
                <a:schemeClr val="bg1"/>
              </a:solidFill>
              <a:effectLst/>
            </a:endParaRPr>
          </a:p>
          <a:p>
            <a:pPr>
              <a:buFont typeface="Wingdings" panose="05000000000000000000" pitchFamily="2" charset="2"/>
              <a:buChar char="Ø"/>
            </a:pPr>
            <a:r>
              <a:rPr lang="tr-TR" dirty="0">
                <a:solidFill>
                  <a:schemeClr val="bg1"/>
                </a:solidFill>
                <a:effectLst/>
              </a:rPr>
              <a:t>Konya ili, doğal açıdan kuzeyinde Haymana platosu, kuzeydoğuda Cihanbeyli Platosu ve Tuz Gölü’ne, batısında Beyşehir Gölü’ne ve Akşehir Gölü’ne, güneyinde Sultan Dağları’ndan başlayan Karaman ilinin güneyine kadar devam eden, Toros yayının iç yamaçları önünde bir fay hattı boyunca oluşmuş volkanik dağlara, doğusunda ise Obruk platosuna kadar uzanmaktadır.</a:t>
            </a:r>
          </a:p>
          <a:p>
            <a:pPr>
              <a:buFont typeface="Wingdings" panose="05000000000000000000" pitchFamily="2" charset="2"/>
              <a:buChar char="Ø"/>
            </a:pPr>
            <a:endParaRPr lang="tr-TR" dirty="0" smtClean="0">
              <a:solidFill>
                <a:schemeClr val="bg1"/>
              </a:solidFill>
              <a:effectLst/>
            </a:endParaRPr>
          </a:p>
          <a:p>
            <a:pPr marL="0" indent="0">
              <a:buNone/>
            </a:pPr>
            <a:endParaRPr lang="tr-TR" dirty="0" smtClean="0">
              <a:solidFill>
                <a:schemeClr val="bg1"/>
              </a:solidFill>
              <a:effectLst/>
            </a:endParaRPr>
          </a:p>
          <a:p>
            <a:pPr marL="0" indent="0">
              <a:buNone/>
            </a:pPr>
            <a:endParaRPr lang="tr-TR" dirty="0" smtClean="0">
              <a:solidFill>
                <a:schemeClr val="bg1"/>
              </a:solidFill>
              <a:effectLst/>
            </a:endParaRPr>
          </a:p>
          <a:p>
            <a:pPr>
              <a:buFont typeface="Wingdings" panose="05000000000000000000" pitchFamily="2" charset="2"/>
              <a:buChar char="Ø"/>
            </a:pPr>
            <a:endParaRPr lang="tr-TR" sz="2800" dirty="0">
              <a:solidFill>
                <a:schemeClr val="bg1"/>
              </a:solidFill>
            </a:endParaRPr>
          </a:p>
        </p:txBody>
      </p:sp>
    </p:spTree>
    <p:extLst>
      <p:ext uri="{BB962C8B-B14F-4D97-AF65-F5344CB8AC3E}">
        <p14:creationId xmlns:p14="http://schemas.microsoft.com/office/powerpoint/2010/main" val="1243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6834" y="339634"/>
            <a:ext cx="9601199" cy="2584297"/>
          </a:xfrm>
          <a:prstGeom prst="rect">
            <a:avLst/>
          </a:prstGeom>
          <a:noFill/>
        </p:spPr>
        <p:txBody>
          <a:bodyPr wrap="square" rtlCol="0">
            <a:spAutoFit/>
          </a:bodyPr>
          <a:lstStyle/>
          <a:p>
            <a:pPr marL="228600" lvl="0" indent="-228600" defTabSz="914400">
              <a:lnSpc>
                <a:spcPct val="90000"/>
              </a:lnSpc>
              <a:spcBef>
                <a:spcPts val="1000"/>
              </a:spcBef>
              <a:buFont typeface="Wingdings" panose="05000000000000000000" pitchFamily="2" charset="2"/>
              <a:buChar char="Ø"/>
            </a:pPr>
            <a:r>
              <a:rPr lang="tr-TR" b="1" dirty="0">
                <a:solidFill>
                  <a:schemeClr val="bg1"/>
                </a:solidFill>
              </a:rPr>
              <a:t> </a:t>
            </a:r>
            <a:r>
              <a:rPr lang="tr-TR" sz="2400" dirty="0" smtClean="0">
                <a:solidFill>
                  <a:schemeClr val="bg1"/>
                </a:solidFill>
              </a:rPr>
              <a:t>Konya’nın </a:t>
            </a:r>
            <a:r>
              <a:rPr lang="tr-TR" sz="2400" dirty="0">
                <a:solidFill>
                  <a:schemeClr val="bg1"/>
                </a:solidFill>
              </a:rPr>
              <a:t>doğusunda Niğde, güneyinde İçel ve Antalya, batısında </a:t>
            </a:r>
            <a:r>
              <a:rPr lang="tr-TR" sz="2400" dirty="0" smtClean="0">
                <a:solidFill>
                  <a:schemeClr val="bg1"/>
                </a:solidFill>
              </a:rPr>
              <a:t>Isparta </a:t>
            </a:r>
            <a:r>
              <a:rPr lang="tr-TR" sz="2400" dirty="0">
                <a:solidFill>
                  <a:schemeClr val="bg1"/>
                </a:solidFill>
              </a:rPr>
              <a:t>ve Afyonkarahisar, kuzeybatısında Eskişehir, kuzeyinde de Ankara illeri yer almaktadır</a:t>
            </a:r>
            <a:r>
              <a:rPr lang="tr-TR" sz="2400" dirty="0" smtClean="0">
                <a:solidFill>
                  <a:schemeClr val="bg1"/>
                </a:solidFill>
              </a:rPr>
              <a:t>.</a:t>
            </a:r>
            <a:r>
              <a:rPr lang="tr-TR" sz="2400" dirty="0">
                <a:solidFill>
                  <a:prstClr val="black"/>
                </a:solidFill>
              </a:rPr>
              <a:t> </a:t>
            </a:r>
            <a:endParaRPr lang="tr-TR" sz="2400" dirty="0" smtClean="0">
              <a:solidFill>
                <a:prstClr val="black"/>
              </a:solidFill>
            </a:endParaRPr>
          </a:p>
          <a:p>
            <a:pPr marL="228600" lvl="0" indent="-228600" defTabSz="914400">
              <a:lnSpc>
                <a:spcPct val="90000"/>
              </a:lnSpc>
              <a:spcBef>
                <a:spcPts val="1000"/>
              </a:spcBef>
              <a:buFont typeface="Wingdings" panose="05000000000000000000" pitchFamily="2" charset="2"/>
              <a:buChar char="Ø"/>
            </a:pPr>
            <a:r>
              <a:rPr lang="tr-TR" sz="2400" dirty="0" smtClean="0">
                <a:solidFill>
                  <a:prstClr val="black"/>
                </a:solidFill>
              </a:rPr>
              <a:t> </a:t>
            </a:r>
            <a:r>
              <a:rPr lang="tr-TR" sz="2400" dirty="0">
                <a:solidFill>
                  <a:prstClr val="black"/>
                </a:solidFill>
              </a:rPr>
              <a:t>Konya ili; Anadolu Yarımadası'nın ortasında bulunan İç Anadolu Bölgesi'nin </a:t>
            </a:r>
            <a:r>
              <a:rPr lang="tr-TR" sz="2400" dirty="0" err="1">
                <a:solidFill>
                  <a:prstClr val="black"/>
                </a:solidFill>
              </a:rPr>
              <a:t>güneyinde,şehrin</a:t>
            </a:r>
            <a:r>
              <a:rPr lang="tr-TR" sz="2400" dirty="0">
                <a:solidFill>
                  <a:prstClr val="black"/>
                </a:solidFill>
              </a:rPr>
              <a:t> kendi adıyla anılan Konya bölümünde yer almaktadır.</a:t>
            </a:r>
          </a:p>
          <a:p>
            <a:pPr marL="285750" indent="-285750">
              <a:buFont typeface="Wingdings" panose="05000000000000000000" pitchFamily="2" charset="2"/>
              <a:buChar char="Ø"/>
            </a:pPr>
            <a:endParaRPr lang="tr-TR" sz="2400" dirty="0">
              <a:solidFill>
                <a:schemeClr val="bg1"/>
              </a:solidFill>
            </a:endParaRPr>
          </a:p>
        </p:txBody>
      </p:sp>
      <p:pic>
        <p:nvPicPr>
          <p:cNvPr id="3" name="Resim 2"/>
          <p:cNvPicPr>
            <a:picLocks noChangeAspect="1"/>
          </p:cNvPicPr>
          <p:nvPr/>
        </p:nvPicPr>
        <p:blipFill>
          <a:blip r:embed="rId2"/>
          <a:stretch>
            <a:fillRect/>
          </a:stretch>
        </p:blipFill>
        <p:spPr>
          <a:xfrm>
            <a:off x="2299065" y="2795450"/>
            <a:ext cx="7197633" cy="3814356"/>
          </a:xfrm>
          <a:prstGeom prst="rect">
            <a:avLst/>
          </a:prstGeom>
        </p:spPr>
      </p:pic>
    </p:spTree>
    <p:extLst>
      <p:ext uri="{BB962C8B-B14F-4D97-AF65-F5344CB8AC3E}">
        <p14:creationId xmlns:p14="http://schemas.microsoft.com/office/powerpoint/2010/main" val="3584365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smtClean="0"/>
              <a:t>KONYA’NIN GEZİLECEK YERLERİ</a:t>
            </a:r>
            <a:endParaRPr lang="tr-TR" sz="4000" dirty="0"/>
          </a:p>
        </p:txBody>
      </p:sp>
      <p:sp>
        <p:nvSpPr>
          <p:cNvPr id="5" name="İçerik Yer Tutucusu 4"/>
          <p:cNvSpPr>
            <a:spLocks noGrp="1"/>
          </p:cNvSpPr>
          <p:nvPr>
            <p:ph idx="1"/>
          </p:nvPr>
        </p:nvSpPr>
        <p:spPr>
          <a:xfrm>
            <a:off x="341538" y="2362998"/>
            <a:ext cx="5249365" cy="4011676"/>
          </a:xfrm>
        </p:spPr>
        <p:txBody>
          <a:bodyPr/>
          <a:lstStyle/>
          <a:p>
            <a:r>
              <a:rPr lang="tr-TR" dirty="0" smtClean="0">
                <a:solidFill>
                  <a:schemeClr val="bg1"/>
                </a:solidFill>
                <a:effectLst/>
              </a:rPr>
              <a:t>Konya da gezilecek yerlerin sayısı fazla olsa da iyi bir planlama ile şehri 3 günde </a:t>
            </a:r>
            <a:r>
              <a:rPr lang="tr-TR" dirty="0" err="1" smtClean="0">
                <a:solidFill>
                  <a:schemeClr val="bg1"/>
                </a:solidFill>
                <a:effectLst/>
              </a:rPr>
              <a:t>gezebilirsiniz.Konya’ya</a:t>
            </a:r>
            <a:r>
              <a:rPr lang="tr-TR" dirty="0" smtClean="0">
                <a:solidFill>
                  <a:schemeClr val="bg1"/>
                </a:solidFill>
                <a:effectLst/>
              </a:rPr>
              <a:t> geldiğinizde görmeden dönmemeniz gereken yerlerin başında gönüller sultanı </a:t>
            </a:r>
            <a:r>
              <a:rPr lang="tr-TR" b="1" dirty="0" smtClean="0">
                <a:solidFill>
                  <a:schemeClr val="bg1"/>
                </a:solidFill>
                <a:effectLst/>
              </a:rPr>
              <a:t>Mevlana </a:t>
            </a:r>
            <a:r>
              <a:rPr lang="tr-TR" b="1" dirty="0" err="1" smtClean="0">
                <a:solidFill>
                  <a:schemeClr val="bg1"/>
                </a:solidFill>
                <a:effectLst/>
              </a:rPr>
              <a:t>Celaleddin</a:t>
            </a:r>
            <a:r>
              <a:rPr lang="tr-TR" b="1" dirty="0" smtClean="0">
                <a:solidFill>
                  <a:schemeClr val="bg1"/>
                </a:solidFill>
                <a:effectLst/>
              </a:rPr>
              <a:t>-i Rumi’nin</a:t>
            </a:r>
            <a:r>
              <a:rPr lang="tr-TR" dirty="0" smtClean="0">
                <a:solidFill>
                  <a:schemeClr val="bg1"/>
                </a:solidFill>
                <a:effectLst/>
              </a:rPr>
              <a:t> türbesi ve müzesi geliyor.</a:t>
            </a:r>
          </a:p>
        </p:txBody>
      </p:sp>
      <p:pic>
        <p:nvPicPr>
          <p:cNvPr id="6" name="Resim 5"/>
          <p:cNvPicPr>
            <a:picLocks noChangeAspect="1"/>
          </p:cNvPicPr>
          <p:nvPr/>
        </p:nvPicPr>
        <p:blipFill>
          <a:blip r:embed="rId2"/>
          <a:stretch>
            <a:fillRect/>
          </a:stretch>
        </p:blipFill>
        <p:spPr>
          <a:xfrm>
            <a:off x="5794742" y="2155295"/>
            <a:ext cx="3269533" cy="2078373"/>
          </a:xfrm>
          <a:prstGeom prst="rect">
            <a:avLst/>
          </a:prstGeom>
        </p:spPr>
      </p:pic>
      <p:pic>
        <p:nvPicPr>
          <p:cNvPr id="7" name="Resim 6"/>
          <p:cNvPicPr>
            <a:picLocks noChangeAspect="1"/>
          </p:cNvPicPr>
          <p:nvPr/>
        </p:nvPicPr>
        <p:blipFill>
          <a:blip r:embed="rId3"/>
          <a:stretch>
            <a:fillRect/>
          </a:stretch>
        </p:blipFill>
        <p:spPr>
          <a:xfrm>
            <a:off x="8321040" y="4554797"/>
            <a:ext cx="3213463" cy="2117242"/>
          </a:xfrm>
          <a:prstGeom prst="rect">
            <a:avLst/>
          </a:prstGeom>
        </p:spPr>
      </p:pic>
    </p:spTree>
    <p:extLst>
      <p:ext uri="{BB962C8B-B14F-4D97-AF65-F5344CB8AC3E}">
        <p14:creationId xmlns:p14="http://schemas.microsoft.com/office/powerpoint/2010/main" val="19091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48640" y="679268"/>
            <a:ext cx="4781006" cy="4893647"/>
          </a:xfrm>
          <a:prstGeom prst="rect">
            <a:avLst/>
          </a:prstGeom>
          <a:noFill/>
        </p:spPr>
        <p:txBody>
          <a:bodyPr wrap="square" rtlCol="0">
            <a:spAutoFit/>
          </a:bodyPr>
          <a:lstStyle/>
          <a:p>
            <a:pPr marL="342900" lvl="0" indent="-342900">
              <a:buFont typeface="Wingdings" panose="05000000000000000000" pitchFamily="2" charset="2"/>
              <a:buChar char="§"/>
            </a:pPr>
            <a:r>
              <a:rPr lang="tr-TR" sz="2400" dirty="0">
                <a:solidFill>
                  <a:prstClr val="black"/>
                </a:solidFill>
              </a:rPr>
              <a:t> Her yıl yerli-yabancı binlerce turistin ziyaret ettiği Mevlana Türbesinin yarı sıra 1251 yılından günümüze kadar gelmeyi başaran </a:t>
            </a:r>
            <a:r>
              <a:rPr lang="tr-TR" sz="2400" b="1" dirty="0">
                <a:solidFill>
                  <a:prstClr val="black"/>
                </a:solidFill>
              </a:rPr>
              <a:t>Karatay </a:t>
            </a:r>
            <a:r>
              <a:rPr lang="tr-TR" sz="2400" b="1" dirty="0" err="1">
                <a:solidFill>
                  <a:prstClr val="black"/>
                </a:solidFill>
              </a:rPr>
              <a:t>Medresisi</a:t>
            </a:r>
            <a:r>
              <a:rPr lang="tr-TR" sz="2400" b="1" dirty="0">
                <a:solidFill>
                  <a:prstClr val="black"/>
                </a:solidFill>
              </a:rPr>
              <a:t> </a:t>
            </a:r>
            <a:r>
              <a:rPr lang="tr-TR" sz="2400" dirty="0">
                <a:solidFill>
                  <a:prstClr val="black"/>
                </a:solidFill>
              </a:rPr>
              <a:t>de Konya ziyaretinde uğramamız gereken önemli </a:t>
            </a:r>
            <a:r>
              <a:rPr lang="tr-TR" sz="2400" dirty="0" err="1">
                <a:solidFill>
                  <a:prstClr val="black"/>
                </a:solidFill>
              </a:rPr>
              <a:t>yerlerden.Alaaddin</a:t>
            </a:r>
            <a:r>
              <a:rPr lang="tr-TR" sz="2400" dirty="0">
                <a:solidFill>
                  <a:prstClr val="black"/>
                </a:solidFill>
              </a:rPr>
              <a:t> Keykubat tarafından yaptırılan </a:t>
            </a:r>
            <a:r>
              <a:rPr lang="tr-TR" sz="2400" b="1" dirty="0" err="1">
                <a:solidFill>
                  <a:prstClr val="black"/>
                </a:solidFill>
              </a:rPr>
              <a:t>Alaaddin</a:t>
            </a:r>
            <a:r>
              <a:rPr lang="tr-TR" sz="2400" b="1" dirty="0">
                <a:solidFill>
                  <a:prstClr val="black"/>
                </a:solidFill>
              </a:rPr>
              <a:t> Camii ve </a:t>
            </a:r>
            <a:r>
              <a:rPr lang="tr-TR" sz="2400" b="1" dirty="0" err="1">
                <a:solidFill>
                  <a:prstClr val="black"/>
                </a:solidFill>
              </a:rPr>
              <a:t>Alaaddin</a:t>
            </a:r>
            <a:r>
              <a:rPr lang="tr-TR" sz="2400" b="1" dirty="0">
                <a:solidFill>
                  <a:prstClr val="black"/>
                </a:solidFill>
              </a:rPr>
              <a:t> Tepesi </a:t>
            </a:r>
            <a:r>
              <a:rPr lang="tr-TR" sz="2400" dirty="0">
                <a:solidFill>
                  <a:prstClr val="black"/>
                </a:solidFill>
              </a:rPr>
              <a:t>şehirde görmemiz gereken yerler arasındadır.</a:t>
            </a:r>
          </a:p>
        </p:txBody>
      </p:sp>
      <p:pic>
        <p:nvPicPr>
          <p:cNvPr id="3" name="Resim 2"/>
          <p:cNvPicPr>
            <a:picLocks noChangeAspect="1"/>
          </p:cNvPicPr>
          <p:nvPr/>
        </p:nvPicPr>
        <p:blipFill>
          <a:blip r:embed="rId2"/>
          <a:stretch>
            <a:fillRect/>
          </a:stretch>
        </p:blipFill>
        <p:spPr>
          <a:xfrm>
            <a:off x="5799212" y="398909"/>
            <a:ext cx="3564857" cy="2383480"/>
          </a:xfrm>
          <a:prstGeom prst="rect">
            <a:avLst/>
          </a:prstGeom>
        </p:spPr>
      </p:pic>
      <p:pic>
        <p:nvPicPr>
          <p:cNvPr id="4" name="Resim 3"/>
          <p:cNvPicPr>
            <a:picLocks noChangeAspect="1"/>
          </p:cNvPicPr>
          <p:nvPr/>
        </p:nvPicPr>
        <p:blipFill>
          <a:blip r:embed="rId3"/>
          <a:stretch>
            <a:fillRect/>
          </a:stretch>
        </p:blipFill>
        <p:spPr>
          <a:xfrm>
            <a:off x="7581640" y="3946105"/>
            <a:ext cx="3769983" cy="2290788"/>
          </a:xfrm>
          <a:prstGeom prst="rect">
            <a:avLst/>
          </a:prstGeom>
        </p:spPr>
      </p:pic>
      <p:sp>
        <p:nvSpPr>
          <p:cNvPr id="5" name="Metin kutusu 4"/>
          <p:cNvSpPr txBox="1"/>
          <p:nvPr/>
        </p:nvSpPr>
        <p:spPr>
          <a:xfrm>
            <a:off x="6529429" y="2782389"/>
            <a:ext cx="2834640" cy="338554"/>
          </a:xfrm>
          <a:prstGeom prst="rect">
            <a:avLst/>
          </a:prstGeom>
          <a:noFill/>
        </p:spPr>
        <p:txBody>
          <a:bodyPr wrap="square" rtlCol="0">
            <a:spAutoFit/>
          </a:bodyPr>
          <a:lstStyle/>
          <a:p>
            <a:r>
              <a:rPr lang="tr-TR" sz="1600" b="1" dirty="0" smtClean="0">
                <a:solidFill>
                  <a:schemeClr val="bg1"/>
                </a:solidFill>
              </a:rPr>
              <a:t>KARATAY MEDRESESİ</a:t>
            </a:r>
            <a:endParaRPr lang="tr-TR" sz="1600" b="1" dirty="0">
              <a:solidFill>
                <a:schemeClr val="bg1"/>
              </a:solidFill>
            </a:endParaRPr>
          </a:p>
        </p:txBody>
      </p:sp>
      <p:sp>
        <p:nvSpPr>
          <p:cNvPr id="6" name="Metin kutusu 5"/>
          <p:cNvSpPr txBox="1"/>
          <p:nvPr/>
        </p:nvSpPr>
        <p:spPr>
          <a:xfrm>
            <a:off x="8556171" y="6236893"/>
            <a:ext cx="2677886" cy="338554"/>
          </a:xfrm>
          <a:prstGeom prst="rect">
            <a:avLst/>
          </a:prstGeom>
          <a:noFill/>
        </p:spPr>
        <p:txBody>
          <a:bodyPr wrap="square" rtlCol="0">
            <a:spAutoFit/>
          </a:bodyPr>
          <a:lstStyle/>
          <a:p>
            <a:r>
              <a:rPr lang="tr-TR" sz="1600" b="1" dirty="0" smtClean="0">
                <a:solidFill>
                  <a:schemeClr val="bg1"/>
                </a:solidFill>
              </a:rPr>
              <a:t>ALAADDİN CAMİİ</a:t>
            </a:r>
            <a:endParaRPr lang="tr-TR" sz="1600" b="1" dirty="0">
              <a:solidFill>
                <a:schemeClr val="bg1"/>
              </a:solidFill>
            </a:endParaRPr>
          </a:p>
        </p:txBody>
      </p:sp>
    </p:spTree>
    <p:extLst>
      <p:ext uri="{BB962C8B-B14F-4D97-AF65-F5344CB8AC3E}">
        <p14:creationId xmlns:p14="http://schemas.microsoft.com/office/powerpoint/2010/main" val="32097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68334" y="1058091"/>
            <a:ext cx="4924696" cy="4524315"/>
          </a:xfrm>
          <a:prstGeom prst="rect">
            <a:avLst/>
          </a:prstGeom>
          <a:noFill/>
        </p:spPr>
        <p:txBody>
          <a:bodyPr wrap="square" rtlCol="0">
            <a:spAutoFit/>
          </a:bodyPr>
          <a:lstStyle/>
          <a:p>
            <a:pPr marL="342900" indent="-342900">
              <a:buFont typeface="Wingdings" panose="05000000000000000000" pitchFamily="2" charset="2"/>
              <a:buChar char="§"/>
            </a:pPr>
            <a:r>
              <a:rPr lang="tr-TR" sz="2400" b="1" dirty="0" smtClean="0">
                <a:solidFill>
                  <a:schemeClr val="bg1"/>
                </a:solidFill>
              </a:rPr>
              <a:t>Sille </a:t>
            </a:r>
            <a:r>
              <a:rPr lang="tr-TR" sz="2400" b="1" dirty="0" err="1" smtClean="0">
                <a:solidFill>
                  <a:schemeClr val="bg1"/>
                </a:solidFill>
              </a:rPr>
              <a:t>köyü,İnce</a:t>
            </a:r>
            <a:r>
              <a:rPr lang="tr-TR" sz="2400" b="1" dirty="0" smtClean="0">
                <a:solidFill>
                  <a:schemeClr val="bg1"/>
                </a:solidFill>
              </a:rPr>
              <a:t> Minareli </a:t>
            </a:r>
            <a:r>
              <a:rPr lang="tr-TR" sz="2400" b="1" dirty="0" err="1" smtClean="0">
                <a:solidFill>
                  <a:schemeClr val="bg1"/>
                </a:solidFill>
              </a:rPr>
              <a:t>Medrese,Şems</a:t>
            </a:r>
            <a:r>
              <a:rPr lang="tr-TR" sz="2400" b="1" dirty="0" smtClean="0">
                <a:solidFill>
                  <a:schemeClr val="bg1"/>
                </a:solidFill>
              </a:rPr>
              <a:t>-i </a:t>
            </a:r>
            <a:r>
              <a:rPr lang="tr-TR" sz="2400" b="1" dirty="0" err="1" smtClean="0">
                <a:solidFill>
                  <a:schemeClr val="bg1"/>
                </a:solidFill>
              </a:rPr>
              <a:t>Tebrizi</a:t>
            </a:r>
            <a:r>
              <a:rPr lang="tr-TR" sz="2400" b="1" dirty="0" smtClean="0">
                <a:solidFill>
                  <a:schemeClr val="bg1"/>
                </a:solidFill>
              </a:rPr>
              <a:t> </a:t>
            </a:r>
            <a:r>
              <a:rPr lang="tr-TR" sz="2400" b="1" dirty="0" err="1" smtClean="0">
                <a:solidFill>
                  <a:schemeClr val="bg1"/>
                </a:solidFill>
              </a:rPr>
              <a:t>Müzesi,Yer</a:t>
            </a:r>
            <a:r>
              <a:rPr lang="tr-TR" sz="2400" b="1" dirty="0" smtClean="0">
                <a:solidFill>
                  <a:schemeClr val="bg1"/>
                </a:solidFill>
              </a:rPr>
              <a:t> Köprü Şelalesi de </a:t>
            </a:r>
            <a:r>
              <a:rPr lang="tr-TR" sz="2400" dirty="0" smtClean="0">
                <a:solidFill>
                  <a:schemeClr val="bg1"/>
                </a:solidFill>
              </a:rPr>
              <a:t>Konya’nın gezilmesi gereken yerlerindedir</a:t>
            </a:r>
            <a:r>
              <a:rPr lang="tr-TR" sz="2400" b="1" dirty="0" smtClean="0">
                <a:solidFill>
                  <a:schemeClr val="bg1"/>
                </a:solidFill>
              </a:rPr>
              <a:t>. </a:t>
            </a:r>
            <a:r>
              <a:rPr lang="tr-TR" sz="2400" dirty="0" smtClean="0">
                <a:solidFill>
                  <a:schemeClr val="bg1"/>
                </a:solidFill>
              </a:rPr>
              <a:t>UNESCO</a:t>
            </a:r>
            <a:r>
              <a:rPr lang="tr-TR" sz="2400" b="1" dirty="0" smtClean="0">
                <a:solidFill>
                  <a:schemeClr val="bg1"/>
                </a:solidFill>
              </a:rPr>
              <a:t> </a:t>
            </a:r>
            <a:r>
              <a:rPr lang="tr-TR" sz="2400" dirty="0" smtClean="0">
                <a:solidFill>
                  <a:schemeClr val="bg1"/>
                </a:solidFill>
              </a:rPr>
              <a:t>Dünya</a:t>
            </a:r>
            <a:r>
              <a:rPr lang="tr-TR" sz="2400" b="1" dirty="0" smtClean="0">
                <a:solidFill>
                  <a:schemeClr val="bg1"/>
                </a:solidFill>
              </a:rPr>
              <a:t> </a:t>
            </a:r>
            <a:r>
              <a:rPr lang="tr-TR" sz="2400" dirty="0" smtClean="0">
                <a:solidFill>
                  <a:schemeClr val="bg1"/>
                </a:solidFill>
              </a:rPr>
              <a:t>Mirası Liste’sin de bulunan ve dünyanın en önemli arkeolojik alanlardan biri sayılan </a:t>
            </a:r>
            <a:r>
              <a:rPr lang="tr-TR" sz="2400" b="1" dirty="0" smtClean="0">
                <a:solidFill>
                  <a:schemeClr val="bg1"/>
                </a:solidFill>
              </a:rPr>
              <a:t>Çatalhöyük ‘</a:t>
            </a:r>
            <a:r>
              <a:rPr lang="tr-TR" sz="2400" dirty="0" smtClean="0">
                <a:solidFill>
                  <a:schemeClr val="bg1"/>
                </a:solidFill>
              </a:rPr>
              <a:t>de Konya da mutlaka görülmesi gereken tarihi yerlerden biridir.</a:t>
            </a:r>
          </a:p>
          <a:p>
            <a:endParaRPr lang="tr-TR" sz="2400" dirty="0" smtClean="0">
              <a:solidFill>
                <a:schemeClr val="bg1"/>
              </a:solidFill>
            </a:endParaRPr>
          </a:p>
        </p:txBody>
      </p:sp>
      <p:pic>
        <p:nvPicPr>
          <p:cNvPr id="5" name="Resim 4"/>
          <p:cNvPicPr>
            <a:picLocks noChangeAspect="1"/>
          </p:cNvPicPr>
          <p:nvPr/>
        </p:nvPicPr>
        <p:blipFill>
          <a:blip r:embed="rId2"/>
          <a:stretch>
            <a:fillRect/>
          </a:stretch>
        </p:blipFill>
        <p:spPr>
          <a:xfrm>
            <a:off x="5193030" y="413189"/>
            <a:ext cx="2628900" cy="1743075"/>
          </a:xfrm>
          <a:prstGeom prst="rect">
            <a:avLst/>
          </a:prstGeom>
        </p:spPr>
      </p:pic>
      <p:sp>
        <p:nvSpPr>
          <p:cNvPr id="6" name="Metin kutusu 5"/>
          <p:cNvSpPr txBox="1"/>
          <p:nvPr/>
        </p:nvSpPr>
        <p:spPr>
          <a:xfrm>
            <a:off x="5999662" y="2156264"/>
            <a:ext cx="1959429" cy="338554"/>
          </a:xfrm>
          <a:prstGeom prst="rect">
            <a:avLst/>
          </a:prstGeom>
          <a:noFill/>
        </p:spPr>
        <p:txBody>
          <a:bodyPr wrap="square" rtlCol="0">
            <a:spAutoFit/>
          </a:bodyPr>
          <a:lstStyle/>
          <a:p>
            <a:r>
              <a:rPr lang="tr-TR" sz="1600" b="1" dirty="0" smtClean="0">
                <a:solidFill>
                  <a:schemeClr val="bg1"/>
                </a:solidFill>
              </a:rPr>
              <a:t>SİLLE KÖYÜ</a:t>
            </a:r>
            <a:endParaRPr lang="tr-TR" sz="1600" b="1" dirty="0">
              <a:solidFill>
                <a:schemeClr val="bg1"/>
              </a:solidFill>
            </a:endParaRPr>
          </a:p>
        </p:txBody>
      </p:sp>
      <p:pic>
        <p:nvPicPr>
          <p:cNvPr id="7" name="Resim 6"/>
          <p:cNvPicPr>
            <a:picLocks noChangeAspect="1"/>
          </p:cNvPicPr>
          <p:nvPr/>
        </p:nvPicPr>
        <p:blipFill>
          <a:blip r:embed="rId3"/>
          <a:stretch>
            <a:fillRect/>
          </a:stretch>
        </p:blipFill>
        <p:spPr>
          <a:xfrm>
            <a:off x="8406493" y="1973384"/>
            <a:ext cx="2540181" cy="1828800"/>
          </a:xfrm>
          <a:prstGeom prst="rect">
            <a:avLst/>
          </a:prstGeom>
        </p:spPr>
      </p:pic>
      <p:pic>
        <p:nvPicPr>
          <p:cNvPr id="8" name="Resim 7"/>
          <p:cNvPicPr>
            <a:picLocks noChangeAspect="1"/>
          </p:cNvPicPr>
          <p:nvPr/>
        </p:nvPicPr>
        <p:blipFill>
          <a:blip r:embed="rId4"/>
          <a:stretch>
            <a:fillRect/>
          </a:stretch>
        </p:blipFill>
        <p:spPr>
          <a:xfrm>
            <a:off x="5317128" y="3915531"/>
            <a:ext cx="2743200" cy="1666875"/>
          </a:xfrm>
          <a:prstGeom prst="rect">
            <a:avLst/>
          </a:prstGeom>
        </p:spPr>
      </p:pic>
      <p:pic>
        <p:nvPicPr>
          <p:cNvPr id="9" name="Resim 8"/>
          <p:cNvPicPr>
            <a:picLocks noChangeAspect="1"/>
          </p:cNvPicPr>
          <p:nvPr/>
        </p:nvPicPr>
        <p:blipFill>
          <a:blip r:embed="rId5"/>
          <a:stretch>
            <a:fillRect/>
          </a:stretch>
        </p:blipFill>
        <p:spPr>
          <a:xfrm>
            <a:off x="8925741" y="4782306"/>
            <a:ext cx="2857500" cy="1600200"/>
          </a:xfrm>
          <a:prstGeom prst="rect">
            <a:avLst/>
          </a:prstGeom>
        </p:spPr>
      </p:pic>
      <p:sp>
        <p:nvSpPr>
          <p:cNvPr id="10" name="Metin kutusu 9"/>
          <p:cNvSpPr txBox="1"/>
          <p:nvPr/>
        </p:nvSpPr>
        <p:spPr>
          <a:xfrm>
            <a:off x="8644891" y="3802184"/>
            <a:ext cx="2334442" cy="584775"/>
          </a:xfrm>
          <a:prstGeom prst="rect">
            <a:avLst/>
          </a:prstGeom>
          <a:noFill/>
        </p:spPr>
        <p:txBody>
          <a:bodyPr wrap="square" rtlCol="0">
            <a:spAutoFit/>
          </a:bodyPr>
          <a:lstStyle/>
          <a:p>
            <a:pPr algn="ctr"/>
            <a:r>
              <a:rPr lang="tr-TR" sz="1600" b="1" dirty="0" smtClean="0">
                <a:solidFill>
                  <a:schemeClr val="bg1"/>
                </a:solidFill>
              </a:rPr>
              <a:t>İNCE MİNARELİ MEDRESE</a:t>
            </a:r>
            <a:endParaRPr lang="tr-TR" sz="1600" b="1" dirty="0">
              <a:solidFill>
                <a:schemeClr val="bg1"/>
              </a:solidFill>
            </a:endParaRPr>
          </a:p>
        </p:txBody>
      </p:sp>
      <p:sp>
        <p:nvSpPr>
          <p:cNvPr id="11" name="Metin kutusu 10"/>
          <p:cNvSpPr txBox="1"/>
          <p:nvPr/>
        </p:nvSpPr>
        <p:spPr>
          <a:xfrm>
            <a:off x="5712279" y="5562811"/>
            <a:ext cx="2087336" cy="584775"/>
          </a:xfrm>
          <a:prstGeom prst="rect">
            <a:avLst/>
          </a:prstGeom>
          <a:noFill/>
        </p:spPr>
        <p:txBody>
          <a:bodyPr wrap="square" rtlCol="0">
            <a:spAutoFit/>
          </a:bodyPr>
          <a:lstStyle/>
          <a:p>
            <a:pPr algn="ctr"/>
            <a:r>
              <a:rPr lang="tr-TR" sz="1600" b="1" dirty="0" smtClean="0">
                <a:solidFill>
                  <a:schemeClr val="bg1"/>
                </a:solidFill>
              </a:rPr>
              <a:t>ŞEMS-İ TEBRİZİ MÜZESİ</a:t>
            </a:r>
            <a:endParaRPr lang="tr-TR" sz="1600" b="1" dirty="0">
              <a:solidFill>
                <a:schemeClr val="bg1"/>
              </a:solidFill>
            </a:endParaRPr>
          </a:p>
        </p:txBody>
      </p:sp>
      <p:sp>
        <p:nvSpPr>
          <p:cNvPr id="12" name="Metin kutusu 11"/>
          <p:cNvSpPr txBox="1"/>
          <p:nvPr/>
        </p:nvSpPr>
        <p:spPr>
          <a:xfrm>
            <a:off x="9405257" y="6408521"/>
            <a:ext cx="2103120" cy="338554"/>
          </a:xfrm>
          <a:prstGeom prst="rect">
            <a:avLst/>
          </a:prstGeom>
          <a:noFill/>
        </p:spPr>
        <p:txBody>
          <a:bodyPr wrap="square" rtlCol="0">
            <a:spAutoFit/>
          </a:bodyPr>
          <a:lstStyle/>
          <a:p>
            <a:pPr algn="ctr"/>
            <a:r>
              <a:rPr lang="tr-TR" sz="1600" b="1" dirty="0" smtClean="0">
                <a:solidFill>
                  <a:schemeClr val="bg1"/>
                </a:solidFill>
              </a:rPr>
              <a:t>ÇATALHÖYÜK</a:t>
            </a:r>
            <a:endParaRPr lang="tr-TR" sz="1600" b="1" dirty="0">
              <a:solidFill>
                <a:schemeClr val="bg1"/>
              </a:solidFill>
            </a:endParaRPr>
          </a:p>
        </p:txBody>
      </p:sp>
    </p:spTree>
    <p:extLst>
      <p:ext uri="{BB962C8B-B14F-4D97-AF65-F5344CB8AC3E}">
        <p14:creationId xmlns:p14="http://schemas.microsoft.com/office/powerpoint/2010/main" val="15158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dirty="0" smtClean="0"/>
              <a:t>KONYA’NIN SPOR TARİHİ</a:t>
            </a:r>
            <a:endParaRPr lang="tr-TR" sz="4400" dirty="0"/>
          </a:p>
        </p:txBody>
      </p:sp>
      <p:sp>
        <p:nvSpPr>
          <p:cNvPr id="3" name="İçerik Yer Tutucusu 2"/>
          <p:cNvSpPr>
            <a:spLocks noGrp="1"/>
          </p:cNvSpPr>
          <p:nvPr>
            <p:ph idx="1"/>
          </p:nvPr>
        </p:nvSpPr>
        <p:spPr>
          <a:xfrm>
            <a:off x="400315" y="2204947"/>
            <a:ext cx="9613861" cy="3599316"/>
          </a:xfrm>
        </p:spPr>
        <p:txBody>
          <a:bodyPr>
            <a:normAutofit fontScale="92500"/>
          </a:bodyPr>
          <a:lstStyle/>
          <a:p>
            <a:r>
              <a:rPr lang="tr-TR" dirty="0">
                <a:solidFill>
                  <a:srgbClr val="000000"/>
                </a:solidFill>
                <a:effectLst/>
                <a:latin typeface="Verdana" panose="020B0604030504040204" pitchFamily="34" charset="0"/>
              </a:rPr>
              <a:t>Geniş bir spor potansiyeline sahip olan Konya İlinde spor etkinliklerine ait bulgular Selçuklular dönemine kadar uzanmaktadır. Konya Etnografya Müzesinde bulunan ve 970-971 yıllarındaki olayları saptayan bir şer'i sicil defterinde, Ankara </a:t>
            </a:r>
            <a:r>
              <a:rPr lang="tr-TR" dirty="0" err="1">
                <a:solidFill>
                  <a:srgbClr val="000000"/>
                </a:solidFill>
                <a:effectLst/>
                <a:latin typeface="Verdana" panose="020B0604030504040204" pitchFamily="34" charset="0"/>
              </a:rPr>
              <a:t>Kuyûd</a:t>
            </a:r>
            <a:r>
              <a:rPr lang="tr-TR" dirty="0">
                <a:solidFill>
                  <a:srgbClr val="000000"/>
                </a:solidFill>
                <a:effectLst/>
                <a:latin typeface="Verdana" panose="020B0604030504040204" pitchFamily="34" charset="0"/>
              </a:rPr>
              <a:t>-i </a:t>
            </a:r>
            <a:r>
              <a:rPr lang="tr-TR" dirty="0" err="1">
                <a:solidFill>
                  <a:srgbClr val="000000"/>
                </a:solidFill>
                <a:effectLst/>
                <a:latin typeface="Verdana" panose="020B0604030504040204" pitchFamily="34" charset="0"/>
              </a:rPr>
              <a:t>Hakkaniyye</a:t>
            </a:r>
            <a:r>
              <a:rPr lang="tr-TR" dirty="0">
                <a:solidFill>
                  <a:srgbClr val="000000"/>
                </a:solidFill>
                <a:effectLst/>
                <a:latin typeface="Verdana" panose="020B0604030504040204" pitchFamily="34" charset="0"/>
              </a:rPr>
              <a:t> ve İstanbul başvekâlet arşivlerindeki belgelerde; Konya'da bir "Güreşçiler Mahallesi" ile "Güreşçiler Tekkesi" olduğu belirtilmektedir. Ancak bu güne değin söz konusu mahallenin yeri bulunamamıştır. Güreşçiler Tekkesi ise bu günkü </a:t>
            </a:r>
            <a:r>
              <a:rPr lang="tr-TR" dirty="0" err="1">
                <a:solidFill>
                  <a:srgbClr val="000000"/>
                </a:solidFill>
                <a:effectLst/>
                <a:latin typeface="Verdana" panose="020B0604030504040204" pitchFamily="34" charset="0"/>
              </a:rPr>
              <a:t>Aksinne</a:t>
            </a:r>
            <a:r>
              <a:rPr lang="tr-TR" dirty="0">
                <a:solidFill>
                  <a:srgbClr val="000000"/>
                </a:solidFill>
                <a:effectLst/>
                <a:latin typeface="Verdana" panose="020B0604030504040204" pitchFamily="34" charset="0"/>
              </a:rPr>
              <a:t> mahallesi Hacı Fettah mezarlığı içinde duvarları ve damı yer yer çökmüş kerpiçten bir </a:t>
            </a:r>
            <a:r>
              <a:rPr lang="tr-TR" dirty="0" err="1">
                <a:solidFill>
                  <a:srgbClr val="000000"/>
                </a:solidFill>
                <a:effectLst/>
                <a:latin typeface="Verdana" panose="020B0604030504040204" pitchFamily="34" charset="0"/>
              </a:rPr>
              <a:t>bir</a:t>
            </a:r>
            <a:r>
              <a:rPr lang="tr-TR" dirty="0">
                <a:solidFill>
                  <a:srgbClr val="000000"/>
                </a:solidFill>
                <a:effectLst/>
                <a:latin typeface="Verdana" panose="020B0604030504040204" pitchFamily="34" charset="0"/>
              </a:rPr>
              <a:t> yapı olarak durmaktadır.</a:t>
            </a:r>
            <a:endParaRPr lang="tr-TR" dirty="0"/>
          </a:p>
        </p:txBody>
      </p:sp>
      <p:pic>
        <p:nvPicPr>
          <p:cNvPr id="4" name="Resim 3"/>
          <p:cNvPicPr>
            <a:picLocks noChangeAspect="1"/>
          </p:cNvPicPr>
          <p:nvPr/>
        </p:nvPicPr>
        <p:blipFill>
          <a:blip r:embed="rId2"/>
          <a:stretch>
            <a:fillRect/>
          </a:stretch>
        </p:blipFill>
        <p:spPr>
          <a:xfrm>
            <a:off x="8687207" y="4994366"/>
            <a:ext cx="2918286" cy="1789611"/>
          </a:xfrm>
          <a:prstGeom prst="rect">
            <a:avLst/>
          </a:prstGeom>
        </p:spPr>
      </p:pic>
    </p:spTree>
    <p:extLst>
      <p:ext uri="{BB962C8B-B14F-4D97-AF65-F5344CB8AC3E}">
        <p14:creationId xmlns:p14="http://schemas.microsoft.com/office/powerpoint/2010/main" val="26725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23404" y="653142"/>
            <a:ext cx="9953897" cy="3477875"/>
          </a:xfrm>
          <a:prstGeom prst="rect">
            <a:avLst/>
          </a:prstGeom>
          <a:noFill/>
        </p:spPr>
        <p:txBody>
          <a:bodyPr wrap="square" rtlCol="0">
            <a:spAutoFit/>
          </a:bodyPr>
          <a:lstStyle/>
          <a:p>
            <a:pPr marL="342900" indent="-342900">
              <a:buFont typeface="Arial" panose="020B0604020202020204" pitchFamily="34" charset="0"/>
              <a:buChar char="•"/>
            </a:pPr>
            <a:r>
              <a:rPr lang="tr-TR" sz="2200" dirty="0" err="1" smtClean="0">
                <a:solidFill>
                  <a:srgbClr val="000000"/>
                </a:solidFill>
                <a:latin typeface="Verdana" panose="020B0604030504040204" pitchFamily="34" charset="0"/>
              </a:rPr>
              <a:t>Konya'daminder</a:t>
            </a:r>
            <a:r>
              <a:rPr lang="tr-TR" sz="2200" dirty="0" smtClean="0">
                <a:solidFill>
                  <a:srgbClr val="000000"/>
                </a:solidFill>
                <a:latin typeface="Verdana" panose="020B0604030504040204" pitchFamily="34" charset="0"/>
              </a:rPr>
              <a:t> </a:t>
            </a:r>
            <a:r>
              <a:rPr lang="tr-TR" sz="2200" dirty="0">
                <a:solidFill>
                  <a:srgbClr val="000000"/>
                </a:solidFill>
                <a:latin typeface="Verdana" panose="020B0604030504040204" pitchFamily="34" charset="0"/>
              </a:rPr>
              <a:t>güreşinin başlangıcı ise 1930' </a:t>
            </a:r>
            <a:r>
              <a:rPr lang="tr-TR" sz="2200" dirty="0" err="1">
                <a:solidFill>
                  <a:srgbClr val="000000"/>
                </a:solidFill>
                <a:latin typeface="Verdana" panose="020B0604030504040204" pitchFamily="34" charset="0"/>
              </a:rPr>
              <a:t>lu</a:t>
            </a:r>
            <a:r>
              <a:rPr lang="tr-TR" sz="2200" dirty="0">
                <a:solidFill>
                  <a:srgbClr val="000000"/>
                </a:solidFill>
                <a:latin typeface="Verdana" panose="020B0604030504040204" pitchFamily="34" charset="0"/>
              </a:rPr>
              <a:t> yıllara rastlamaktadır. İhsan CİCİMULA (Emre) ile başlayan güreş çalışmaları günümüze kadar sürüp gelmektedir.</a:t>
            </a:r>
            <a:r>
              <a:rPr lang="tr-TR" sz="2200" dirty="0"/>
              <a:t/>
            </a:r>
            <a:br>
              <a:rPr lang="tr-TR" sz="2200" dirty="0"/>
            </a:br>
            <a:r>
              <a:rPr lang="tr-TR" sz="2200" dirty="0">
                <a:solidFill>
                  <a:srgbClr val="000000"/>
                </a:solidFill>
                <a:latin typeface="Verdana" panose="020B0604030504040204" pitchFamily="34" charset="0"/>
              </a:rPr>
              <a:t>Konya'da ilk olarak "SANATKÂRLARGÜCÜ" adı altında resmi olmayan bir spor kulübü kurulmuş, daha sonra 1922 yılında "GENÇLERBİRLİĞİ" spor kulübü kurulunca </a:t>
            </a:r>
            <a:r>
              <a:rPr lang="tr-TR" sz="2200" dirty="0" err="1">
                <a:solidFill>
                  <a:srgbClr val="000000"/>
                </a:solidFill>
                <a:latin typeface="Verdana" panose="020B0604030504040204" pitchFamily="34" charset="0"/>
              </a:rPr>
              <a:t>Sanatkârlargücü</a:t>
            </a:r>
            <a:r>
              <a:rPr lang="tr-TR" sz="2200" dirty="0">
                <a:solidFill>
                  <a:srgbClr val="000000"/>
                </a:solidFill>
                <a:latin typeface="Verdana" panose="020B0604030504040204" pitchFamily="34" charset="0"/>
              </a:rPr>
              <a:t>' nün tüm sporcuları bu kulübe geçmişlerdir. Gençlerbirliği başlangıçta </a:t>
            </a:r>
            <a:r>
              <a:rPr lang="tr-TR" sz="2200" dirty="0" err="1">
                <a:solidFill>
                  <a:srgbClr val="000000"/>
                </a:solidFill>
                <a:latin typeface="Verdana" panose="020B0604030504040204" pitchFamily="34" charset="0"/>
              </a:rPr>
              <a:t>atletizm,futbol</a:t>
            </a:r>
            <a:r>
              <a:rPr lang="tr-TR" sz="2200" dirty="0">
                <a:solidFill>
                  <a:srgbClr val="000000"/>
                </a:solidFill>
                <a:latin typeface="Verdana" panose="020B0604030504040204" pitchFamily="34" charset="0"/>
              </a:rPr>
              <a:t> ve güreş dallarında etkinlikte bulunmuştur.</a:t>
            </a:r>
            <a:r>
              <a:rPr lang="tr-TR" sz="2200" dirty="0"/>
              <a:t/>
            </a:r>
            <a:br>
              <a:rPr lang="tr-TR" sz="2200" dirty="0"/>
            </a:br>
            <a:r>
              <a:rPr lang="tr-TR" sz="2200" dirty="0">
                <a:solidFill>
                  <a:srgbClr val="000000"/>
                </a:solidFill>
                <a:latin typeface="Verdana" panose="020B0604030504040204" pitchFamily="34" charset="0"/>
              </a:rPr>
              <a:t>Bu kulübü 1923' te KONYA İDMANYURDU, 1927' de ise SELÇUKSPOR izlemiştir.</a:t>
            </a:r>
            <a:endParaRPr lang="tr-TR" sz="2200" dirty="0"/>
          </a:p>
        </p:txBody>
      </p:sp>
      <p:pic>
        <p:nvPicPr>
          <p:cNvPr id="4" name="Resim 3"/>
          <p:cNvPicPr>
            <a:picLocks noChangeAspect="1"/>
          </p:cNvPicPr>
          <p:nvPr/>
        </p:nvPicPr>
        <p:blipFill>
          <a:blip r:embed="rId2"/>
          <a:stretch>
            <a:fillRect/>
          </a:stretch>
        </p:blipFill>
        <p:spPr>
          <a:xfrm>
            <a:off x="7478485" y="4441372"/>
            <a:ext cx="3234321" cy="2211705"/>
          </a:xfrm>
          <a:prstGeom prst="rect">
            <a:avLst/>
          </a:prstGeom>
        </p:spPr>
      </p:pic>
      <p:pic>
        <p:nvPicPr>
          <p:cNvPr id="5" name="Resim 4"/>
          <p:cNvPicPr>
            <a:picLocks noChangeAspect="1"/>
          </p:cNvPicPr>
          <p:nvPr/>
        </p:nvPicPr>
        <p:blipFill>
          <a:blip r:embed="rId3"/>
          <a:stretch>
            <a:fillRect/>
          </a:stretch>
        </p:blipFill>
        <p:spPr>
          <a:xfrm>
            <a:off x="1561012" y="4441372"/>
            <a:ext cx="3494314" cy="2246812"/>
          </a:xfrm>
          <a:prstGeom prst="rect">
            <a:avLst/>
          </a:prstGeom>
        </p:spPr>
      </p:pic>
    </p:spTree>
    <p:extLst>
      <p:ext uri="{BB962C8B-B14F-4D97-AF65-F5344CB8AC3E}">
        <p14:creationId xmlns:p14="http://schemas.microsoft.com/office/powerpoint/2010/main" val="19419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6022" y="705394"/>
            <a:ext cx="9144001" cy="3170099"/>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rgbClr val="000000"/>
                </a:solidFill>
                <a:latin typeface="Verdana" panose="020B0604030504040204" pitchFamily="34" charset="0"/>
              </a:rPr>
              <a:t>Bir yıl sonra 1923'te Konya İDMANYURDU Kulübü Ziraat Bankası memurlarından Celâl </a:t>
            </a:r>
            <a:r>
              <a:rPr lang="tr-TR" sz="2000" dirty="0" err="1">
                <a:solidFill>
                  <a:srgbClr val="000000"/>
                </a:solidFill>
                <a:latin typeface="Verdana" panose="020B0604030504040204" pitchFamily="34" charset="0"/>
              </a:rPr>
              <a:t>bey'in</a:t>
            </a:r>
            <a:r>
              <a:rPr lang="tr-TR" sz="2000" dirty="0">
                <a:solidFill>
                  <a:srgbClr val="000000"/>
                </a:solidFill>
                <a:latin typeface="Verdana" panose="020B0604030504040204" pitchFamily="34" charset="0"/>
              </a:rPr>
              <a:t> başkanlığında sarraf Necati ile kardeşi Sırrı, Halk Partisi Müfettişlerinden İsmail Hakkı </a:t>
            </a:r>
            <a:r>
              <a:rPr lang="tr-TR" sz="2000" dirty="0" err="1">
                <a:solidFill>
                  <a:srgbClr val="000000"/>
                </a:solidFill>
                <a:latin typeface="Verdana" panose="020B0604030504040204" pitchFamily="34" charset="0"/>
              </a:rPr>
              <a:t>bey'in</a:t>
            </a:r>
            <a:r>
              <a:rPr lang="tr-TR" sz="2000" dirty="0">
                <a:solidFill>
                  <a:srgbClr val="000000"/>
                </a:solidFill>
                <a:latin typeface="Verdana" panose="020B0604030504040204" pitchFamily="34" charset="0"/>
              </a:rPr>
              <a:t> çocukları Selâhattin ve Seyfi, Kaşıkçıların Necati bey ve Albay Rafet ÇAĞLAR tarafından kuruldu ve yeşil beyaz rengi ile </a:t>
            </a:r>
            <a:r>
              <a:rPr lang="tr-TR" sz="2000" dirty="0" err="1">
                <a:solidFill>
                  <a:srgbClr val="000000"/>
                </a:solidFill>
                <a:latin typeface="Verdana" panose="020B0604030504040204" pitchFamily="34" charset="0"/>
              </a:rPr>
              <a:t>tesçil</a:t>
            </a:r>
            <a:r>
              <a:rPr lang="tr-TR" sz="2000" dirty="0">
                <a:solidFill>
                  <a:srgbClr val="000000"/>
                </a:solidFill>
                <a:latin typeface="Verdana" panose="020B0604030504040204" pitchFamily="34" charset="0"/>
              </a:rPr>
              <a:t> ettirildi. Konya </a:t>
            </a:r>
            <a:r>
              <a:rPr lang="tr-TR" sz="2000" dirty="0" err="1">
                <a:solidFill>
                  <a:srgbClr val="000000"/>
                </a:solidFill>
                <a:latin typeface="Verdana" panose="020B0604030504040204" pitchFamily="34" charset="0"/>
              </a:rPr>
              <a:t>İdnayurdu</a:t>
            </a:r>
            <a:r>
              <a:rPr lang="tr-TR" sz="2000" dirty="0">
                <a:solidFill>
                  <a:srgbClr val="000000"/>
                </a:solidFill>
                <a:latin typeface="Verdana" panose="020B0604030504040204" pitchFamily="34" charset="0"/>
              </a:rPr>
              <a:t>' </a:t>
            </a:r>
            <a:r>
              <a:rPr lang="tr-TR" sz="2000" dirty="0" err="1">
                <a:solidFill>
                  <a:srgbClr val="000000"/>
                </a:solidFill>
                <a:latin typeface="Verdana" panose="020B0604030504040204" pitchFamily="34" charset="0"/>
              </a:rPr>
              <a:t>nun</a:t>
            </a:r>
            <a:r>
              <a:rPr lang="tr-TR" sz="2000" dirty="0">
                <a:solidFill>
                  <a:srgbClr val="000000"/>
                </a:solidFill>
                <a:latin typeface="Verdana" panose="020B0604030504040204" pitchFamily="34" charset="0"/>
              </a:rPr>
              <a:t> ilk futbolcuları: Mustafa, Asım, </a:t>
            </a:r>
            <a:r>
              <a:rPr lang="tr-TR" sz="2000" dirty="0" err="1">
                <a:solidFill>
                  <a:srgbClr val="000000"/>
                </a:solidFill>
                <a:latin typeface="Verdana" panose="020B0604030504040204" pitchFamily="34" charset="0"/>
              </a:rPr>
              <a:t>Telât</a:t>
            </a:r>
            <a:r>
              <a:rPr lang="tr-TR" sz="2000" dirty="0">
                <a:solidFill>
                  <a:srgbClr val="000000"/>
                </a:solidFill>
                <a:latin typeface="Verdana" panose="020B0604030504040204" pitchFamily="34" charset="0"/>
              </a:rPr>
              <a:t>, Halim, Mahmut, Şemsi, Adnan, Hasan Dayı, Rıfkı, Sait ve Hayri idi.</a:t>
            </a:r>
            <a:r>
              <a:rPr lang="tr-TR" sz="2000" dirty="0"/>
              <a:t/>
            </a:r>
            <a:br>
              <a:rPr lang="tr-TR" sz="2000" dirty="0"/>
            </a:br>
            <a:r>
              <a:rPr lang="tr-TR" sz="2000" dirty="0" smtClean="0">
                <a:solidFill>
                  <a:srgbClr val="000000"/>
                </a:solidFill>
                <a:latin typeface="Verdana" panose="020B0604030504040204" pitchFamily="34" charset="0"/>
              </a:rPr>
              <a:t>Bu </a:t>
            </a:r>
            <a:r>
              <a:rPr lang="tr-TR" sz="2000" dirty="0">
                <a:solidFill>
                  <a:srgbClr val="000000"/>
                </a:solidFill>
                <a:latin typeface="Verdana" panose="020B0604030504040204" pitchFamily="34" charset="0"/>
              </a:rPr>
              <a:t>iki kulüpten sonra ilimizde 1927 yılında SELÇUKSPOR kuruluyor. Sarı lacivert renklerle kurulan </a:t>
            </a:r>
            <a:r>
              <a:rPr lang="tr-TR" sz="2000" dirty="0" err="1">
                <a:solidFill>
                  <a:srgbClr val="000000"/>
                </a:solidFill>
                <a:latin typeface="Verdana" panose="020B0604030504040204" pitchFamily="34" charset="0"/>
              </a:rPr>
              <a:t>Selçukspor</a:t>
            </a:r>
            <a:r>
              <a:rPr lang="tr-TR" sz="2000" dirty="0">
                <a:solidFill>
                  <a:srgbClr val="000000"/>
                </a:solidFill>
                <a:latin typeface="Verdana" panose="020B0604030504040204" pitchFamily="34" charset="0"/>
              </a:rPr>
              <a:t> Kulübü bu gün de etkinliğini sürdürmektedir.</a:t>
            </a:r>
            <a:endParaRPr lang="tr-TR" sz="2000" dirty="0"/>
          </a:p>
        </p:txBody>
      </p:sp>
      <p:sp>
        <p:nvSpPr>
          <p:cNvPr id="3" name="Metin kutusu 2"/>
          <p:cNvSpPr txBox="1"/>
          <p:nvPr/>
        </p:nvSpPr>
        <p:spPr>
          <a:xfrm>
            <a:off x="836022" y="4141920"/>
            <a:ext cx="9640389" cy="1631216"/>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rgbClr val="000000"/>
                </a:solidFill>
                <a:latin typeface="Verdana" panose="020B0604030504040204" pitchFamily="34" charset="0"/>
              </a:rPr>
              <a:t>Konya'da ilk futbol müsabakaları 1924 yılında kerpiçten yapılmış yıkık duvarlarla çevrili bu günkü Horozlu ve </a:t>
            </a:r>
            <a:r>
              <a:rPr lang="tr-TR" sz="2000" dirty="0" err="1">
                <a:solidFill>
                  <a:srgbClr val="000000"/>
                </a:solidFill>
                <a:latin typeface="Verdana" panose="020B0604030504040204" pitchFamily="34" charset="0"/>
              </a:rPr>
              <a:t>Konevi</a:t>
            </a:r>
            <a:r>
              <a:rPr lang="tr-TR" sz="2000" dirty="0">
                <a:solidFill>
                  <a:srgbClr val="000000"/>
                </a:solidFill>
                <a:latin typeface="Verdana" panose="020B0604030504040204" pitchFamily="34" charset="0"/>
              </a:rPr>
              <a:t> Sitelerinin bulunduğu sahada yapıldı. Futbolda ilk dış karşılaşmamızda bu sahada gerçekleşti. Takviyeli </a:t>
            </a:r>
            <a:r>
              <a:rPr lang="tr-TR" sz="2000" dirty="0" err="1">
                <a:solidFill>
                  <a:srgbClr val="000000"/>
                </a:solidFill>
                <a:latin typeface="Verdana" panose="020B0604030504040204" pitchFamily="34" charset="0"/>
              </a:rPr>
              <a:t>İdmanyurdu</a:t>
            </a:r>
            <a:r>
              <a:rPr lang="tr-TR" sz="2000" dirty="0">
                <a:solidFill>
                  <a:srgbClr val="000000"/>
                </a:solidFill>
                <a:latin typeface="Verdana" panose="020B0604030504040204" pitchFamily="34" charset="0"/>
              </a:rPr>
              <a:t> Takımı 1924 yılında Eskişehir karması ile karşılaşmıştı.</a:t>
            </a:r>
            <a:endParaRPr lang="tr-TR" sz="2000" dirty="0"/>
          </a:p>
        </p:txBody>
      </p:sp>
    </p:spTree>
    <p:extLst>
      <p:ext uri="{BB962C8B-B14F-4D97-AF65-F5344CB8AC3E}">
        <p14:creationId xmlns:p14="http://schemas.microsoft.com/office/powerpoint/2010/main" val="28457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146</TotalTime>
  <Words>560</Words>
  <Application>Microsoft Office PowerPoint</Application>
  <PresentationFormat>Özel</PresentationFormat>
  <Paragraphs>31</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Berlin</vt:lpstr>
      <vt:lpstr>KONYA</vt:lpstr>
      <vt:lpstr>KONYA’NIN COĞRAFİ YAPI VE ÖZELLİKLERİ</vt:lpstr>
      <vt:lpstr>PowerPoint Sunusu</vt:lpstr>
      <vt:lpstr>KONYA’NIN GEZİLECEK YERLERİ</vt:lpstr>
      <vt:lpstr>PowerPoint Sunusu</vt:lpstr>
      <vt:lpstr>PowerPoint Sunusu</vt:lpstr>
      <vt:lpstr>KONYA’NIN SPOR TARİHİ</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KONYA</dc:title>
  <dc:creator>asus</dc:creator>
  <cp:lastModifiedBy>win</cp:lastModifiedBy>
  <cp:revision>14</cp:revision>
  <dcterms:created xsi:type="dcterms:W3CDTF">2020-04-19T13:08:52Z</dcterms:created>
  <dcterms:modified xsi:type="dcterms:W3CDTF">2020-05-03T12:17:35Z</dcterms:modified>
</cp:coreProperties>
</file>