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2"/>
  </p:notesMasterIdLst>
  <p:handoutMasterIdLst>
    <p:handoutMasterId r:id="rId133"/>
  </p:handoutMasterIdLst>
  <p:sldIdLst>
    <p:sldId id="346" r:id="rId2"/>
    <p:sldId id="256" r:id="rId3"/>
    <p:sldId id="257" r:id="rId4"/>
    <p:sldId id="408" r:id="rId5"/>
    <p:sldId id="368" r:id="rId6"/>
    <p:sldId id="351" r:id="rId7"/>
    <p:sldId id="409" r:id="rId8"/>
    <p:sldId id="365" r:id="rId9"/>
    <p:sldId id="410" r:id="rId10"/>
    <p:sldId id="366" r:id="rId11"/>
    <p:sldId id="367" r:id="rId12"/>
    <p:sldId id="411" r:id="rId13"/>
    <p:sldId id="259" r:id="rId14"/>
    <p:sldId id="363" r:id="rId15"/>
    <p:sldId id="362" r:id="rId16"/>
    <p:sldId id="412" r:id="rId17"/>
    <p:sldId id="364" r:id="rId18"/>
    <p:sldId id="260" r:id="rId19"/>
    <p:sldId id="413" r:id="rId20"/>
    <p:sldId id="369" r:id="rId21"/>
    <p:sldId id="261" r:id="rId22"/>
    <p:sldId id="414" r:id="rId23"/>
    <p:sldId id="262" r:id="rId24"/>
    <p:sldId id="263" r:id="rId25"/>
    <p:sldId id="415" r:id="rId26"/>
    <p:sldId id="371" r:id="rId27"/>
    <p:sldId id="372" r:id="rId28"/>
    <p:sldId id="370" r:id="rId29"/>
    <p:sldId id="264" r:id="rId30"/>
    <p:sldId id="416" r:id="rId31"/>
    <p:sldId id="373" r:id="rId32"/>
    <p:sldId id="417" r:id="rId33"/>
    <p:sldId id="265" r:id="rId34"/>
    <p:sldId id="266" r:id="rId35"/>
    <p:sldId id="374" r:id="rId36"/>
    <p:sldId id="267" r:id="rId37"/>
    <p:sldId id="375" r:id="rId38"/>
    <p:sldId id="376" r:id="rId39"/>
    <p:sldId id="268" r:id="rId40"/>
    <p:sldId id="377" r:id="rId41"/>
    <p:sldId id="269" r:id="rId42"/>
    <p:sldId id="379" r:id="rId43"/>
    <p:sldId id="272" r:id="rId44"/>
    <p:sldId id="380" r:id="rId45"/>
    <p:sldId id="381" r:id="rId46"/>
    <p:sldId id="270" r:id="rId47"/>
    <p:sldId id="418" r:id="rId48"/>
    <p:sldId id="271" r:id="rId49"/>
    <p:sldId id="382" r:id="rId50"/>
    <p:sldId id="352" r:id="rId51"/>
    <p:sldId id="383" r:id="rId52"/>
    <p:sldId id="273" r:id="rId53"/>
    <p:sldId id="419" r:id="rId54"/>
    <p:sldId id="348" r:id="rId55"/>
    <p:sldId id="421" r:id="rId56"/>
    <p:sldId id="422" r:id="rId57"/>
    <p:sldId id="274" r:id="rId58"/>
    <p:sldId id="353" r:id="rId59"/>
    <p:sldId id="354" r:id="rId60"/>
    <p:sldId id="355" r:id="rId61"/>
    <p:sldId id="420" r:id="rId62"/>
    <p:sldId id="356" r:id="rId63"/>
    <p:sldId id="423" r:id="rId64"/>
    <p:sldId id="357" r:id="rId65"/>
    <p:sldId id="424" r:id="rId66"/>
    <p:sldId id="278" r:id="rId67"/>
    <p:sldId id="386" r:id="rId68"/>
    <p:sldId id="385" r:id="rId69"/>
    <p:sldId id="279" r:id="rId70"/>
    <p:sldId id="280" r:id="rId71"/>
    <p:sldId id="425" r:id="rId72"/>
    <p:sldId id="281" r:id="rId73"/>
    <p:sldId id="387" r:id="rId74"/>
    <p:sldId id="282" r:id="rId75"/>
    <p:sldId id="283" r:id="rId76"/>
    <p:sldId id="389" r:id="rId77"/>
    <p:sldId id="284" r:id="rId78"/>
    <p:sldId id="390" r:id="rId79"/>
    <p:sldId id="285" r:id="rId80"/>
    <p:sldId id="286" r:id="rId81"/>
    <p:sldId id="400" r:id="rId82"/>
    <p:sldId id="391" r:id="rId83"/>
    <p:sldId id="287" r:id="rId84"/>
    <p:sldId id="401" r:id="rId85"/>
    <p:sldId id="288" r:id="rId86"/>
    <p:sldId id="426" r:id="rId87"/>
    <p:sldId id="394" r:id="rId88"/>
    <p:sldId id="392" r:id="rId89"/>
    <p:sldId id="395" r:id="rId90"/>
    <p:sldId id="289" r:id="rId91"/>
    <p:sldId id="290" r:id="rId92"/>
    <p:sldId id="402" r:id="rId93"/>
    <p:sldId id="291" r:id="rId94"/>
    <p:sldId id="396" r:id="rId95"/>
    <p:sldId id="292" r:id="rId96"/>
    <p:sldId id="293" r:id="rId97"/>
    <p:sldId id="358" r:id="rId98"/>
    <p:sldId id="427" r:id="rId99"/>
    <p:sldId id="294" r:id="rId100"/>
    <p:sldId id="397" r:id="rId101"/>
    <p:sldId id="403" r:id="rId102"/>
    <p:sldId id="295" r:id="rId103"/>
    <p:sldId id="296" r:id="rId104"/>
    <p:sldId id="398" r:id="rId105"/>
    <p:sldId id="428" r:id="rId106"/>
    <p:sldId id="297" r:id="rId107"/>
    <p:sldId id="429" r:id="rId108"/>
    <p:sldId id="298" r:id="rId109"/>
    <p:sldId id="299" r:id="rId110"/>
    <p:sldId id="430" r:id="rId111"/>
    <p:sldId id="301" r:id="rId112"/>
    <p:sldId id="359" r:id="rId113"/>
    <p:sldId id="302" r:id="rId114"/>
    <p:sldId id="303" r:id="rId115"/>
    <p:sldId id="404" r:id="rId116"/>
    <p:sldId id="360" r:id="rId117"/>
    <p:sldId id="431" r:id="rId118"/>
    <p:sldId id="304" r:id="rId119"/>
    <p:sldId id="405" r:id="rId120"/>
    <p:sldId id="305" r:id="rId121"/>
    <p:sldId id="406" r:id="rId122"/>
    <p:sldId id="432" r:id="rId123"/>
    <p:sldId id="306" r:id="rId124"/>
    <p:sldId id="433" r:id="rId125"/>
    <p:sldId id="361" r:id="rId126"/>
    <p:sldId id="307" r:id="rId127"/>
    <p:sldId id="399" r:id="rId128"/>
    <p:sldId id="308" r:id="rId129"/>
    <p:sldId id="407" r:id="rId130"/>
    <p:sldId id="309" r:id="rId131"/>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1C436A-57CC-48D2-BE8F-C44ACEF77A9B}"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7BF7282-E287-4ACC-84CA-2F03F186901A}">
      <dgm:prSet phldrT="[Metin]"/>
      <dgm:spPr/>
      <dgm:t>
        <a:bodyPr/>
        <a:lstStyle/>
        <a:p>
          <a:r>
            <a:rPr lang="tr-TR" dirty="0" smtClean="0">
              <a:solidFill>
                <a:schemeClr val="tx1"/>
              </a:solidFill>
            </a:rPr>
            <a:t>İnançlı İşlemlerin Çeşitleri </a:t>
          </a:r>
          <a:endParaRPr lang="tr-TR" dirty="0">
            <a:solidFill>
              <a:schemeClr val="tx1"/>
            </a:solidFill>
          </a:endParaRPr>
        </a:p>
      </dgm:t>
    </dgm:pt>
    <dgm:pt modelId="{462C7A8A-4DCB-4444-9B5A-631C723A6385}" type="parTrans" cxnId="{E4B2A11E-D3D4-4793-A9B4-5DA6AE2DFC10}">
      <dgm:prSet/>
      <dgm:spPr/>
      <dgm:t>
        <a:bodyPr/>
        <a:lstStyle/>
        <a:p>
          <a:endParaRPr lang="tr-TR"/>
        </a:p>
      </dgm:t>
    </dgm:pt>
    <dgm:pt modelId="{293FB49C-893D-43BE-9844-C8F8C0F3DD64}" type="sibTrans" cxnId="{E4B2A11E-D3D4-4793-A9B4-5DA6AE2DFC10}">
      <dgm:prSet/>
      <dgm:spPr/>
      <dgm:t>
        <a:bodyPr/>
        <a:lstStyle/>
        <a:p>
          <a:endParaRPr lang="tr-TR"/>
        </a:p>
      </dgm:t>
    </dgm:pt>
    <dgm:pt modelId="{EACC3494-099F-47D1-9FD8-3A73C0CD56E8}">
      <dgm:prSet phldrT="[Metin]"/>
      <dgm:spPr/>
      <dgm:t>
        <a:bodyPr/>
        <a:lstStyle/>
        <a:p>
          <a:r>
            <a:rPr lang="tr-TR" dirty="0" smtClean="0">
              <a:solidFill>
                <a:schemeClr val="tx1"/>
              </a:solidFill>
            </a:rPr>
            <a:t>Saf İnançlı İşlemler </a:t>
          </a:r>
          <a:endParaRPr lang="tr-TR" dirty="0">
            <a:solidFill>
              <a:schemeClr val="tx1"/>
            </a:solidFill>
          </a:endParaRPr>
        </a:p>
      </dgm:t>
    </dgm:pt>
    <dgm:pt modelId="{A48A8DB6-B0F6-414B-87CB-62B4E8529319}" type="parTrans" cxnId="{BF553D18-B6F6-404E-B5CF-0677DEF79F4D}">
      <dgm:prSet/>
      <dgm:spPr/>
      <dgm:t>
        <a:bodyPr/>
        <a:lstStyle/>
        <a:p>
          <a:endParaRPr lang="tr-TR"/>
        </a:p>
      </dgm:t>
    </dgm:pt>
    <dgm:pt modelId="{F9A513C3-E120-4661-B324-AFF86FCC0BD9}" type="sibTrans" cxnId="{BF553D18-B6F6-404E-B5CF-0677DEF79F4D}">
      <dgm:prSet/>
      <dgm:spPr/>
      <dgm:t>
        <a:bodyPr/>
        <a:lstStyle/>
        <a:p>
          <a:endParaRPr lang="tr-TR"/>
        </a:p>
      </dgm:t>
    </dgm:pt>
    <dgm:pt modelId="{B8BD4821-E9BA-4AA7-9A93-8899A8669DBD}">
      <dgm:prSet phldrT="[Metin]"/>
      <dgm:spPr/>
      <dgm:t>
        <a:bodyPr/>
        <a:lstStyle/>
        <a:p>
          <a:r>
            <a:rPr lang="tr-TR" dirty="0" smtClean="0">
              <a:solidFill>
                <a:schemeClr val="tx1"/>
              </a:solidFill>
            </a:rPr>
            <a:t>Karma İnançlı İşlemler </a:t>
          </a:r>
          <a:endParaRPr lang="tr-TR" dirty="0">
            <a:solidFill>
              <a:schemeClr val="tx1"/>
            </a:solidFill>
          </a:endParaRPr>
        </a:p>
      </dgm:t>
    </dgm:pt>
    <dgm:pt modelId="{663C8144-C554-4CE3-857A-120BBBB4783E}" type="parTrans" cxnId="{44452DBA-1EF7-430D-86CB-726B3010BCCC}">
      <dgm:prSet/>
      <dgm:spPr/>
      <dgm:t>
        <a:bodyPr/>
        <a:lstStyle/>
        <a:p>
          <a:endParaRPr lang="tr-TR"/>
        </a:p>
      </dgm:t>
    </dgm:pt>
    <dgm:pt modelId="{5D661F25-D997-4E7F-8823-56184E5FC9C7}" type="sibTrans" cxnId="{44452DBA-1EF7-430D-86CB-726B3010BCCC}">
      <dgm:prSet/>
      <dgm:spPr/>
      <dgm:t>
        <a:bodyPr/>
        <a:lstStyle/>
        <a:p>
          <a:endParaRPr lang="tr-TR"/>
        </a:p>
      </dgm:t>
    </dgm:pt>
    <dgm:pt modelId="{6E91475B-F5F6-4EB4-885D-9C7C4B5D37EC}" type="pres">
      <dgm:prSet presAssocID="{A11C436A-57CC-48D2-BE8F-C44ACEF77A9B}" presName="Name0" presStyleCnt="0">
        <dgm:presLayoutVars>
          <dgm:chPref val="1"/>
          <dgm:dir/>
          <dgm:animOne val="branch"/>
          <dgm:animLvl val="lvl"/>
          <dgm:resizeHandles val="exact"/>
        </dgm:presLayoutVars>
      </dgm:prSet>
      <dgm:spPr/>
      <dgm:t>
        <a:bodyPr/>
        <a:lstStyle/>
        <a:p>
          <a:endParaRPr lang="tr-TR"/>
        </a:p>
      </dgm:t>
    </dgm:pt>
    <dgm:pt modelId="{137BDE7E-9163-4B84-B200-9D3330D73794}" type="pres">
      <dgm:prSet presAssocID="{B7BF7282-E287-4ACC-84CA-2F03F186901A}" presName="root1" presStyleCnt="0"/>
      <dgm:spPr/>
    </dgm:pt>
    <dgm:pt modelId="{BAEFEB8F-9D9D-4205-98F8-8478F3DC5279}" type="pres">
      <dgm:prSet presAssocID="{B7BF7282-E287-4ACC-84CA-2F03F186901A}" presName="LevelOneTextNode" presStyleLbl="node0" presStyleIdx="0" presStyleCnt="1">
        <dgm:presLayoutVars>
          <dgm:chPref val="3"/>
        </dgm:presLayoutVars>
      </dgm:prSet>
      <dgm:spPr/>
      <dgm:t>
        <a:bodyPr/>
        <a:lstStyle/>
        <a:p>
          <a:endParaRPr lang="tr-TR"/>
        </a:p>
      </dgm:t>
    </dgm:pt>
    <dgm:pt modelId="{9BCAC877-7E38-4ABA-A584-72C9EF1B9FD8}" type="pres">
      <dgm:prSet presAssocID="{B7BF7282-E287-4ACC-84CA-2F03F186901A}" presName="level2hierChild" presStyleCnt="0"/>
      <dgm:spPr/>
    </dgm:pt>
    <dgm:pt modelId="{F3EFBAA4-CA1B-4D8C-B4B9-CC8108A9E091}" type="pres">
      <dgm:prSet presAssocID="{A48A8DB6-B0F6-414B-87CB-62B4E8529319}" presName="conn2-1" presStyleLbl="parChTrans1D2" presStyleIdx="0" presStyleCnt="2"/>
      <dgm:spPr/>
      <dgm:t>
        <a:bodyPr/>
        <a:lstStyle/>
        <a:p>
          <a:endParaRPr lang="tr-TR"/>
        </a:p>
      </dgm:t>
    </dgm:pt>
    <dgm:pt modelId="{A2C8943E-A426-45BC-A26B-CAD85C314336}" type="pres">
      <dgm:prSet presAssocID="{A48A8DB6-B0F6-414B-87CB-62B4E8529319}" presName="connTx" presStyleLbl="parChTrans1D2" presStyleIdx="0" presStyleCnt="2"/>
      <dgm:spPr/>
      <dgm:t>
        <a:bodyPr/>
        <a:lstStyle/>
        <a:p>
          <a:endParaRPr lang="tr-TR"/>
        </a:p>
      </dgm:t>
    </dgm:pt>
    <dgm:pt modelId="{B9C7B1C9-C6E2-4A2E-AF54-05A7E4C63B81}" type="pres">
      <dgm:prSet presAssocID="{EACC3494-099F-47D1-9FD8-3A73C0CD56E8}" presName="root2" presStyleCnt="0"/>
      <dgm:spPr/>
    </dgm:pt>
    <dgm:pt modelId="{1C1BAEFB-8BB5-405C-8122-112F8CBE2302}" type="pres">
      <dgm:prSet presAssocID="{EACC3494-099F-47D1-9FD8-3A73C0CD56E8}" presName="LevelTwoTextNode" presStyleLbl="node2" presStyleIdx="0" presStyleCnt="2">
        <dgm:presLayoutVars>
          <dgm:chPref val="3"/>
        </dgm:presLayoutVars>
      </dgm:prSet>
      <dgm:spPr/>
      <dgm:t>
        <a:bodyPr/>
        <a:lstStyle/>
        <a:p>
          <a:endParaRPr lang="tr-TR"/>
        </a:p>
      </dgm:t>
    </dgm:pt>
    <dgm:pt modelId="{D1AD0F9E-F88F-43DC-8AEA-3DFF3E98EDE5}" type="pres">
      <dgm:prSet presAssocID="{EACC3494-099F-47D1-9FD8-3A73C0CD56E8}" presName="level3hierChild" presStyleCnt="0"/>
      <dgm:spPr/>
    </dgm:pt>
    <dgm:pt modelId="{76BE3E81-8ADD-4CB8-A80C-D18DEF27681D}" type="pres">
      <dgm:prSet presAssocID="{663C8144-C554-4CE3-857A-120BBBB4783E}" presName="conn2-1" presStyleLbl="parChTrans1D2" presStyleIdx="1" presStyleCnt="2"/>
      <dgm:spPr/>
      <dgm:t>
        <a:bodyPr/>
        <a:lstStyle/>
        <a:p>
          <a:endParaRPr lang="tr-TR"/>
        </a:p>
      </dgm:t>
    </dgm:pt>
    <dgm:pt modelId="{C15B86CD-7D68-4268-89C3-DD45B8387C6A}" type="pres">
      <dgm:prSet presAssocID="{663C8144-C554-4CE3-857A-120BBBB4783E}" presName="connTx" presStyleLbl="parChTrans1D2" presStyleIdx="1" presStyleCnt="2"/>
      <dgm:spPr/>
      <dgm:t>
        <a:bodyPr/>
        <a:lstStyle/>
        <a:p>
          <a:endParaRPr lang="tr-TR"/>
        </a:p>
      </dgm:t>
    </dgm:pt>
    <dgm:pt modelId="{C6214CC8-17D0-4901-BF1A-573A80D2F9A2}" type="pres">
      <dgm:prSet presAssocID="{B8BD4821-E9BA-4AA7-9A93-8899A8669DBD}" presName="root2" presStyleCnt="0"/>
      <dgm:spPr/>
    </dgm:pt>
    <dgm:pt modelId="{87F099DE-5B92-419B-BC79-9273013AE4FC}" type="pres">
      <dgm:prSet presAssocID="{B8BD4821-E9BA-4AA7-9A93-8899A8669DBD}" presName="LevelTwoTextNode" presStyleLbl="node2" presStyleIdx="1" presStyleCnt="2">
        <dgm:presLayoutVars>
          <dgm:chPref val="3"/>
        </dgm:presLayoutVars>
      </dgm:prSet>
      <dgm:spPr/>
      <dgm:t>
        <a:bodyPr/>
        <a:lstStyle/>
        <a:p>
          <a:endParaRPr lang="tr-TR"/>
        </a:p>
      </dgm:t>
    </dgm:pt>
    <dgm:pt modelId="{97C1948D-87E9-463E-9002-FE5223F3372F}" type="pres">
      <dgm:prSet presAssocID="{B8BD4821-E9BA-4AA7-9A93-8899A8669DBD}" presName="level3hierChild" presStyleCnt="0"/>
      <dgm:spPr/>
    </dgm:pt>
  </dgm:ptLst>
  <dgm:cxnLst>
    <dgm:cxn modelId="{44452DBA-1EF7-430D-86CB-726B3010BCCC}" srcId="{B7BF7282-E287-4ACC-84CA-2F03F186901A}" destId="{B8BD4821-E9BA-4AA7-9A93-8899A8669DBD}" srcOrd="1" destOrd="0" parTransId="{663C8144-C554-4CE3-857A-120BBBB4783E}" sibTransId="{5D661F25-D997-4E7F-8823-56184E5FC9C7}"/>
    <dgm:cxn modelId="{3A8CD116-B5DD-46A5-8592-75B7087E0922}" type="presOf" srcId="{A48A8DB6-B0F6-414B-87CB-62B4E8529319}" destId="{A2C8943E-A426-45BC-A26B-CAD85C314336}" srcOrd="1" destOrd="0" presId="urn:microsoft.com/office/officeart/2008/layout/HorizontalMultiLevelHierarchy"/>
    <dgm:cxn modelId="{BF553D18-B6F6-404E-B5CF-0677DEF79F4D}" srcId="{B7BF7282-E287-4ACC-84CA-2F03F186901A}" destId="{EACC3494-099F-47D1-9FD8-3A73C0CD56E8}" srcOrd="0" destOrd="0" parTransId="{A48A8DB6-B0F6-414B-87CB-62B4E8529319}" sibTransId="{F9A513C3-E120-4661-B324-AFF86FCC0BD9}"/>
    <dgm:cxn modelId="{8D6E1381-F5E8-4C2A-BC38-264764D60ED4}" type="presOf" srcId="{EACC3494-099F-47D1-9FD8-3A73C0CD56E8}" destId="{1C1BAEFB-8BB5-405C-8122-112F8CBE2302}" srcOrd="0" destOrd="0" presId="urn:microsoft.com/office/officeart/2008/layout/HorizontalMultiLevelHierarchy"/>
    <dgm:cxn modelId="{E4B2A11E-D3D4-4793-A9B4-5DA6AE2DFC10}" srcId="{A11C436A-57CC-48D2-BE8F-C44ACEF77A9B}" destId="{B7BF7282-E287-4ACC-84CA-2F03F186901A}" srcOrd="0" destOrd="0" parTransId="{462C7A8A-4DCB-4444-9B5A-631C723A6385}" sibTransId="{293FB49C-893D-43BE-9844-C8F8C0F3DD64}"/>
    <dgm:cxn modelId="{83C8AFE5-9B93-4D52-AD20-CCA28A2BB4CC}" type="presOf" srcId="{663C8144-C554-4CE3-857A-120BBBB4783E}" destId="{C15B86CD-7D68-4268-89C3-DD45B8387C6A}" srcOrd="1" destOrd="0" presId="urn:microsoft.com/office/officeart/2008/layout/HorizontalMultiLevelHierarchy"/>
    <dgm:cxn modelId="{709B4052-42F0-4B08-ADD2-462C21DF5008}" type="presOf" srcId="{B8BD4821-E9BA-4AA7-9A93-8899A8669DBD}" destId="{87F099DE-5B92-419B-BC79-9273013AE4FC}" srcOrd="0" destOrd="0" presId="urn:microsoft.com/office/officeart/2008/layout/HorizontalMultiLevelHierarchy"/>
    <dgm:cxn modelId="{678BAF28-3161-4D55-AA67-A838D4C1E023}" type="presOf" srcId="{663C8144-C554-4CE3-857A-120BBBB4783E}" destId="{76BE3E81-8ADD-4CB8-A80C-D18DEF27681D}" srcOrd="0" destOrd="0" presId="urn:microsoft.com/office/officeart/2008/layout/HorizontalMultiLevelHierarchy"/>
    <dgm:cxn modelId="{FE3E8FD3-F40F-4871-A36B-20D4A8779407}" type="presOf" srcId="{A48A8DB6-B0F6-414B-87CB-62B4E8529319}" destId="{F3EFBAA4-CA1B-4D8C-B4B9-CC8108A9E091}" srcOrd="0" destOrd="0" presId="urn:microsoft.com/office/officeart/2008/layout/HorizontalMultiLevelHierarchy"/>
    <dgm:cxn modelId="{6A69C628-5302-4B1F-AAE3-16A98E671F35}" type="presOf" srcId="{B7BF7282-E287-4ACC-84CA-2F03F186901A}" destId="{BAEFEB8F-9D9D-4205-98F8-8478F3DC5279}" srcOrd="0" destOrd="0" presId="urn:microsoft.com/office/officeart/2008/layout/HorizontalMultiLevelHierarchy"/>
    <dgm:cxn modelId="{7056F75B-6203-4BE0-AB67-2A6424E90106}" type="presOf" srcId="{A11C436A-57CC-48D2-BE8F-C44ACEF77A9B}" destId="{6E91475B-F5F6-4EB4-885D-9C7C4B5D37EC}" srcOrd="0" destOrd="0" presId="urn:microsoft.com/office/officeart/2008/layout/HorizontalMultiLevelHierarchy"/>
    <dgm:cxn modelId="{CCF29FE1-7D39-466C-B627-1ADD26A036B9}" type="presParOf" srcId="{6E91475B-F5F6-4EB4-885D-9C7C4B5D37EC}" destId="{137BDE7E-9163-4B84-B200-9D3330D73794}" srcOrd="0" destOrd="0" presId="urn:microsoft.com/office/officeart/2008/layout/HorizontalMultiLevelHierarchy"/>
    <dgm:cxn modelId="{5B1CA5D3-8A30-4B24-8664-A087AA60BF85}" type="presParOf" srcId="{137BDE7E-9163-4B84-B200-9D3330D73794}" destId="{BAEFEB8F-9D9D-4205-98F8-8478F3DC5279}" srcOrd="0" destOrd="0" presId="urn:microsoft.com/office/officeart/2008/layout/HorizontalMultiLevelHierarchy"/>
    <dgm:cxn modelId="{5628733A-04D8-4CD8-9687-8C8E5785D32D}" type="presParOf" srcId="{137BDE7E-9163-4B84-B200-9D3330D73794}" destId="{9BCAC877-7E38-4ABA-A584-72C9EF1B9FD8}" srcOrd="1" destOrd="0" presId="urn:microsoft.com/office/officeart/2008/layout/HorizontalMultiLevelHierarchy"/>
    <dgm:cxn modelId="{BB21B872-AE3F-4FE5-BA2F-3F695C22C27E}" type="presParOf" srcId="{9BCAC877-7E38-4ABA-A584-72C9EF1B9FD8}" destId="{F3EFBAA4-CA1B-4D8C-B4B9-CC8108A9E091}" srcOrd="0" destOrd="0" presId="urn:microsoft.com/office/officeart/2008/layout/HorizontalMultiLevelHierarchy"/>
    <dgm:cxn modelId="{4CC669EE-A9FF-4E9C-8FED-35F91686477F}" type="presParOf" srcId="{F3EFBAA4-CA1B-4D8C-B4B9-CC8108A9E091}" destId="{A2C8943E-A426-45BC-A26B-CAD85C314336}" srcOrd="0" destOrd="0" presId="urn:microsoft.com/office/officeart/2008/layout/HorizontalMultiLevelHierarchy"/>
    <dgm:cxn modelId="{3FE24E98-2A0D-4BFC-9FFD-3698213AA585}" type="presParOf" srcId="{9BCAC877-7E38-4ABA-A584-72C9EF1B9FD8}" destId="{B9C7B1C9-C6E2-4A2E-AF54-05A7E4C63B81}" srcOrd="1" destOrd="0" presId="urn:microsoft.com/office/officeart/2008/layout/HorizontalMultiLevelHierarchy"/>
    <dgm:cxn modelId="{77736D71-0C39-4B5F-BE91-B87EE628D497}" type="presParOf" srcId="{B9C7B1C9-C6E2-4A2E-AF54-05A7E4C63B81}" destId="{1C1BAEFB-8BB5-405C-8122-112F8CBE2302}" srcOrd="0" destOrd="0" presId="urn:microsoft.com/office/officeart/2008/layout/HorizontalMultiLevelHierarchy"/>
    <dgm:cxn modelId="{109790C9-4023-4674-9B48-D12EFF9557F8}" type="presParOf" srcId="{B9C7B1C9-C6E2-4A2E-AF54-05A7E4C63B81}" destId="{D1AD0F9E-F88F-43DC-8AEA-3DFF3E98EDE5}" srcOrd="1" destOrd="0" presId="urn:microsoft.com/office/officeart/2008/layout/HorizontalMultiLevelHierarchy"/>
    <dgm:cxn modelId="{269661B2-3E7F-4E66-9BCA-50578A8F31AE}" type="presParOf" srcId="{9BCAC877-7E38-4ABA-A584-72C9EF1B9FD8}" destId="{76BE3E81-8ADD-4CB8-A80C-D18DEF27681D}" srcOrd="2" destOrd="0" presId="urn:microsoft.com/office/officeart/2008/layout/HorizontalMultiLevelHierarchy"/>
    <dgm:cxn modelId="{FD05815D-6010-4669-94DB-F8547E527539}" type="presParOf" srcId="{76BE3E81-8ADD-4CB8-A80C-D18DEF27681D}" destId="{C15B86CD-7D68-4268-89C3-DD45B8387C6A}" srcOrd="0" destOrd="0" presId="urn:microsoft.com/office/officeart/2008/layout/HorizontalMultiLevelHierarchy"/>
    <dgm:cxn modelId="{9F5928FB-CCB0-42A8-B54B-C6113A6AAA11}" type="presParOf" srcId="{9BCAC877-7E38-4ABA-A584-72C9EF1B9FD8}" destId="{C6214CC8-17D0-4901-BF1A-573A80D2F9A2}" srcOrd="3" destOrd="0" presId="urn:microsoft.com/office/officeart/2008/layout/HorizontalMultiLevelHierarchy"/>
    <dgm:cxn modelId="{956DB39E-F71A-4972-8156-C15A4AEAE5DF}" type="presParOf" srcId="{C6214CC8-17D0-4901-BF1A-573A80D2F9A2}" destId="{87F099DE-5B92-419B-BC79-9273013AE4FC}" srcOrd="0" destOrd="0" presId="urn:microsoft.com/office/officeart/2008/layout/HorizontalMultiLevelHierarchy"/>
    <dgm:cxn modelId="{0E1D5196-C7FA-4984-9941-99B1B7D08D30}" type="presParOf" srcId="{C6214CC8-17D0-4901-BF1A-573A80D2F9A2}" destId="{97C1948D-87E9-463E-9002-FE5223F3372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F81597-7CFA-4BAC-BD5F-E87C3A62E87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25D42465-FE0F-4BF0-A7DD-79426B2FEA77}">
      <dgm:prSet phldrT="[Metin]"/>
      <dgm:spPr/>
      <dgm:t>
        <a:bodyPr/>
        <a:lstStyle/>
        <a:p>
          <a:r>
            <a:rPr lang="tr-TR" dirty="0" smtClean="0">
              <a:solidFill>
                <a:schemeClr val="tx1"/>
              </a:solidFill>
            </a:rPr>
            <a:t>İnançlı İşlemin Unsurları </a:t>
          </a:r>
          <a:endParaRPr lang="tr-TR" dirty="0">
            <a:solidFill>
              <a:schemeClr val="tx1"/>
            </a:solidFill>
          </a:endParaRPr>
        </a:p>
      </dgm:t>
    </dgm:pt>
    <dgm:pt modelId="{E686E6D1-869E-4A8A-BEEA-71287C4236BE}" type="parTrans" cxnId="{2241CBB5-902D-4415-9BD5-6D8724A212E6}">
      <dgm:prSet/>
      <dgm:spPr/>
      <dgm:t>
        <a:bodyPr/>
        <a:lstStyle/>
        <a:p>
          <a:endParaRPr lang="tr-TR"/>
        </a:p>
      </dgm:t>
    </dgm:pt>
    <dgm:pt modelId="{D831FD7C-BD69-4CD0-95D9-C2CCBC8788CF}" type="sibTrans" cxnId="{2241CBB5-902D-4415-9BD5-6D8724A212E6}">
      <dgm:prSet/>
      <dgm:spPr/>
      <dgm:t>
        <a:bodyPr/>
        <a:lstStyle/>
        <a:p>
          <a:endParaRPr lang="tr-TR"/>
        </a:p>
      </dgm:t>
    </dgm:pt>
    <dgm:pt modelId="{76AD1EBE-A729-4864-8B94-65CE7184236D}">
      <dgm:prSet phldrT="[Metin]"/>
      <dgm:spPr/>
      <dgm:t>
        <a:bodyPr/>
        <a:lstStyle/>
        <a:p>
          <a:r>
            <a:rPr lang="tr-TR" dirty="0" smtClean="0">
              <a:solidFill>
                <a:schemeClr val="tx1"/>
              </a:solidFill>
            </a:rPr>
            <a:t>İnançlı Devir İşlemi </a:t>
          </a:r>
          <a:endParaRPr lang="tr-TR" dirty="0">
            <a:solidFill>
              <a:schemeClr val="tx1"/>
            </a:solidFill>
          </a:endParaRPr>
        </a:p>
      </dgm:t>
    </dgm:pt>
    <dgm:pt modelId="{F71933E0-5220-47D2-9619-5C8C3D87B7E4}" type="parTrans" cxnId="{00DA35B4-DCCB-477F-B079-F2F1D2E999B0}">
      <dgm:prSet/>
      <dgm:spPr/>
      <dgm:t>
        <a:bodyPr/>
        <a:lstStyle/>
        <a:p>
          <a:endParaRPr lang="tr-TR"/>
        </a:p>
      </dgm:t>
    </dgm:pt>
    <dgm:pt modelId="{860A6927-F4D0-41A9-A19E-11046F4B414A}" type="sibTrans" cxnId="{00DA35B4-DCCB-477F-B079-F2F1D2E999B0}">
      <dgm:prSet/>
      <dgm:spPr/>
      <dgm:t>
        <a:bodyPr/>
        <a:lstStyle/>
        <a:p>
          <a:endParaRPr lang="tr-TR"/>
        </a:p>
      </dgm:t>
    </dgm:pt>
    <dgm:pt modelId="{8F225AD3-BAA3-464D-A3B3-A91220776D88}">
      <dgm:prSet phldrT="[Metin]"/>
      <dgm:spPr/>
      <dgm:t>
        <a:bodyPr/>
        <a:lstStyle/>
        <a:p>
          <a:r>
            <a:rPr lang="tr-TR" dirty="0" smtClean="0">
              <a:solidFill>
                <a:schemeClr val="tx1"/>
              </a:solidFill>
            </a:rPr>
            <a:t>İnanç Sözleşmesi </a:t>
          </a:r>
          <a:endParaRPr lang="tr-TR" dirty="0">
            <a:solidFill>
              <a:schemeClr val="tx1"/>
            </a:solidFill>
          </a:endParaRPr>
        </a:p>
      </dgm:t>
    </dgm:pt>
    <dgm:pt modelId="{218943C8-CE7B-4E12-995B-40FABE65C923}" type="parTrans" cxnId="{53CF9D66-DE30-4D1D-92E3-2A0DC131FE1E}">
      <dgm:prSet/>
      <dgm:spPr/>
      <dgm:t>
        <a:bodyPr/>
        <a:lstStyle/>
        <a:p>
          <a:endParaRPr lang="tr-TR"/>
        </a:p>
      </dgm:t>
    </dgm:pt>
    <dgm:pt modelId="{E7B73654-8615-4EA8-AC16-E93BA6A4170C}" type="sibTrans" cxnId="{53CF9D66-DE30-4D1D-92E3-2A0DC131FE1E}">
      <dgm:prSet/>
      <dgm:spPr/>
      <dgm:t>
        <a:bodyPr/>
        <a:lstStyle/>
        <a:p>
          <a:endParaRPr lang="tr-TR"/>
        </a:p>
      </dgm:t>
    </dgm:pt>
    <dgm:pt modelId="{E2990ADA-72A8-4E4F-90E3-6069F5009F7D}" type="pres">
      <dgm:prSet presAssocID="{CEF81597-7CFA-4BAC-BD5F-E87C3A62E879}" presName="Name0" presStyleCnt="0">
        <dgm:presLayoutVars>
          <dgm:chPref val="1"/>
          <dgm:dir/>
          <dgm:animOne val="branch"/>
          <dgm:animLvl val="lvl"/>
          <dgm:resizeHandles val="exact"/>
        </dgm:presLayoutVars>
      </dgm:prSet>
      <dgm:spPr/>
      <dgm:t>
        <a:bodyPr/>
        <a:lstStyle/>
        <a:p>
          <a:endParaRPr lang="tr-TR"/>
        </a:p>
      </dgm:t>
    </dgm:pt>
    <dgm:pt modelId="{145AB1F4-1713-4EB0-86F1-3335947EDD16}" type="pres">
      <dgm:prSet presAssocID="{25D42465-FE0F-4BF0-A7DD-79426B2FEA77}" presName="root1" presStyleCnt="0"/>
      <dgm:spPr/>
    </dgm:pt>
    <dgm:pt modelId="{7DF34411-1601-476B-844D-37708A507FD5}" type="pres">
      <dgm:prSet presAssocID="{25D42465-FE0F-4BF0-A7DD-79426B2FEA77}" presName="LevelOneTextNode" presStyleLbl="node0" presStyleIdx="0" presStyleCnt="1">
        <dgm:presLayoutVars>
          <dgm:chPref val="3"/>
        </dgm:presLayoutVars>
      </dgm:prSet>
      <dgm:spPr/>
      <dgm:t>
        <a:bodyPr/>
        <a:lstStyle/>
        <a:p>
          <a:endParaRPr lang="tr-TR"/>
        </a:p>
      </dgm:t>
    </dgm:pt>
    <dgm:pt modelId="{1E0937BE-4E8D-4E03-A001-410BB924379A}" type="pres">
      <dgm:prSet presAssocID="{25D42465-FE0F-4BF0-A7DD-79426B2FEA77}" presName="level2hierChild" presStyleCnt="0"/>
      <dgm:spPr/>
    </dgm:pt>
    <dgm:pt modelId="{56137D27-A62B-4A73-A4B1-2BBA0915F0D9}" type="pres">
      <dgm:prSet presAssocID="{F71933E0-5220-47D2-9619-5C8C3D87B7E4}" presName="conn2-1" presStyleLbl="parChTrans1D2" presStyleIdx="0" presStyleCnt="2"/>
      <dgm:spPr/>
      <dgm:t>
        <a:bodyPr/>
        <a:lstStyle/>
        <a:p>
          <a:endParaRPr lang="tr-TR"/>
        </a:p>
      </dgm:t>
    </dgm:pt>
    <dgm:pt modelId="{F4CE4888-1911-4335-A886-685ED27D8263}" type="pres">
      <dgm:prSet presAssocID="{F71933E0-5220-47D2-9619-5C8C3D87B7E4}" presName="connTx" presStyleLbl="parChTrans1D2" presStyleIdx="0" presStyleCnt="2"/>
      <dgm:spPr/>
      <dgm:t>
        <a:bodyPr/>
        <a:lstStyle/>
        <a:p>
          <a:endParaRPr lang="tr-TR"/>
        </a:p>
      </dgm:t>
    </dgm:pt>
    <dgm:pt modelId="{212B2D72-E9EA-4E8E-A92F-9073F9BF2BE1}" type="pres">
      <dgm:prSet presAssocID="{76AD1EBE-A729-4864-8B94-65CE7184236D}" presName="root2" presStyleCnt="0"/>
      <dgm:spPr/>
    </dgm:pt>
    <dgm:pt modelId="{B37DF5BE-0FE9-4474-ACB0-BD6C6B9BA8D7}" type="pres">
      <dgm:prSet presAssocID="{76AD1EBE-A729-4864-8B94-65CE7184236D}" presName="LevelTwoTextNode" presStyleLbl="node2" presStyleIdx="0" presStyleCnt="2">
        <dgm:presLayoutVars>
          <dgm:chPref val="3"/>
        </dgm:presLayoutVars>
      </dgm:prSet>
      <dgm:spPr/>
      <dgm:t>
        <a:bodyPr/>
        <a:lstStyle/>
        <a:p>
          <a:endParaRPr lang="tr-TR"/>
        </a:p>
      </dgm:t>
    </dgm:pt>
    <dgm:pt modelId="{39C93788-BF04-4E36-BDA9-7DC80BA5EE9B}" type="pres">
      <dgm:prSet presAssocID="{76AD1EBE-A729-4864-8B94-65CE7184236D}" presName="level3hierChild" presStyleCnt="0"/>
      <dgm:spPr/>
    </dgm:pt>
    <dgm:pt modelId="{E67B4141-1CED-4EA2-909C-55F24DD027A8}" type="pres">
      <dgm:prSet presAssocID="{218943C8-CE7B-4E12-995B-40FABE65C923}" presName="conn2-1" presStyleLbl="parChTrans1D2" presStyleIdx="1" presStyleCnt="2"/>
      <dgm:spPr/>
      <dgm:t>
        <a:bodyPr/>
        <a:lstStyle/>
        <a:p>
          <a:endParaRPr lang="tr-TR"/>
        </a:p>
      </dgm:t>
    </dgm:pt>
    <dgm:pt modelId="{DDAA72C8-11AE-41BD-948E-C8676A32CA07}" type="pres">
      <dgm:prSet presAssocID="{218943C8-CE7B-4E12-995B-40FABE65C923}" presName="connTx" presStyleLbl="parChTrans1D2" presStyleIdx="1" presStyleCnt="2"/>
      <dgm:spPr/>
      <dgm:t>
        <a:bodyPr/>
        <a:lstStyle/>
        <a:p>
          <a:endParaRPr lang="tr-TR"/>
        </a:p>
      </dgm:t>
    </dgm:pt>
    <dgm:pt modelId="{9F040C56-94A3-4E48-AD8C-EC61C5516E7A}" type="pres">
      <dgm:prSet presAssocID="{8F225AD3-BAA3-464D-A3B3-A91220776D88}" presName="root2" presStyleCnt="0"/>
      <dgm:spPr/>
    </dgm:pt>
    <dgm:pt modelId="{5E6FA660-D6B9-448D-BCE8-64E6CC51C4F9}" type="pres">
      <dgm:prSet presAssocID="{8F225AD3-BAA3-464D-A3B3-A91220776D88}" presName="LevelTwoTextNode" presStyleLbl="node2" presStyleIdx="1" presStyleCnt="2">
        <dgm:presLayoutVars>
          <dgm:chPref val="3"/>
        </dgm:presLayoutVars>
      </dgm:prSet>
      <dgm:spPr/>
      <dgm:t>
        <a:bodyPr/>
        <a:lstStyle/>
        <a:p>
          <a:endParaRPr lang="tr-TR"/>
        </a:p>
      </dgm:t>
    </dgm:pt>
    <dgm:pt modelId="{CADE2FF8-6362-42FB-A7A4-5BAE1921695C}" type="pres">
      <dgm:prSet presAssocID="{8F225AD3-BAA3-464D-A3B3-A91220776D88}" presName="level3hierChild" presStyleCnt="0"/>
      <dgm:spPr/>
    </dgm:pt>
  </dgm:ptLst>
  <dgm:cxnLst>
    <dgm:cxn modelId="{00DA35B4-DCCB-477F-B079-F2F1D2E999B0}" srcId="{25D42465-FE0F-4BF0-A7DD-79426B2FEA77}" destId="{76AD1EBE-A729-4864-8B94-65CE7184236D}" srcOrd="0" destOrd="0" parTransId="{F71933E0-5220-47D2-9619-5C8C3D87B7E4}" sibTransId="{860A6927-F4D0-41A9-A19E-11046F4B414A}"/>
    <dgm:cxn modelId="{4700DFF3-3BF0-4E5F-AB20-06B5A660D70C}" type="presOf" srcId="{76AD1EBE-A729-4864-8B94-65CE7184236D}" destId="{B37DF5BE-0FE9-4474-ACB0-BD6C6B9BA8D7}" srcOrd="0" destOrd="0" presId="urn:microsoft.com/office/officeart/2008/layout/HorizontalMultiLevelHierarchy"/>
    <dgm:cxn modelId="{0D64446F-B334-4ECB-AC07-542C34414501}" type="presOf" srcId="{218943C8-CE7B-4E12-995B-40FABE65C923}" destId="{E67B4141-1CED-4EA2-909C-55F24DD027A8}" srcOrd="0" destOrd="0" presId="urn:microsoft.com/office/officeart/2008/layout/HorizontalMultiLevelHierarchy"/>
    <dgm:cxn modelId="{231224A7-FD86-4495-B7E5-56CEED167F98}" type="presOf" srcId="{218943C8-CE7B-4E12-995B-40FABE65C923}" destId="{DDAA72C8-11AE-41BD-948E-C8676A32CA07}" srcOrd="1" destOrd="0" presId="urn:microsoft.com/office/officeart/2008/layout/HorizontalMultiLevelHierarchy"/>
    <dgm:cxn modelId="{2241CBB5-902D-4415-9BD5-6D8724A212E6}" srcId="{CEF81597-7CFA-4BAC-BD5F-E87C3A62E879}" destId="{25D42465-FE0F-4BF0-A7DD-79426B2FEA77}" srcOrd="0" destOrd="0" parTransId="{E686E6D1-869E-4A8A-BEEA-71287C4236BE}" sibTransId="{D831FD7C-BD69-4CD0-95D9-C2CCBC8788CF}"/>
    <dgm:cxn modelId="{5A98A5A6-83C6-4DFB-AB4F-B8275B462E3D}" type="presOf" srcId="{25D42465-FE0F-4BF0-A7DD-79426B2FEA77}" destId="{7DF34411-1601-476B-844D-37708A507FD5}" srcOrd="0" destOrd="0" presId="urn:microsoft.com/office/officeart/2008/layout/HorizontalMultiLevelHierarchy"/>
    <dgm:cxn modelId="{AF3D943D-998D-4E67-B4A2-C271D33EC12C}" type="presOf" srcId="{F71933E0-5220-47D2-9619-5C8C3D87B7E4}" destId="{56137D27-A62B-4A73-A4B1-2BBA0915F0D9}" srcOrd="0" destOrd="0" presId="urn:microsoft.com/office/officeart/2008/layout/HorizontalMultiLevelHierarchy"/>
    <dgm:cxn modelId="{D8476FE9-4650-48C2-808C-F9C5A860266B}" type="presOf" srcId="{8F225AD3-BAA3-464D-A3B3-A91220776D88}" destId="{5E6FA660-D6B9-448D-BCE8-64E6CC51C4F9}" srcOrd="0" destOrd="0" presId="urn:microsoft.com/office/officeart/2008/layout/HorizontalMultiLevelHierarchy"/>
    <dgm:cxn modelId="{FC85E3D4-1E15-442D-917D-8E63CAB53AD5}" type="presOf" srcId="{F71933E0-5220-47D2-9619-5C8C3D87B7E4}" destId="{F4CE4888-1911-4335-A886-685ED27D8263}" srcOrd="1" destOrd="0" presId="urn:microsoft.com/office/officeart/2008/layout/HorizontalMultiLevelHierarchy"/>
    <dgm:cxn modelId="{53CF9D66-DE30-4D1D-92E3-2A0DC131FE1E}" srcId="{25D42465-FE0F-4BF0-A7DD-79426B2FEA77}" destId="{8F225AD3-BAA3-464D-A3B3-A91220776D88}" srcOrd="1" destOrd="0" parTransId="{218943C8-CE7B-4E12-995B-40FABE65C923}" sibTransId="{E7B73654-8615-4EA8-AC16-E93BA6A4170C}"/>
    <dgm:cxn modelId="{586C1890-F3DC-42F4-BE50-DCCF29A0C7E2}" type="presOf" srcId="{CEF81597-7CFA-4BAC-BD5F-E87C3A62E879}" destId="{E2990ADA-72A8-4E4F-90E3-6069F5009F7D}" srcOrd="0" destOrd="0" presId="urn:microsoft.com/office/officeart/2008/layout/HorizontalMultiLevelHierarchy"/>
    <dgm:cxn modelId="{04DD5F6A-4EF5-468A-A218-ED8350F2DE05}" type="presParOf" srcId="{E2990ADA-72A8-4E4F-90E3-6069F5009F7D}" destId="{145AB1F4-1713-4EB0-86F1-3335947EDD16}" srcOrd="0" destOrd="0" presId="urn:microsoft.com/office/officeart/2008/layout/HorizontalMultiLevelHierarchy"/>
    <dgm:cxn modelId="{1C8FC92A-65A1-41AA-9BD0-FC4F97C38F7D}" type="presParOf" srcId="{145AB1F4-1713-4EB0-86F1-3335947EDD16}" destId="{7DF34411-1601-476B-844D-37708A507FD5}" srcOrd="0" destOrd="0" presId="urn:microsoft.com/office/officeart/2008/layout/HorizontalMultiLevelHierarchy"/>
    <dgm:cxn modelId="{55EA3FE4-AC40-45F7-BAF5-E7B8D32A3308}" type="presParOf" srcId="{145AB1F4-1713-4EB0-86F1-3335947EDD16}" destId="{1E0937BE-4E8D-4E03-A001-410BB924379A}" srcOrd="1" destOrd="0" presId="urn:microsoft.com/office/officeart/2008/layout/HorizontalMultiLevelHierarchy"/>
    <dgm:cxn modelId="{46739DE5-4C0B-4525-8BC1-50F6017B11FF}" type="presParOf" srcId="{1E0937BE-4E8D-4E03-A001-410BB924379A}" destId="{56137D27-A62B-4A73-A4B1-2BBA0915F0D9}" srcOrd="0" destOrd="0" presId="urn:microsoft.com/office/officeart/2008/layout/HorizontalMultiLevelHierarchy"/>
    <dgm:cxn modelId="{93F0E962-AD93-4B16-AAA3-6E17657D4061}" type="presParOf" srcId="{56137D27-A62B-4A73-A4B1-2BBA0915F0D9}" destId="{F4CE4888-1911-4335-A886-685ED27D8263}" srcOrd="0" destOrd="0" presId="urn:microsoft.com/office/officeart/2008/layout/HorizontalMultiLevelHierarchy"/>
    <dgm:cxn modelId="{3518C558-6A75-42D6-AC9F-D751ADA96038}" type="presParOf" srcId="{1E0937BE-4E8D-4E03-A001-410BB924379A}" destId="{212B2D72-E9EA-4E8E-A92F-9073F9BF2BE1}" srcOrd="1" destOrd="0" presId="urn:microsoft.com/office/officeart/2008/layout/HorizontalMultiLevelHierarchy"/>
    <dgm:cxn modelId="{EEC5AB4D-A0CE-460E-890D-1400235A0633}" type="presParOf" srcId="{212B2D72-E9EA-4E8E-A92F-9073F9BF2BE1}" destId="{B37DF5BE-0FE9-4474-ACB0-BD6C6B9BA8D7}" srcOrd="0" destOrd="0" presId="urn:microsoft.com/office/officeart/2008/layout/HorizontalMultiLevelHierarchy"/>
    <dgm:cxn modelId="{4A23E21C-1099-4C15-AF5E-F4F246D0BB1E}" type="presParOf" srcId="{212B2D72-E9EA-4E8E-A92F-9073F9BF2BE1}" destId="{39C93788-BF04-4E36-BDA9-7DC80BA5EE9B}" srcOrd="1" destOrd="0" presId="urn:microsoft.com/office/officeart/2008/layout/HorizontalMultiLevelHierarchy"/>
    <dgm:cxn modelId="{63D7A68A-965D-4747-A620-988D5F1ACDE4}" type="presParOf" srcId="{1E0937BE-4E8D-4E03-A001-410BB924379A}" destId="{E67B4141-1CED-4EA2-909C-55F24DD027A8}" srcOrd="2" destOrd="0" presId="urn:microsoft.com/office/officeart/2008/layout/HorizontalMultiLevelHierarchy"/>
    <dgm:cxn modelId="{D82AD143-749E-43F3-ADE3-447A85544CC9}" type="presParOf" srcId="{E67B4141-1CED-4EA2-909C-55F24DD027A8}" destId="{DDAA72C8-11AE-41BD-948E-C8676A32CA07}" srcOrd="0" destOrd="0" presId="urn:microsoft.com/office/officeart/2008/layout/HorizontalMultiLevelHierarchy"/>
    <dgm:cxn modelId="{4B3C6DB3-550B-481B-81DA-23C2DC3E9543}" type="presParOf" srcId="{1E0937BE-4E8D-4E03-A001-410BB924379A}" destId="{9F040C56-94A3-4E48-AD8C-EC61C5516E7A}" srcOrd="3" destOrd="0" presId="urn:microsoft.com/office/officeart/2008/layout/HorizontalMultiLevelHierarchy"/>
    <dgm:cxn modelId="{21CB032A-9BC4-4554-A54F-AA89BE8F797C}" type="presParOf" srcId="{9F040C56-94A3-4E48-AD8C-EC61C5516E7A}" destId="{5E6FA660-D6B9-448D-BCE8-64E6CC51C4F9}" srcOrd="0" destOrd="0" presId="urn:microsoft.com/office/officeart/2008/layout/HorizontalMultiLevelHierarchy"/>
    <dgm:cxn modelId="{34BC2F86-7ECC-4408-92C2-CC65DB10A731}" type="presParOf" srcId="{9F040C56-94A3-4E48-AD8C-EC61C5516E7A}" destId="{CADE2FF8-6362-42FB-A7A4-5BAE1921695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98595316-FD37-4DEF-B22E-684F7252E97F}" type="datetimeFigureOut">
              <a:rPr lang="tr-TR" smtClean="0"/>
              <a:t>28.4.2020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16DCB02A-CF4D-44CF-9EE0-7A93EDEA074E}" type="slidenum">
              <a:rPr lang="tr-TR" smtClean="0"/>
              <a:t>‹#›</a:t>
            </a:fld>
            <a:endParaRPr lang="tr-TR"/>
          </a:p>
        </p:txBody>
      </p:sp>
    </p:spTree>
    <p:extLst>
      <p:ext uri="{BB962C8B-B14F-4D97-AF65-F5344CB8AC3E}">
        <p14:creationId xmlns:p14="http://schemas.microsoft.com/office/powerpoint/2010/main" val="3792741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42801CF3-0970-49AF-891A-7853D358794B}" type="datetimeFigureOut">
              <a:rPr lang="tr-TR" smtClean="0"/>
              <a:t>28.4.2020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B65F1C02-B0A5-451E-BEF1-0F132CBA9E21}" type="slidenum">
              <a:rPr lang="tr-TR" smtClean="0"/>
              <a:t>‹#›</a:t>
            </a:fld>
            <a:endParaRPr lang="tr-TR"/>
          </a:p>
        </p:txBody>
      </p:sp>
    </p:spTree>
    <p:extLst>
      <p:ext uri="{BB962C8B-B14F-4D97-AF65-F5344CB8AC3E}">
        <p14:creationId xmlns:p14="http://schemas.microsoft.com/office/powerpoint/2010/main" val="3786377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346436-FA10-4C97-B4F4-7D5AAEA2BC7D}" type="datetimeFigureOut">
              <a:rPr lang="tr-TR" smtClean="0"/>
              <a:t>28.4.2020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533256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346436-FA10-4C97-B4F4-7D5AAEA2BC7D}" type="datetimeFigureOut">
              <a:rPr lang="tr-TR" smtClean="0"/>
              <a:t>28.4.2020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66889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346436-FA10-4C97-B4F4-7D5AAEA2BC7D}" type="datetimeFigureOut">
              <a:rPr lang="tr-TR" smtClean="0"/>
              <a:t>28.4.2020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7764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346436-FA10-4C97-B4F4-7D5AAEA2BC7D}" type="datetimeFigureOut">
              <a:rPr lang="tr-TR" smtClean="0"/>
              <a:t>28.4.2020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522639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346436-FA10-4C97-B4F4-7D5AAEA2BC7D}" type="datetimeFigureOut">
              <a:rPr lang="tr-TR" smtClean="0"/>
              <a:t>28.4.2020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625550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346436-FA10-4C97-B4F4-7D5AAEA2BC7D}" type="datetimeFigureOut">
              <a:rPr lang="tr-TR" smtClean="0"/>
              <a:t>28.4.2020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360594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346436-FA10-4C97-B4F4-7D5AAEA2BC7D}" type="datetimeFigureOut">
              <a:rPr lang="tr-TR" smtClean="0"/>
              <a:t>28.4.2020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4179853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346436-FA10-4C97-B4F4-7D5AAEA2BC7D}" type="datetimeFigureOut">
              <a:rPr lang="tr-TR" smtClean="0"/>
              <a:t>28.4.2020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2222396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346436-FA10-4C97-B4F4-7D5AAEA2BC7D}" type="datetimeFigureOut">
              <a:rPr lang="tr-TR" smtClean="0"/>
              <a:t>28.4.2020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49833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346436-FA10-4C97-B4F4-7D5AAEA2BC7D}" type="datetimeFigureOut">
              <a:rPr lang="tr-TR" smtClean="0"/>
              <a:t>28.4.2020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1381680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346436-FA10-4C97-B4F4-7D5AAEA2BC7D}" type="datetimeFigureOut">
              <a:rPr lang="tr-TR" smtClean="0"/>
              <a:t>28.4.2020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2C021C-E884-4974-AE85-D9A0291C34BD}" type="slidenum">
              <a:rPr lang="tr-TR" smtClean="0"/>
              <a:t>‹#›</a:t>
            </a:fld>
            <a:endParaRPr lang="tr-TR"/>
          </a:p>
        </p:txBody>
      </p:sp>
    </p:spTree>
    <p:extLst>
      <p:ext uri="{BB962C8B-B14F-4D97-AF65-F5344CB8AC3E}">
        <p14:creationId xmlns:p14="http://schemas.microsoft.com/office/powerpoint/2010/main" val="414061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46436-FA10-4C97-B4F4-7D5AAEA2BC7D}" type="datetimeFigureOut">
              <a:rPr lang="tr-TR" smtClean="0"/>
              <a:t>28.4.2020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C021C-E884-4974-AE85-D9A0291C34BD}" type="slidenum">
              <a:rPr lang="tr-TR" smtClean="0"/>
              <a:t>‹#›</a:t>
            </a:fld>
            <a:endParaRPr lang="tr-TR"/>
          </a:p>
        </p:txBody>
      </p:sp>
    </p:spTree>
    <p:extLst>
      <p:ext uri="{BB962C8B-B14F-4D97-AF65-F5344CB8AC3E}">
        <p14:creationId xmlns:p14="http://schemas.microsoft.com/office/powerpoint/2010/main" val="319103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61375" y="1210614"/>
            <a:ext cx="9036676" cy="2840262"/>
          </a:xfrm>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4000" dirty="0" smtClean="0"/>
              <a:t>3/A EŞYA HUKUKU DERS NOTLARI</a:t>
            </a:r>
            <a:br>
              <a:rPr lang="tr-TR" sz="4000" dirty="0" smtClean="0"/>
            </a:br>
            <a:r>
              <a:rPr lang="tr-TR" sz="4000" dirty="0" smtClean="0"/>
              <a:t/>
            </a:r>
            <a:br>
              <a:rPr lang="tr-TR" sz="4000" dirty="0" smtClean="0"/>
            </a:br>
            <a:r>
              <a:rPr lang="tr-TR" sz="3600" dirty="0" smtClean="0"/>
              <a:t>(</a:t>
            </a:r>
            <a:r>
              <a:rPr lang="tr-TR" sz="4000" b="1" dirty="0">
                <a:latin typeface="Times New Roman" panose="02020603050405020304" pitchFamily="18" charset="0"/>
                <a:cs typeface="Times New Roman" panose="02020603050405020304" pitchFamily="18" charset="0"/>
              </a:rPr>
              <a:t>2.Dönem- </a:t>
            </a:r>
            <a:r>
              <a:rPr lang="tr-TR" sz="4000" b="1" dirty="0" smtClean="0">
                <a:latin typeface="Times New Roman" panose="02020603050405020304" pitchFamily="18" charset="0"/>
                <a:cs typeface="Times New Roman" panose="02020603050405020304" pitchFamily="18" charset="0"/>
              </a:rPr>
              <a:t>11.Hafta</a:t>
            </a:r>
            <a:r>
              <a:rPr lang="tr-TR" sz="4000" dirty="0" smtClean="0">
                <a:latin typeface="Times New Roman" panose="02020603050405020304" pitchFamily="18" charset="0"/>
                <a:cs typeface="Times New Roman" panose="02020603050405020304" pitchFamily="18" charset="0"/>
              </a:rPr>
              <a:t>- 29.4.2020)</a:t>
            </a: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4400" dirty="0" smtClean="0"/>
              <a:t/>
            </a:r>
            <a:br>
              <a:rPr lang="tr-TR" sz="4400" dirty="0" smtClean="0"/>
            </a:br>
            <a:endParaRPr lang="tr-TR" sz="4400" dirty="0"/>
          </a:p>
        </p:txBody>
      </p:sp>
      <p:sp>
        <p:nvSpPr>
          <p:cNvPr id="3" name="Alt Başlık 2"/>
          <p:cNvSpPr>
            <a:spLocks noGrp="1"/>
          </p:cNvSpPr>
          <p:nvPr>
            <p:ph type="subTitle" idx="1"/>
          </p:nvPr>
        </p:nvSpPr>
        <p:spPr/>
        <p:txBody>
          <a:bodyPr>
            <a:normAutofit/>
          </a:bodyPr>
          <a:lstStyle/>
          <a:p>
            <a:r>
              <a:rPr lang="tr-TR" sz="3600" i="1" dirty="0" smtClean="0"/>
              <a:t>DOÇ. DR. YILDIZ ABİK </a:t>
            </a:r>
          </a:p>
          <a:p>
            <a:r>
              <a:rPr lang="tr-TR" sz="3600" i="1" dirty="0" smtClean="0"/>
              <a:t>-</a:t>
            </a:r>
            <a:r>
              <a:rPr lang="tr-TR" sz="2800" b="1" i="1" dirty="0" smtClean="0">
                <a:latin typeface="Times New Roman" panose="02020603050405020304" pitchFamily="18" charset="0"/>
                <a:cs typeface="Times New Roman" panose="02020603050405020304" pitchFamily="18" charset="0"/>
              </a:rPr>
              <a:t>Taşınmaz</a:t>
            </a:r>
            <a:r>
              <a:rPr lang="tr-TR" sz="2800" i="1" dirty="0" smtClean="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Mülkiyetinin İnançlı İşlemle Devri- Namı Müstear – Taşınmaz Satış Vaadi</a:t>
            </a:r>
            <a:endParaRPr lang="tr-TR" sz="2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658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Diğer taraftan, </a:t>
            </a:r>
            <a:r>
              <a:rPr lang="tr-TR" b="1" dirty="0" smtClean="0">
                <a:latin typeface="Times New Roman" panose="02020603050405020304" pitchFamily="18" charset="0"/>
                <a:cs typeface="Times New Roman" panose="02020603050405020304" pitchFamily="18" charset="0"/>
              </a:rPr>
              <a:t>başka amaçlarla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Taşınmazı bir müddet yönetmek</a:t>
            </a:r>
            <a:r>
              <a:rPr lang="tr-TR" dirty="0" smtClean="0">
                <a:latin typeface="Times New Roman" panose="02020603050405020304" pitchFamily="18" charset="0"/>
                <a:cs typeface="Times New Roman" panose="02020603050405020304" pitchFamily="18" charset="0"/>
              </a:rPr>
              <a:t> için de </a:t>
            </a:r>
            <a:r>
              <a:rPr lang="tr-TR" b="1" dirty="0" smtClean="0">
                <a:latin typeface="Times New Roman" panose="02020603050405020304" pitchFamily="18" charset="0"/>
                <a:cs typeface="Times New Roman" panose="02020603050405020304" pitchFamily="18" charset="0"/>
              </a:rPr>
              <a:t>İnançlı Mülkiyet Devrine </a:t>
            </a:r>
            <a:r>
              <a:rPr lang="tr-TR" dirty="0" smtClean="0">
                <a:latin typeface="Times New Roman" panose="02020603050405020304" pitchFamily="18" charset="0"/>
                <a:cs typeface="Times New Roman" panose="02020603050405020304" pitchFamily="18" charset="0"/>
              </a:rPr>
              <a:t>başvurmak mümkündür. </a:t>
            </a:r>
          </a:p>
          <a:p>
            <a:pPr algn="just"/>
            <a:r>
              <a:rPr lang="tr-TR" b="1" dirty="0" smtClean="0">
                <a:latin typeface="Times New Roman" panose="02020603050405020304" pitchFamily="18" charset="0"/>
                <a:cs typeface="Times New Roman" panose="02020603050405020304" pitchFamily="18" charset="0"/>
              </a:rPr>
              <a:t>Her iki halde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Malikin, Mülkiyet Hakkının tanıdığı bütün yetkilere sahip olduğu, </a:t>
            </a:r>
            <a:r>
              <a:rPr lang="tr-TR" b="1" i="1" dirty="0" smtClean="0">
                <a:latin typeface="Times New Roman" panose="02020603050405020304" pitchFamily="18" charset="0"/>
                <a:cs typeface="Times New Roman" panose="02020603050405020304" pitchFamily="18" charset="0"/>
              </a:rPr>
              <a:t>İnançlı Temliki yapanın sadece Mülkiyetin geri verilmesi hususunda bir Alacak Hakkına sahip olacağı </a:t>
            </a:r>
            <a:r>
              <a:rPr lang="tr-TR" b="1" dirty="0" smtClean="0">
                <a:latin typeface="Times New Roman" panose="02020603050405020304" pitchFamily="18" charset="0"/>
                <a:cs typeface="Times New Roman" panose="02020603050405020304" pitchFamily="18" charset="0"/>
              </a:rPr>
              <a:t>kabul edilmektedir. </a:t>
            </a:r>
          </a:p>
          <a:p>
            <a:pPr algn="just"/>
            <a:r>
              <a:rPr lang="tr-TR" b="1" dirty="0" smtClean="0">
                <a:latin typeface="Times New Roman" panose="02020603050405020304" pitchFamily="18" charset="0"/>
                <a:cs typeface="Times New Roman" panose="02020603050405020304" pitchFamily="18" charset="0"/>
              </a:rPr>
              <a:t>İnançlı Mülkiyet Devrinin, </a:t>
            </a:r>
            <a:r>
              <a:rPr lang="tr-TR" b="1" i="1" dirty="0" smtClean="0">
                <a:latin typeface="Times New Roman" panose="02020603050405020304" pitchFamily="18" charset="0"/>
                <a:cs typeface="Times New Roman" panose="02020603050405020304" pitchFamily="18" charset="0"/>
              </a:rPr>
              <a:t>Taşınır Mallarda </a:t>
            </a:r>
            <a:r>
              <a:rPr lang="tr-TR" b="1" dirty="0" smtClean="0">
                <a:latin typeface="Times New Roman" panose="02020603050405020304" pitchFamily="18" charset="0"/>
                <a:cs typeface="Times New Roman" panose="02020603050405020304" pitchFamily="18" charset="0"/>
              </a:rPr>
              <a:t>yapılabildiği </a:t>
            </a:r>
            <a:r>
              <a:rPr lang="tr-TR" dirty="0" smtClean="0">
                <a:latin typeface="Times New Roman" panose="02020603050405020304" pitchFamily="18" charset="0"/>
                <a:cs typeface="Times New Roman" panose="02020603050405020304" pitchFamily="18" charset="0"/>
              </a:rPr>
              <a:t>hususu, hem </a:t>
            </a:r>
            <a:r>
              <a:rPr lang="tr-TR" b="1" dirty="0" smtClean="0">
                <a:latin typeface="Times New Roman" panose="02020603050405020304" pitchFamily="18" charset="0"/>
                <a:cs typeface="Times New Roman" panose="02020603050405020304" pitchFamily="18" charset="0"/>
              </a:rPr>
              <a:t>İsviçre doktrininde </a:t>
            </a:r>
            <a:r>
              <a:rPr lang="tr-TR" dirty="0" smtClean="0">
                <a:latin typeface="Times New Roman" panose="02020603050405020304" pitchFamily="18" charset="0"/>
                <a:cs typeface="Times New Roman" panose="02020603050405020304" pitchFamily="18" charset="0"/>
              </a:rPr>
              <a:t>hem de </a:t>
            </a:r>
            <a:r>
              <a:rPr lang="tr-TR" b="1" dirty="0" smtClean="0">
                <a:latin typeface="Times New Roman" panose="02020603050405020304" pitchFamily="18" charset="0"/>
                <a:cs typeface="Times New Roman" panose="02020603050405020304" pitchFamily="18" charset="0"/>
              </a:rPr>
              <a:t>Türk doktrininde </a:t>
            </a:r>
            <a:r>
              <a:rPr lang="tr-TR" dirty="0" smtClean="0">
                <a:latin typeface="Times New Roman" panose="02020603050405020304" pitchFamily="18" charset="0"/>
                <a:cs typeface="Times New Roman" panose="02020603050405020304" pitchFamily="18" charset="0"/>
              </a:rPr>
              <a:t>kuşkusuz </a:t>
            </a:r>
            <a:r>
              <a:rPr lang="tr-TR" b="1" dirty="0" smtClean="0">
                <a:latin typeface="Times New Roman" panose="02020603050405020304" pitchFamily="18" charset="0"/>
                <a:cs typeface="Times New Roman" panose="02020603050405020304" pitchFamily="18" charset="0"/>
              </a:rPr>
              <a:t>kabul görmektedir</a:t>
            </a:r>
            <a:r>
              <a:rPr lang="tr-TR" dirty="0" smtClean="0">
                <a:latin typeface="Times New Roman" panose="02020603050405020304" pitchFamily="18" charset="0"/>
                <a:cs typeface="Times New Roman" panose="02020603050405020304" pitchFamily="18" charset="0"/>
              </a:rPr>
              <a:t>.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i="1" dirty="0" smtClean="0">
                <a:latin typeface="Times New Roman" panose="02020603050405020304" pitchFamily="18" charset="0"/>
                <a:cs typeface="Times New Roman" panose="02020603050405020304" pitchFamily="18" charset="0"/>
              </a:rPr>
              <a:t>, Eşya H., 19. B., s. 380- 381)</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94552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latin typeface="+mn-lt"/>
              </a:rPr>
              <a:t>Taşınmaz Malikinin Satış Sözleşmesini Yapmaktan Kaçınması Halinde Alıcının Açacağı Davanın Hukuki Niteliği </a:t>
            </a:r>
            <a:endParaRPr lang="tr-TR" sz="3200" b="1" dirty="0">
              <a:latin typeface="+mn-lt"/>
            </a:endParaRP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Eğer </a:t>
            </a:r>
            <a:r>
              <a:rPr lang="tr-TR" sz="3200" b="1" i="1" dirty="0">
                <a:latin typeface="Times New Roman" panose="02020603050405020304" pitchFamily="18" charset="0"/>
                <a:cs typeface="Times New Roman" panose="02020603050405020304" pitchFamily="18" charset="0"/>
              </a:rPr>
              <a:t>Taşınmaz Maliki bu Satış Sözleşmesini yapmaktan kaçınırsa</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Alıcının açacağı Davanın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Mahkemece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verilecek Hükmün Konusu ve Niteliği, Öğretide tartışmalıdır. </a:t>
            </a:r>
          </a:p>
          <a:p>
            <a:pPr algn="just"/>
            <a:r>
              <a:rPr lang="tr-TR" sz="3200" b="1" u="sng" dirty="0">
                <a:latin typeface="Times New Roman" panose="02020603050405020304" pitchFamily="18" charset="0"/>
                <a:cs typeface="Times New Roman" panose="02020603050405020304" pitchFamily="18" charset="0"/>
              </a:rPr>
              <a:t>Bir görüşe göre</a:t>
            </a:r>
            <a:r>
              <a:rPr lang="tr-TR" sz="3200" b="1"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Alıcı, </a:t>
            </a:r>
            <a:r>
              <a:rPr lang="tr-TR" sz="3200" dirty="0">
                <a:latin typeface="Times New Roman" panose="02020603050405020304" pitchFamily="18" charset="0"/>
                <a:cs typeface="Times New Roman" panose="02020603050405020304" pitchFamily="18" charset="0"/>
              </a:rPr>
              <a:t>açacağı </a:t>
            </a:r>
            <a:r>
              <a:rPr lang="tr-TR" sz="3200" dirty="0" smtClean="0">
                <a:latin typeface="Times New Roman" panose="02020603050405020304" pitchFamily="18" charset="0"/>
                <a:cs typeface="Times New Roman" panose="02020603050405020304" pitchFamily="18" charset="0"/>
              </a:rPr>
              <a:t>Dava ile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 Malikinin,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atış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özleşmesi </a:t>
            </a:r>
            <a:r>
              <a:rPr lang="tr-TR" sz="3200" dirty="0">
                <a:latin typeface="Times New Roman" panose="02020603050405020304" pitchFamily="18" charset="0"/>
                <a:cs typeface="Times New Roman" panose="02020603050405020304" pitchFamily="18" charset="0"/>
              </a:rPr>
              <a:t>için </a:t>
            </a:r>
            <a:r>
              <a:rPr lang="tr-TR" sz="3200" dirty="0" smtClean="0">
                <a:latin typeface="Times New Roman" panose="02020603050405020304" pitchFamily="18" charset="0"/>
                <a:cs typeface="Times New Roman" panose="02020603050405020304" pitchFamily="18" charset="0"/>
              </a:rPr>
              <a:t>İrade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eyanında </a:t>
            </a:r>
            <a:r>
              <a:rPr lang="tr-TR" sz="3200" dirty="0">
                <a:latin typeface="Times New Roman" panose="02020603050405020304" pitchFamily="18" charset="0"/>
                <a:cs typeface="Times New Roman" panose="02020603050405020304" pitchFamily="18" charset="0"/>
              </a:rPr>
              <a:t>bulunmasına karar verilmesini isteyecektir.   </a:t>
            </a:r>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sz="3200" dirty="0">
              <a:latin typeface="Times New Roman" panose="02020603050405020304" pitchFamily="18" charset="0"/>
              <a:cs typeface="Times New Roman" panose="02020603050405020304" pitchFamily="18" charset="0"/>
            </a:endParaRPr>
          </a:p>
          <a:p>
            <a:pPr marL="0" indent="0" algn="just">
              <a:buNone/>
            </a:pPr>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8767507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Gerçekten,</a:t>
            </a:r>
            <a:r>
              <a:rPr lang="tr-TR" b="1" dirty="0">
                <a:latin typeface="Times New Roman" panose="02020603050405020304" pitchFamily="18" charset="0"/>
                <a:cs typeface="Times New Roman" panose="02020603050405020304" pitchFamily="18" charset="0"/>
              </a:rPr>
              <a:t> Türk Hukukunda, </a:t>
            </a:r>
            <a:r>
              <a:rPr lang="tr-TR" b="1" i="1" dirty="0">
                <a:latin typeface="Times New Roman" panose="02020603050405020304" pitchFamily="18" charset="0"/>
                <a:cs typeface="Times New Roman" panose="02020603050405020304" pitchFamily="18" charset="0"/>
              </a:rPr>
              <a:t>Alman Usul Kanunu § 894’te olduğu gibi</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Borçlu </a:t>
            </a:r>
            <a:r>
              <a:rPr lang="tr-TR" i="1" dirty="0">
                <a:latin typeface="Times New Roman" panose="02020603050405020304" pitchFamily="18" charset="0"/>
                <a:cs typeface="Times New Roman" panose="02020603050405020304" pitchFamily="18" charset="0"/>
              </a:rPr>
              <a:t>bir irade beyanında bulunmaya mahkum edilmişse, hükmün kesinleşmesiyle beyan yapılmış sayılır» </a:t>
            </a:r>
            <a:r>
              <a:rPr lang="tr-TR" b="1" dirty="0">
                <a:latin typeface="Times New Roman" panose="02020603050405020304" pitchFamily="18" charset="0"/>
                <a:cs typeface="Times New Roman" panose="02020603050405020304" pitchFamily="18" charset="0"/>
              </a:rPr>
              <a:t>hükmüne benzer bir hüküm bulunmamaktadır. </a:t>
            </a:r>
          </a:p>
          <a:p>
            <a:pPr algn="just"/>
            <a:r>
              <a:rPr lang="tr-TR" dirty="0">
                <a:latin typeface="Times New Roman" panose="02020603050405020304" pitchFamily="18" charset="0"/>
                <a:cs typeface="Times New Roman" panose="02020603050405020304" pitchFamily="18" charset="0"/>
              </a:rPr>
              <a:t>Bununla birlikte</a:t>
            </a:r>
            <a:r>
              <a:rPr lang="tr-TR" b="1" dirty="0">
                <a:latin typeface="Times New Roman" panose="02020603050405020304" pitchFamily="18" charset="0"/>
                <a:cs typeface="Times New Roman" panose="02020603050405020304" pitchFamily="18" charset="0"/>
              </a:rPr>
              <a:t>, Medeni Kanun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Borçlar Kanunundaki </a:t>
            </a:r>
            <a:r>
              <a:rPr lang="tr-TR" dirty="0">
                <a:latin typeface="Times New Roman" panose="02020603050405020304" pitchFamily="18" charset="0"/>
                <a:cs typeface="Times New Roman" panose="02020603050405020304" pitchFamily="18" charset="0"/>
              </a:rPr>
              <a:t>bazı</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Özel Durumlar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öngörülen </a:t>
            </a:r>
            <a:r>
              <a:rPr lang="tr-TR" b="1" dirty="0" smtClean="0">
                <a:latin typeface="Times New Roman" panose="02020603050405020304" pitchFamily="18" charset="0"/>
                <a:cs typeface="Times New Roman" panose="02020603050405020304" pitchFamily="18" charset="0"/>
              </a:rPr>
              <a:t>Hükümlerden </a:t>
            </a:r>
            <a:r>
              <a:rPr lang="tr-TR" b="1" i="1" dirty="0" smtClean="0">
                <a:latin typeface="Times New Roman" panose="02020603050405020304" pitchFamily="18" charset="0"/>
                <a:cs typeface="Times New Roman" panose="02020603050405020304" pitchFamily="18" charset="0"/>
              </a:rPr>
              <a:t>Kıyas yolu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yararlanarak, aynı </a:t>
            </a:r>
            <a:r>
              <a:rPr lang="tr-TR" b="1" dirty="0" smtClean="0">
                <a:latin typeface="Times New Roman" panose="02020603050405020304" pitchFamily="18" charset="0"/>
                <a:cs typeface="Times New Roman" panose="02020603050405020304" pitchFamily="18" charset="0"/>
              </a:rPr>
              <a:t>Esasın</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Türk Hukukunda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uygulanmasının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mümkün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uygun olduğu savunulmaktadır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Bu görüş için bkz. </a:t>
            </a:r>
            <a:r>
              <a:rPr lang="tr-TR" sz="2400" b="1" i="1" dirty="0" err="1" smtClean="0">
                <a:latin typeface="Times New Roman" panose="02020603050405020304" pitchFamily="18" charset="0"/>
                <a:cs typeface="Times New Roman" panose="02020603050405020304" pitchFamily="18" charset="0"/>
              </a:rPr>
              <a:t>Kocayusufpaşaoğlu</a:t>
            </a:r>
            <a:r>
              <a:rPr lang="tr-TR" sz="2400" b="1" i="1"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 Borçlar Hukuku, s. 106)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4372111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Hukuk Muhakemeleri Kanunumuzun Konuya İlişkin Hükmü (</a:t>
            </a:r>
            <a:r>
              <a:rPr lang="tr-TR" sz="3600" b="1" i="1" dirty="0" smtClean="0">
                <a:latin typeface="+mn-lt"/>
              </a:rPr>
              <a:t>HMK m. 105)</a:t>
            </a:r>
            <a:endParaRPr lang="tr-TR" sz="3600" b="1" i="1" dirty="0">
              <a:latin typeface="+mn-lt"/>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Hatta Yeni </a:t>
            </a:r>
            <a:r>
              <a:rPr lang="tr-TR" b="1" dirty="0" smtClean="0">
                <a:latin typeface="Times New Roman" panose="02020603050405020304" pitchFamily="18" charset="0"/>
                <a:cs typeface="Times New Roman" panose="02020603050405020304" pitchFamily="18" charset="0"/>
              </a:rPr>
              <a:t>Hukuk Muhakemeleri Kanunumuz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bu konuda bir hüküm</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HMK m</a:t>
            </a:r>
            <a:r>
              <a:rPr lang="tr-TR" i="1" dirty="0" smtClean="0">
                <a:latin typeface="Times New Roman" panose="02020603050405020304" pitchFamily="18" charset="0"/>
                <a:cs typeface="Times New Roman" panose="02020603050405020304" pitchFamily="18" charset="0"/>
              </a:rPr>
              <a:t>. 105) </a:t>
            </a:r>
            <a:r>
              <a:rPr lang="tr-TR" b="1" dirty="0" smtClean="0">
                <a:latin typeface="Times New Roman" panose="02020603050405020304" pitchFamily="18" charset="0"/>
                <a:cs typeface="Times New Roman" panose="02020603050405020304" pitchFamily="18" charset="0"/>
              </a:rPr>
              <a:t>getirilmiştir. </a:t>
            </a:r>
          </a:p>
          <a:p>
            <a:pPr algn="just"/>
            <a:r>
              <a:rPr lang="tr-TR" b="1" i="1" dirty="0" smtClean="0">
                <a:latin typeface="Times New Roman" panose="02020603050405020304" pitchFamily="18" charset="0"/>
                <a:cs typeface="Times New Roman" panose="02020603050405020304" pitchFamily="18" charset="0"/>
              </a:rPr>
              <a:t>Yeni Hukuk Muhakemeleri Kanunu’nun 105. maddesinde</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Eda Davaları</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bakımından yapılan düzenlemedeki </a:t>
            </a:r>
            <a:r>
              <a:rPr lang="tr-TR" b="1"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avalının bir şeyi yapmaya veya vermeye yahut yapmamaya mahkum edilmesi</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ifadesi yer almaktadır.  </a:t>
            </a:r>
          </a:p>
          <a:p>
            <a:pPr algn="just"/>
            <a:r>
              <a:rPr lang="tr-TR" b="1" dirty="0" smtClean="0">
                <a:latin typeface="Times New Roman" panose="02020603050405020304" pitchFamily="18" charset="0"/>
                <a:cs typeface="Times New Roman" panose="02020603050405020304" pitchFamily="18" charset="0"/>
              </a:rPr>
              <a:t>Anılan hükümdeki bu ifadeden</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Mahkemenin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rade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eyanında bulunma yönünde Karar </a:t>
            </a:r>
            <a:r>
              <a:rPr lang="tr-TR" b="1" u="sng" dirty="0">
                <a:latin typeface="Times New Roman" panose="02020603050405020304" pitchFamily="18" charset="0"/>
                <a:cs typeface="Times New Roman" panose="02020603050405020304" pitchFamily="18" charset="0"/>
              </a:rPr>
              <a:t>V</a:t>
            </a:r>
            <a:r>
              <a:rPr lang="tr-TR" b="1" u="sng" dirty="0" smtClean="0">
                <a:latin typeface="Times New Roman" panose="02020603050405020304" pitchFamily="18" charset="0"/>
                <a:cs typeface="Times New Roman" panose="02020603050405020304" pitchFamily="18" charset="0"/>
              </a:rPr>
              <a:t>ermesinin </a:t>
            </a:r>
            <a:r>
              <a:rPr lang="tr-TR" dirty="0" smtClean="0">
                <a:latin typeface="Times New Roman" panose="02020603050405020304" pitchFamily="18" charset="0"/>
                <a:cs typeface="Times New Roman" panose="02020603050405020304" pitchFamily="18" charset="0"/>
              </a:rPr>
              <a:t>artık </a:t>
            </a:r>
            <a:r>
              <a:rPr lang="tr-TR" b="1" dirty="0" smtClean="0">
                <a:latin typeface="Times New Roman" panose="02020603050405020304" pitchFamily="18" charset="0"/>
                <a:cs typeface="Times New Roman" panose="02020603050405020304" pitchFamily="18" charset="0"/>
              </a:rPr>
              <a:t>mümkün olduğu ileri sürülerek, </a:t>
            </a:r>
            <a:r>
              <a:rPr lang="tr-TR" b="1" i="1" dirty="0" smtClean="0">
                <a:latin typeface="Times New Roman" panose="02020603050405020304" pitchFamily="18" charset="0"/>
                <a:cs typeface="Times New Roman" panose="02020603050405020304" pitchFamily="18" charset="0"/>
              </a:rPr>
              <a:t>HMK m. 105 hükmünün </a:t>
            </a:r>
            <a:r>
              <a:rPr lang="tr-TR" dirty="0" smtClean="0">
                <a:latin typeface="Times New Roman" panose="02020603050405020304" pitchFamily="18" charset="0"/>
                <a:cs typeface="Times New Roman" panose="02020603050405020304" pitchFamily="18" charset="0"/>
              </a:rPr>
              <a:t>böyle bir </a:t>
            </a:r>
            <a:r>
              <a:rPr lang="tr-TR" b="1" dirty="0" smtClean="0">
                <a:latin typeface="Times New Roman" panose="02020603050405020304" pitchFamily="18" charset="0"/>
                <a:cs typeface="Times New Roman" panose="02020603050405020304" pitchFamily="18" charset="0"/>
              </a:rPr>
              <a:t>Karara,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anuni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ayanak oluşturabileceği </a:t>
            </a:r>
            <a:r>
              <a:rPr lang="tr-TR" b="1" dirty="0" smtClean="0">
                <a:latin typeface="Times New Roman" panose="02020603050405020304" pitchFamily="18" charset="0"/>
                <a:cs typeface="Times New Roman" panose="02020603050405020304" pitchFamily="18" charset="0"/>
              </a:rPr>
              <a:t>belirtilmiştir.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044983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pPr algn="just"/>
            <a:r>
              <a:rPr lang="tr-TR" sz="3200" b="1" dirty="0" smtClean="0">
                <a:latin typeface="Times New Roman" panose="02020603050405020304" pitchFamily="18" charset="0"/>
                <a:cs typeface="Times New Roman" panose="02020603050405020304" pitchFamily="18" charset="0"/>
              </a:rPr>
              <a:t>Bu Esas kabul edilirse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Alıcı,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ahkeme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ararını </a:t>
            </a:r>
            <a:r>
              <a:rPr lang="tr-TR" sz="3200" b="1" dirty="0" smtClean="0">
                <a:latin typeface="Times New Roman" panose="02020603050405020304" pitchFamily="18" charset="0"/>
                <a:cs typeface="Times New Roman" panose="02020603050405020304" pitchFamily="18" charset="0"/>
              </a:rPr>
              <a:t>ibraz etmek suretiyle </a:t>
            </a:r>
            <a:r>
              <a:rPr lang="tr-TR" sz="3200" b="1" i="1" dirty="0" smtClean="0">
                <a:latin typeface="Times New Roman" panose="02020603050405020304" pitchFamily="18" charset="0"/>
                <a:cs typeface="Times New Roman" panose="02020603050405020304" pitchFamily="18" charset="0"/>
              </a:rPr>
              <a:t>Tapuda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atış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enedini </a:t>
            </a:r>
            <a:r>
              <a:rPr lang="tr-TR" sz="3200" b="1" dirty="0" smtClean="0">
                <a:latin typeface="Times New Roman" panose="02020603050405020304" pitchFamily="18" charset="0"/>
                <a:cs typeface="Times New Roman" panose="02020603050405020304" pitchFamily="18" charset="0"/>
              </a:rPr>
              <a:t>düzenlettirebilecektir. </a:t>
            </a:r>
          </a:p>
          <a:p>
            <a:pPr algn="just"/>
            <a:r>
              <a:rPr lang="tr-TR" sz="3200" b="1" dirty="0" smtClean="0">
                <a:latin typeface="Times New Roman" panose="02020603050405020304" pitchFamily="18" charset="0"/>
                <a:cs typeface="Times New Roman" panose="02020603050405020304" pitchFamily="18" charset="0"/>
              </a:rPr>
              <a:t>Satıcı, </a:t>
            </a:r>
            <a:r>
              <a:rPr lang="tr-TR" sz="3200" dirty="0" smtClean="0">
                <a:latin typeface="Times New Roman" panose="02020603050405020304" pitchFamily="18" charset="0"/>
                <a:cs typeface="Times New Roman" panose="02020603050405020304" pitchFamily="18" charset="0"/>
              </a:rPr>
              <a:t>bu durumda,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escil için İstemde bulunursa, </a:t>
            </a:r>
            <a:r>
              <a:rPr lang="tr-TR" sz="3200" b="1" dirty="0" smtClean="0">
                <a:latin typeface="Times New Roman" panose="02020603050405020304" pitchFamily="18" charset="0"/>
                <a:cs typeface="Times New Roman" panose="02020603050405020304" pitchFamily="18" charset="0"/>
              </a:rPr>
              <a:t>sorun kalmaz.</a:t>
            </a:r>
          </a:p>
          <a:p>
            <a:pPr algn="just"/>
            <a:r>
              <a:rPr lang="tr-TR" sz="3200" b="1" i="1" dirty="0" smtClean="0">
                <a:latin typeface="Times New Roman" panose="02020603050405020304" pitchFamily="18" charset="0"/>
                <a:cs typeface="Times New Roman" panose="02020603050405020304" pitchFamily="18" charset="0"/>
              </a:rPr>
              <a:t>Eğer</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Satıcı Tescili</a:t>
            </a:r>
            <a:r>
              <a:rPr lang="tr-TR" sz="3200"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alepten kaçınırsa</a:t>
            </a:r>
            <a:r>
              <a:rPr lang="tr-TR" sz="3200" dirty="0" smtClean="0">
                <a:latin typeface="Times New Roman" panose="02020603050405020304" pitchFamily="18" charset="0"/>
                <a:cs typeface="Times New Roman" panose="02020603050405020304" pitchFamily="18" charset="0"/>
              </a:rPr>
              <a:t>, bu takdirde, </a:t>
            </a:r>
            <a:r>
              <a:rPr lang="tr-TR" sz="3200" b="1" dirty="0" smtClean="0">
                <a:latin typeface="Times New Roman" panose="02020603050405020304" pitchFamily="18" charset="0"/>
                <a:cs typeface="Times New Roman" panose="02020603050405020304" pitchFamily="18" charset="0"/>
              </a:rPr>
              <a:t>normal bir </a:t>
            </a:r>
            <a:r>
              <a:rPr lang="tr-TR" sz="3200" b="1" i="1" dirty="0" smtClean="0">
                <a:latin typeface="Times New Roman" panose="02020603050405020304" pitchFamily="18" charset="0"/>
                <a:cs typeface="Times New Roman" panose="02020603050405020304" pitchFamily="18" charset="0"/>
              </a:rPr>
              <a:t>Satış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özleşmesinin İfa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dilmemesinin Sonuçları </a:t>
            </a:r>
            <a:r>
              <a:rPr lang="tr-TR" sz="3200" b="1" dirty="0" smtClean="0">
                <a:latin typeface="Times New Roman" panose="02020603050405020304" pitchFamily="18" charset="0"/>
                <a:cs typeface="Times New Roman" panose="02020603050405020304" pitchFamily="18" charset="0"/>
              </a:rPr>
              <a:t>doğar. </a:t>
            </a:r>
          </a:p>
          <a:p>
            <a:pPr algn="just"/>
            <a:r>
              <a:rPr lang="tr-TR" sz="3200" b="1" dirty="0" smtClean="0">
                <a:latin typeface="Times New Roman" panose="02020603050405020304" pitchFamily="18" charset="0"/>
                <a:cs typeface="Times New Roman" panose="02020603050405020304" pitchFamily="18" charset="0"/>
              </a:rPr>
              <a:t>Alıcı, </a:t>
            </a:r>
            <a:r>
              <a:rPr lang="tr-TR" sz="3200" dirty="0" smtClean="0">
                <a:latin typeface="Times New Roman" panose="02020603050405020304" pitchFamily="18" charset="0"/>
                <a:cs typeface="Times New Roman" panose="02020603050405020304" pitchFamily="18" charset="0"/>
              </a:rPr>
              <a:t>bu takdirde, </a:t>
            </a:r>
            <a:r>
              <a:rPr lang="tr-TR" sz="3200" b="1" dirty="0" smtClean="0">
                <a:latin typeface="Times New Roman" panose="02020603050405020304" pitchFamily="18" charset="0"/>
                <a:cs typeface="Times New Roman" panose="02020603050405020304" pitchFamily="18" charset="0"/>
              </a:rPr>
              <a:t>Mahkemeye başvurarak</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m. 716 / I hükmü uyarınca</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ülkiyetin kendisine geçirilmesine karar verilmesini isteyebilir. </a:t>
            </a:r>
          </a:p>
        </p:txBody>
      </p:sp>
    </p:spTree>
    <p:extLst>
      <p:ext uri="{BB962C8B-B14F-4D97-AF65-F5344CB8AC3E}">
        <p14:creationId xmlns:p14="http://schemas.microsoft.com/office/powerpoint/2010/main" val="239144728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Uygulama </a:t>
            </a:r>
            <a:r>
              <a:rPr lang="tr-TR" sz="4400" b="1" dirty="0" smtClean="0">
                <a:latin typeface="Times New Roman" panose="02020603050405020304" pitchFamily="18" charset="0"/>
                <a:cs typeface="Times New Roman" panose="02020603050405020304" pitchFamily="18" charset="0"/>
              </a:rPr>
              <a:t>(</a:t>
            </a:r>
            <a:r>
              <a:rPr lang="tr-TR" sz="4400" b="1" i="1" dirty="0" smtClean="0">
                <a:latin typeface="Times New Roman" panose="02020603050405020304" pitchFamily="18" charset="0"/>
                <a:cs typeface="Times New Roman" panose="02020603050405020304" pitchFamily="18" charset="0"/>
              </a:rPr>
              <a:t>Yargıtay) </a:t>
            </a:r>
            <a:r>
              <a:rPr lang="tr-TR" sz="4400" b="1" dirty="0" smtClean="0">
                <a:latin typeface="Times New Roman" panose="02020603050405020304" pitchFamily="18" charset="0"/>
                <a:cs typeface="Times New Roman" panose="02020603050405020304" pitchFamily="18" charset="0"/>
              </a:rPr>
              <a:t>ve Yazarların Çoğunluğu </a:t>
            </a:r>
            <a:r>
              <a:rPr lang="tr-TR" sz="4400" b="1" dirty="0">
                <a:latin typeface="Times New Roman" panose="02020603050405020304" pitchFamily="18" charset="0"/>
                <a:cs typeface="Times New Roman" panose="02020603050405020304" pitchFamily="18" charset="0"/>
              </a:rPr>
              <a:t>ise, </a:t>
            </a:r>
            <a:r>
              <a:rPr lang="tr-TR" sz="4400" dirty="0" smtClean="0">
                <a:latin typeface="Times New Roman" panose="02020603050405020304" pitchFamily="18" charset="0"/>
                <a:cs typeface="Times New Roman" panose="02020603050405020304" pitchFamily="18" charset="0"/>
              </a:rPr>
              <a:t>bu konuda </a:t>
            </a:r>
            <a:r>
              <a:rPr lang="tr-TR" sz="4400" b="1" dirty="0" smtClean="0">
                <a:latin typeface="Times New Roman" panose="02020603050405020304" pitchFamily="18" charset="0"/>
                <a:cs typeface="Times New Roman" panose="02020603050405020304" pitchFamily="18" charset="0"/>
              </a:rPr>
              <a:t>farklı düşünmekte </a:t>
            </a:r>
            <a:r>
              <a:rPr lang="tr-TR" sz="4400" dirty="0" smtClean="0">
                <a:latin typeface="Times New Roman" panose="02020603050405020304" pitchFamily="18" charset="0"/>
                <a:cs typeface="Times New Roman" panose="02020603050405020304" pitchFamily="18" charset="0"/>
              </a:rPr>
              <a:t>ve </a:t>
            </a:r>
            <a:r>
              <a:rPr lang="tr-TR" sz="4400" b="1" dirty="0" smtClean="0">
                <a:latin typeface="Times New Roman" panose="02020603050405020304" pitchFamily="18" charset="0"/>
                <a:cs typeface="Times New Roman" panose="02020603050405020304" pitchFamily="18" charset="0"/>
              </a:rPr>
              <a:t>buna uygun bir görüş ileri sürmektedirler. </a:t>
            </a:r>
          </a:p>
          <a:p>
            <a:pPr algn="just"/>
            <a:r>
              <a:rPr lang="tr-TR" sz="4400" b="1" u="sng" dirty="0" smtClean="0">
                <a:latin typeface="Times New Roman" panose="02020603050405020304" pitchFamily="18" charset="0"/>
                <a:cs typeface="Times New Roman" panose="02020603050405020304" pitchFamily="18" charset="0"/>
              </a:rPr>
              <a:t>Bu görüşe göre, </a:t>
            </a:r>
            <a:r>
              <a:rPr lang="tr-TR" sz="4400" b="1" i="1" dirty="0" smtClean="0">
                <a:latin typeface="Times New Roman" panose="02020603050405020304" pitchFamily="18" charset="0"/>
                <a:cs typeface="Times New Roman" panose="02020603050405020304" pitchFamily="18" charset="0"/>
              </a:rPr>
              <a:t>Satış Vaadinin </a:t>
            </a:r>
            <a:r>
              <a:rPr lang="tr-TR" sz="4400" b="1" i="1" dirty="0">
                <a:latin typeface="Times New Roman" panose="02020603050405020304" pitchFamily="18" charset="0"/>
                <a:cs typeface="Times New Roman" panose="02020603050405020304" pitchFamily="18" charset="0"/>
              </a:rPr>
              <a:t>İ</a:t>
            </a:r>
            <a:r>
              <a:rPr lang="tr-TR" sz="4400" b="1" i="1" dirty="0" smtClean="0">
                <a:latin typeface="Times New Roman" panose="02020603050405020304" pitchFamily="18" charset="0"/>
                <a:cs typeface="Times New Roman" panose="02020603050405020304" pitchFamily="18" charset="0"/>
              </a:rPr>
              <a:t>fası </a:t>
            </a:r>
            <a:r>
              <a:rPr lang="tr-TR" sz="4400" b="1" i="1" dirty="0">
                <a:latin typeface="Times New Roman" panose="02020603050405020304" pitchFamily="18" charset="0"/>
                <a:cs typeface="Times New Roman" panose="02020603050405020304" pitchFamily="18" charset="0"/>
              </a:rPr>
              <a:t>için iki ayrı </a:t>
            </a:r>
            <a:r>
              <a:rPr lang="tr-TR" sz="4400" b="1" i="1" dirty="0" smtClean="0">
                <a:latin typeface="Times New Roman" panose="02020603050405020304" pitchFamily="18" charset="0"/>
                <a:cs typeface="Times New Roman" panose="02020603050405020304" pitchFamily="18" charset="0"/>
              </a:rPr>
              <a:t>Dava </a:t>
            </a:r>
            <a:r>
              <a:rPr lang="tr-TR" sz="4400" b="1" i="1" dirty="0">
                <a:latin typeface="Times New Roman" panose="02020603050405020304" pitchFamily="18" charset="0"/>
                <a:cs typeface="Times New Roman" panose="02020603050405020304" pitchFamily="18" charset="0"/>
              </a:rPr>
              <a:t>açmaya</a:t>
            </a:r>
            <a:r>
              <a:rPr lang="tr-TR" sz="4400" b="1" dirty="0">
                <a:latin typeface="Times New Roman" panose="02020603050405020304" pitchFamily="18" charset="0"/>
                <a:cs typeface="Times New Roman" panose="02020603050405020304" pitchFamily="18" charset="0"/>
              </a:rPr>
              <a:t> gerek </a:t>
            </a:r>
            <a:r>
              <a:rPr lang="tr-TR" sz="4400" b="1" dirty="0" smtClean="0">
                <a:latin typeface="Times New Roman" panose="02020603050405020304" pitchFamily="18" charset="0"/>
                <a:cs typeface="Times New Roman" panose="02020603050405020304" pitchFamily="18" charset="0"/>
              </a:rPr>
              <a:t>yoktur</a:t>
            </a:r>
            <a:r>
              <a:rPr lang="tr-TR" sz="4400" b="1" dirty="0" smtClean="0">
                <a:latin typeface="Times New Roman" panose="02020603050405020304" pitchFamily="18" charset="0"/>
                <a:cs typeface="Times New Roman" panose="02020603050405020304" pitchFamily="18" charset="0"/>
              </a:rPr>
              <a:t>.</a:t>
            </a:r>
            <a:endParaRPr lang="tr-TR"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63697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bağlamda, </a:t>
            </a:r>
            <a:r>
              <a:rPr lang="tr-TR" sz="3200" b="1" u="sng" dirty="0">
                <a:latin typeface="Times New Roman" panose="02020603050405020304" pitchFamily="18" charset="0"/>
                <a:cs typeface="Times New Roman" panose="02020603050405020304" pitchFamily="18" charset="0"/>
              </a:rPr>
              <a:t>Yargıtay ve Yazarların Çoğunluğu</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Alacaklının </a:t>
            </a:r>
            <a:r>
              <a:rPr lang="tr-TR" sz="3200" dirty="0">
                <a:latin typeface="Times New Roman" panose="02020603050405020304" pitchFamily="18" charset="0"/>
                <a:cs typeface="Times New Roman" panose="02020603050405020304" pitchFamily="18" charset="0"/>
              </a:rPr>
              <a:t>hem </a:t>
            </a:r>
            <a:r>
              <a:rPr lang="tr-TR" sz="3200" b="1" dirty="0">
                <a:latin typeface="Times New Roman" panose="02020603050405020304" pitchFamily="18" charset="0"/>
                <a:cs typeface="Times New Roman" panose="02020603050405020304" pitchFamily="18" charset="0"/>
              </a:rPr>
              <a:t>Satış Sözleşmesinin yapılmış sayılmasına</a:t>
            </a:r>
            <a:r>
              <a:rPr lang="tr-TR" sz="3200" dirty="0">
                <a:latin typeface="Times New Roman" panose="02020603050405020304" pitchFamily="18" charset="0"/>
                <a:cs typeface="Times New Roman" panose="02020603050405020304" pitchFamily="18" charset="0"/>
              </a:rPr>
              <a:t>, hem de </a:t>
            </a:r>
            <a:r>
              <a:rPr lang="tr-TR" sz="3200" b="1" dirty="0">
                <a:latin typeface="Times New Roman" panose="02020603050405020304" pitchFamily="18" charset="0"/>
                <a:cs typeface="Times New Roman" panose="02020603050405020304" pitchFamily="18" charset="0"/>
              </a:rPr>
              <a:t>Asıl Sözleşmeden doğan Borcun İfası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MK m.716 / I hükmüne göre,  </a:t>
            </a:r>
            <a:r>
              <a:rPr lang="tr-TR" sz="3200" b="1" dirty="0">
                <a:latin typeface="Times New Roman" panose="02020603050405020304" pitchFamily="18" charset="0"/>
                <a:cs typeface="Times New Roman" panose="02020603050405020304" pitchFamily="18" charset="0"/>
              </a:rPr>
              <a:t>Mülkiyetin Alacaklıya geçirilmesine karar verilmesini </a:t>
            </a:r>
            <a:r>
              <a:rPr lang="tr-TR" sz="3200" b="1" i="1" dirty="0">
                <a:latin typeface="Times New Roman" panose="02020603050405020304" pitchFamily="18" charset="0"/>
                <a:cs typeface="Times New Roman" panose="02020603050405020304" pitchFamily="18" charset="0"/>
              </a:rPr>
              <a:t>aynı Davayla talep edebileceği </a:t>
            </a:r>
            <a:r>
              <a:rPr lang="tr-TR" sz="3200" b="1" dirty="0">
                <a:latin typeface="Times New Roman" panose="02020603050405020304" pitchFamily="18" charset="0"/>
                <a:cs typeface="Times New Roman" panose="02020603050405020304" pitchFamily="18" charset="0"/>
              </a:rPr>
              <a:t>görüşündedir. </a:t>
            </a:r>
          </a:p>
          <a:p>
            <a:pPr marL="0" indent="0" algn="just">
              <a:buNone/>
            </a:pPr>
            <a:r>
              <a:rPr lang="tr-TR" i="1"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Bu konudaki Yargıtay kararları için bkz. </a:t>
            </a:r>
            <a:r>
              <a:rPr lang="tr-TR" sz="2400" b="1" i="1" dirty="0">
                <a:latin typeface="Times New Roman" panose="02020603050405020304" pitchFamily="18" charset="0"/>
                <a:cs typeface="Times New Roman" panose="02020603050405020304" pitchFamily="18" charset="0"/>
              </a:rPr>
              <a:t>YİBK. 25. 10. 1971, 1 /2 – </a:t>
            </a:r>
            <a:r>
              <a:rPr lang="tr-TR" sz="2400" i="1" dirty="0">
                <a:latin typeface="Times New Roman" panose="02020603050405020304" pitchFamily="18" charset="0"/>
                <a:cs typeface="Times New Roman" panose="02020603050405020304" pitchFamily="18" charset="0"/>
              </a:rPr>
              <a:t>RG. 12.12.1971, S. 14040 -; </a:t>
            </a:r>
            <a:r>
              <a:rPr lang="tr-TR" sz="2400" b="1" i="1" dirty="0">
                <a:latin typeface="Times New Roman" panose="02020603050405020304" pitchFamily="18" charset="0"/>
                <a:cs typeface="Times New Roman" panose="02020603050405020304" pitchFamily="18" charset="0"/>
              </a:rPr>
              <a:t>YHGK. 6.7. 1977, 6- 535 / 701- </a:t>
            </a:r>
            <a:r>
              <a:rPr lang="tr-TR" sz="2400" i="1" dirty="0">
                <a:latin typeface="Times New Roman" panose="02020603050405020304" pitchFamily="18" charset="0"/>
                <a:cs typeface="Times New Roman" panose="02020603050405020304" pitchFamily="18" charset="0"/>
              </a:rPr>
              <a:t>YKD 1979 / 10, S. 1396 – </a:t>
            </a:r>
            <a:r>
              <a:rPr lang="tr-TR" sz="2400" b="1" i="1" dirty="0">
                <a:latin typeface="Times New Roman" panose="02020603050405020304" pitchFamily="18" charset="0"/>
                <a:cs typeface="Times New Roman" panose="02020603050405020304" pitchFamily="18" charset="0"/>
              </a:rPr>
              <a:t>Y 14 HD. 22. 12. 1980 </a:t>
            </a:r>
            <a:r>
              <a:rPr lang="tr-TR" sz="2400" i="1" dirty="0">
                <a:latin typeface="Times New Roman" panose="02020603050405020304" pitchFamily="18" charset="0"/>
                <a:cs typeface="Times New Roman" panose="02020603050405020304" pitchFamily="18" charset="0"/>
              </a:rPr>
              <a:t>– YKD 1981 / 6, s.726)</a:t>
            </a:r>
          </a:p>
          <a:p>
            <a:endParaRPr lang="tr-TR" sz="2400" dirty="0"/>
          </a:p>
          <a:p>
            <a:endParaRPr lang="tr-TR" sz="2400" dirty="0"/>
          </a:p>
        </p:txBody>
      </p:sp>
    </p:spTree>
    <p:extLst>
      <p:ext uri="{BB962C8B-B14F-4D97-AF65-F5344CB8AC3E}">
        <p14:creationId xmlns:p14="http://schemas.microsoft.com/office/powerpoint/2010/main" val="109978688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Satış Vaadinde Şerh Verilmesi </a:t>
            </a:r>
            <a:endParaRPr lang="tr-TR" b="1" dirty="0">
              <a:latin typeface="+mn-lt"/>
            </a:endParaRPr>
          </a:p>
        </p:txBody>
      </p:sp>
      <p:sp>
        <p:nvSpPr>
          <p:cNvPr id="3" name="İçerik Yer Tutucusu 2"/>
          <p:cNvSpPr>
            <a:spLocks noGrp="1"/>
          </p:cNvSpPr>
          <p:nvPr>
            <p:ph idx="1"/>
          </p:nvPr>
        </p:nvSpPr>
        <p:spPr>
          <a:xfrm>
            <a:off x="838200" y="1690688"/>
            <a:ext cx="10515600" cy="4351338"/>
          </a:xfrm>
        </p:spPr>
        <p:txBody>
          <a:bodyPr>
            <a:normAutofit/>
          </a:bodyPr>
          <a:lstStyle/>
          <a:p>
            <a:pPr algn="just"/>
            <a:r>
              <a:rPr lang="tr-TR" sz="3200" dirty="0" smtClean="0">
                <a:latin typeface="Times New Roman" panose="02020603050405020304" pitchFamily="18" charset="0"/>
                <a:cs typeface="Times New Roman" panose="02020603050405020304" pitchFamily="18" charset="0"/>
              </a:rPr>
              <a:t>6.1.1954 tarihli ve 6217 sayılı Kanunla, </a:t>
            </a:r>
            <a:r>
              <a:rPr lang="tr-TR" sz="3200" b="1" i="1" dirty="0" smtClean="0">
                <a:latin typeface="Times New Roman" panose="02020603050405020304" pitchFamily="18" charset="0"/>
                <a:cs typeface="Times New Roman" panose="02020603050405020304" pitchFamily="18" charset="0"/>
              </a:rPr>
              <a:t>Tapu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anunu’nun 26</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maddesinde yapılan değişiklik sonucu</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Satış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aadiyle tanınan </a:t>
            </a:r>
            <a:r>
              <a:rPr lang="tr-TR" sz="3200" b="1" i="1" dirty="0" smtClean="0">
                <a:latin typeface="Times New Roman" panose="02020603050405020304" pitchFamily="18" charset="0"/>
                <a:cs typeface="Times New Roman" panose="02020603050405020304" pitchFamily="18" charset="0"/>
              </a:rPr>
              <a:t>Satın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lma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akkının </a:t>
            </a:r>
            <a:r>
              <a:rPr lang="tr-TR" sz="3200" b="1" i="1" dirty="0">
                <a:latin typeface="Times New Roman" panose="02020603050405020304" pitchFamily="18" charset="0"/>
                <a:cs typeface="Times New Roman" panose="02020603050405020304" pitchFamily="18" charset="0"/>
              </a:rPr>
              <a:t>Ş</a:t>
            </a:r>
            <a:r>
              <a:rPr lang="tr-TR" sz="3200" b="1" i="1" dirty="0" smtClean="0">
                <a:latin typeface="Times New Roman" panose="02020603050405020304" pitchFamily="18" charset="0"/>
                <a:cs typeface="Times New Roman" panose="02020603050405020304" pitchFamily="18" charset="0"/>
              </a:rPr>
              <a:t>erhi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imkânı kabul edilmiştir.</a:t>
            </a:r>
          </a:p>
          <a:p>
            <a:pPr algn="just"/>
            <a:r>
              <a:rPr lang="tr-TR" sz="3200" b="1" i="1" dirty="0" smtClean="0">
                <a:latin typeface="Times New Roman" panose="02020603050405020304" pitchFamily="18" charset="0"/>
                <a:cs typeface="Times New Roman" panose="02020603050405020304" pitchFamily="18" charset="0"/>
              </a:rPr>
              <a:t>Tapu Kanunu’nun 26.maddesinin 7. fıkrasına göre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Noterlik Kanunu’nun 44. maddesinin (B) bendi gereğince, </a:t>
            </a:r>
            <a:r>
              <a:rPr lang="tr-TR" sz="3200" dirty="0">
                <a:latin typeface="Times New Roman" panose="02020603050405020304" pitchFamily="18" charset="0"/>
                <a:cs typeface="Times New Roman" panose="02020603050405020304" pitchFamily="18" charset="0"/>
              </a:rPr>
              <a:t>N</a:t>
            </a:r>
            <a:r>
              <a:rPr lang="tr-TR" sz="3200" dirty="0" smtClean="0">
                <a:latin typeface="Times New Roman" panose="02020603050405020304" pitchFamily="18" charset="0"/>
                <a:cs typeface="Times New Roman" panose="02020603050405020304" pitchFamily="18" charset="0"/>
              </a:rPr>
              <a:t>oterler tarafından düzenlenen </a:t>
            </a:r>
            <a:r>
              <a:rPr lang="tr-TR" sz="3200" b="1" i="1" dirty="0" smtClean="0">
                <a:latin typeface="Times New Roman" panose="02020603050405020304" pitchFamily="18" charset="0"/>
                <a:cs typeface="Times New Roman" panose="02020603050405020304" pitchFamily="18" charset="0"/>
              </a:rPr>
              <a:t>Taşınmaz Satış </a:t>
            </a:r>
            <a:r>
              <a:rPr lang="tr-TR" sz="3200" b="1" i="1" dirty="0">
                <a:latin typeface="Times New Roman" panose="02020603050405020304" pitchFamily="18" charset="0"/>
                <a:cs typeface="Times New Roman" panose="02020603050405020304" pitchFamily="18" charset="0"/>
              </a:rPr>
              <a:t>V</a:t>
            </a:r>
            <a:r>
              <a:rPr lang="tr-TR" sz="3200" b="1" i="1" dirty="0" smtClean="0">
                <a:latin typeface="Times New Roman" panose="02020603050405020304" pitchFamily="18" charset="0"/>
                <a:cs typeface="Times New Roman" panose="02020603050405020304" pitchFamily="18" charset="0"/>
              </a:rPr>
              <a:t>aadi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özleşmeleri,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araflardan </a:t>
            </a:r>
            <a:r>
              <a:rPr lang="tr-TR" sz="3200" dirty="0" smtClean="0">
                <a:latin typeface="Times New Roman" panose="02020603050405020304" pitchFamily="18" charset="0"/>
                <a:cs typeface="Times New Roman" panose="02020603050405020304" pitchFamily="18" charset="0"/>
              </a:rPr>
              <a:t>biri isterse </a:t>
            </a:r>
            <a:r>
              <a:rPr lang="tr-TR" sz="3200" b="1" i="1" dirty="0" smtClean="0">
                <a:latin typeface="Times New Roman" panose="02020603050405020304" pitchFamily="18" charset="0"/>
                <a:cs typeface="Times New Roman" panose="02020603050405020304" pitchFamily="18" charset="0"/>
              </a:rPr>
              <a:t>Tapu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iciline </a:t>
            </a:r>
            <a:r>
              <a:rPr lang="tr-TR" sz="3200" b="1" i="1" dirty="0" smtClean="0">
                <a:latin typeface="Times New Roman" panose="02020603050405020304" pitchFamily="18" charset="0"/>
                <a:cs typeface="Times New Roman" panose="02020603050405020304" pitchFamily="18" charset="0"/>
              </a:rPr>
              <a:t>Şerh </a:t>
            </a:r>
            <a:r>
              <a:rPr lang="tr-TR" sz="3200" b="1" dirty="0" smtClean="0">
                <a:latin typeface="Times New Roman" panose="02020603050405020304" pitchFamily="18" charset="0"/>
                <a:cs typeface="Times New Roman" panose="02020603050405020304" pitchFamily="18" charset="0"/>
              </a:rPr>
              <a:t>verilir. </a:t>
            </a:r>
          </a:p>
        </p:txBody>
      </p:sp>
    </p:spTree>
    <p:extLst>
      <p:ext uri="{BB962C8B-B14F-4D97-AF65-F5344CB8AC3E}">
        <p14:creationId xmlns:p14="http://schemas.microsoft.com/office/powerpoint/2010/main" val="318798577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Kanun</a:t>
            </a:r>
            <a:r>
              <a:rPr lang="tr-TR" sz="4000" dirty="0">
                <a:latin typeface="Times New Roman" panose="02020603050405020304" pitchFamily="18" charset="0"/>
                <a:cs typeface="Times New Roman" panose="02020603050405020304" pitchFamily="18" charset="0"/>
              </a:rPr>
              <a:t>, Şerhin yapılması için ayrıca bir </a:t>
            </a:r>
            <a:r>
              <a:rPr lang="tr-TR" sz="4000" b="1" i="1" dirty="0">
                <a:latin typeface="Times New Roman" panose="02020603050405020304" pitchFamily="18" charset="0"/>
                <a:cs typeface="Times New Roman" panose="02020603050405020304" pitchFamily="18" charset="0"/>
              </a:rPr>
              <a:t>Şerh Anlaşması </a:t>
            </a:r>
            <a:r>
              <a:rPr lang="tr-TR" sz="4000" b="1" dirty="0">
                <a:latin typeface="Times New Roman" panose="02020603050405020304" pitchFamily="18" charset="0"/>
                <a:cs typeface="Times New Roman" panose="02020603050405020304" pitchFamily="18" charset="0"/>
              </a:rPr>
              <a:t>aramamıştır</a:t>
            </a:r>
            <a:r>
              <a:rPr lang="tr-TR" sz="4000" dirty="0">
                <a:latin typeface="Times New Roman" panose="02020603050405020304" pitchFamily="18" charset="0"/>
                <a:cs typeface="Times New Roman" panose="02020603050405020304" pitchFamily="18" charset="0"/>
              </a:rPr>
              <a:t>. </a:t>
            </a:r>
          </a:p>
          <a:p>
            <a:pPr algn="just"/>
            <a:r>
              <a:rPr lang="tr-TR" sz="4000" i="1" dirty="0">
                <a:latin typeface="Times New Roman" panose="02020603050405020304" pitchFamily="18" charset="0"/>
                <a:cs typeface="Times New Roman" panose="02020603050405020304" pitchFamily="18" charset="0"/>
              </a:rPr>
              <a:t>4721 sayılı Yeni Medeni Kanun’un 1009. maddesinde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Şerh edilebilecek Kişisel Haklar </a:t>
            </a:r>
            <a:r>
              <a:rPr lang="tr-TR" sz="4000" dirty="0">
                <a:latin typeface="Times New Roman" panose="02020603050405020304" pitchFamily="18" charset="0"/>
                <a:cs typeface="Times New Roman" panose="02020603050405020304" pitchFamily="18" charset="0"/>
              </a:rPr>
              <a:t>arasında </a:t>
            </a:r>
            <a:r>
              <a:rPr lang="tr-TR" sz="4000" b="1" dirty="0">
                <a:latin typeface="Times New Roman" panose="02020603050405020304" pitchFamily="18" charset="0"/>
                <a:cs typeface="Times New Roman" panose="02020603050405020304" pitchFamily="18" charset="0"/>
              </a:rPr>
              <a:t>Satış Vaadinden doğan Hak </a:t>
            </a:r>
            <a:r>
              <a:rPr lang="tr-TR" sz="4000" dirty="0">
                <a:latin typeface="Times New Roman" panose="02020603050405020304" pitchFamily="18" charset="0"/>
                <a:cs typeface="Times New Roman" panose="02020603050405020304" pitchFamily="18" charset="0"/>
              </a:rPr>
              <a:t>da </a:t>
            </a:r>
            <a:r>
              <a:rPr lang="tr-TR" sz="4000" b="1" dirty="0">
                <a:latin typeface="Times New Roman" panose="02020603050405020304" pitchFamily="18" charset="0"/>
                <a:cs typeface="Times New Roman" panose="02020603050405020304" pitchFamily="18" charset="0"/>
              </a:rPr>
              <a:t>sayılmıştır.</a:t>
            </a:r>
            <a:r>
              <a:rPr lang="tr-TR" sz="40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0567156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8505" y="500062"/>
            <a:ext cx="10515600" cy="1325563"/>
          </a:xfrm>
        </p:spPr>
        <p:txBody>
          <a:bodyPr>
            <a:noAutofit/>
          </a:bodyPr>
          <a:lstStyle/>
          <a:p>
            <a:r>
              <a:rPr lang="tr-TR" sz="3600" b="1" dirty="0">
                <a:latin typeface="+mn-lt"/>
              </a:rPr>
              <a:t>Satış Vaadinin sağladığı Satın Alma Hakkının Şerhinin </a:t>
            </a:r>
            <a:r>
              <a:rPr lang="tr-TR" sz="3600" b="1" dirty="0" smtClean="0">
                <a:latin typeface="+mn-lt"/>
              </a:rPr>
              <a:t>Etkileri</a:t>
            </a:r>
            <a:r>
              <a:rPr lang="tr-TR" sz="3600" dirty="0">
                <a:latin typeface="+mn-lt"/>
              </a:rPr>
              <a:t/>
            </a:r>
            <a:br>
              <a:rPr lang="tr-TR" sz="3600" dirty="0">
                <a:latin typeface="+mn-lt"/>
              </a:rPr>
            </a:br>
            <a:endParaRPr lang="tr-TR" sz="3600"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Satış Vaadinin sağladığı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atın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lma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akkının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erhinin iki etkisi vardır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 İlk etkisi, </a:t>
            </a:r>
            <a:r>
              <a:rPr lang="tr-TR" b="1" i="1" dirty="0" smtClean="0">
                <a:latin typeface="Times New Roman" panose="02020603050405020304" pitchFamily="18" charset="0"/>
                <a:cs typeface="Times New Roman" panose="02020603050405020304" pitchFamily="18" charset="0"/>
              </a:rPr>
              <a:t>Eşyaya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ağlı bir Borç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lişkisi </a:t>
            </a:r>
            <a:r>
              <a:rPr lang="tr-TR" b="1" dirty="0" smtClean="0">
                <a:latin typeface="Times New Roman" panose="02020603050405020304" pitchFamily="18" charset="0"/>
                <a:cs typeface="Times New Roman" panose="02020603050405020304" pitchFamily="18" charset="0"/>
              </a:rPr>
              <a:t>kurarak bu Hakkın sonraki Maliklere karşı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kullanılabilmesi imkanını sağlamasıdır.</a:t>
            </a:r>
          </a:p>
          <a:p>
            <a:pPr algn="just"/>
            <a:r>
              <a:rPr lang="tr-TR" b="1" u="sng" dirty="0" smtClean="0">
                <a:latin typeface="Times New Roman" panose="02020603050405020304" pitchFamily="18" charset="0"/>
                <a:cs typeface="Times New Roman" panose="02020603050405020304" pitchFamily="18" charset="0"/>
              </a:rPr>
              <a:t>İkinci etkisi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Kişisel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akların </a:t>
            </a:r>
            <a:r>
              <a:rPr lang="tr-TR" b="1" i="1" dirty="0">
                <a:latin typeface="Times New Roman" panose="02020603050405020304" pitchFamily="18" charset="0"/>
                <a:cs typeface="Times New Roman" panose="02020603050405020304" pitchFamily="18" charset="0"/>
              </a:rPr>
              <a:t>Ş</a:t>
            </a:r>
            <a:r>
              <a:rPr lang="tr-TR" b="1" i="1" dirty="0" smtClean="0">
                <a:latin typeface="Times New Roman" panose="02020603050405020304" pitchFamily="18" charset="0"/>
                <a:cs typeface="Times New Roman" panose="02020603050405020304" pitchFamily="18" charset="0"/>
              </a:rPr>
              <a:t>erhindeki munzam etkidir. </a:t>
            </a:r>
          </a:p>
          <a:p>
            <a:pPr algn="just"/>
            <a:r>
              <a:rPr lang="tr-TR" b="1" dirty="0" smtClean="0">
                <a:latin typeface="Times New Roman" panose="02020603050405020304" pitchFamily="18" charset="0"/>
                <a:cs typeface="Times New Roman" panose="02020603050405020304" pitchFamily="18" charset="0"/>
              </a:rPr>
              <a:t>Şerhin </a:t>
            </a:r>
            <a:r>
              <a:rPr lang="tr-TR" b="1" dirty="0" smtClean="0">
                <a:latin typeface="Times New Roman" panose="02020603050405020304" pitchFamily="18" charset="0"/>
                <a:cs typeface="Times New Roman" panose="02020603050405020304" pitchFamily="18" charset="0"/>
              </a:rPr>
              <a:t>etkisi, </a:t>
            </a:r>
            <a:r>
              <a:rPr lang="tr-TR" b="1" dirty="0" smtClean="0">
                <a:latin typeface="Times New Roman" panose="02020603050405020304" pitchFamily="18" charset="0"/>
                <a:cs typeface="Times New Roman" panose="02020603050405020304" pitchFamily="18" charset="0"/>
              </a:rPr>
              <a:t>beş yıldır. </a:t>
            </a:r>
          </a:p>
          <a:p>
            <a:pPr algn="just"/>
            <a:r>
              <a:rPr lang="tr-TR" b="1" dirty="0" smtClean="0">
                <a:latin typeface="Times New Roman" panose="02020603050405020304" pitchFamily="18" charset="0"/>
                <a:cs typeface="Times New Roman" panose="02020603050405020304" pitchFamily="18" charset="0"/>
              </a:rPr>
              <a:t>Şerhten itibaren beş yıl içinde satış yapılmazsa</a:t>
            </a:r>
            <a:r>
              <a:rPr lang="tr-TR" dirty="0" smtClean="0">
                <a:latin typeface="Times New Roman" panose="02020603050405020304" pitchFamily="18" charset="0"/>
                <a:cs typeface="Times New Roman" panose="02020603050405020304" pitchFamily="18" charset="0"/>
              </a:rPr>
              <a:t>, Şerh,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apu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üdürü veya (</a:t>
            </a:r>
            <a:r>
              <a:rPr lang="tr-TR" i="1" dirty="0">
                <a:latin typeface="Times New Roman" panose="02020603050405020304" pitchFamily="18" charset="0"/>
                <a:cs typeface="Times New Roman" panose="02020603050405020304" pitchFamily="18" charset="0"/>
              </a:rPr>
              <a:t>M</a:t>
            </a:r>
            <a:r>
              <a:rPr lang="tr-TR" i="1" dirty="0" smtClean="0">
                <a:latin typeface="Times New Roman" panose="02020603050405020304" pitchFamily="18" charset="0"/>
                <a:cs typeface="Times New Roman" panose="02020603050405020304" pitchFamily="18" charset="0"/>
              </a:rPr>
              <a:t>üdürün görevlendireceği</a:t>
            </a:r>
            <a:r>
              <a:rPr lang="tr-TR" dirty="0" smtClean="0">
                <a:latin typeface="Times New Roman" panose="02020603050405020304" pitchFamily="18" charset="0"/>
                <a:cs typeface="Times New Roman" panose="02020603050405020304" pitchFamily="18" charset="0"/>
              </a:rPr>
              <a:t>) Tapu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 </a:t>
            </a:r>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örevlileri tarafından </a:t>
            </a:r>
            <a:r>
              <a:rPr lang="tr-TR" dirty="0" err="1" smtClean="0">
                <a:latin typeface="Times New Roman" panose="02020603050405020304" pitchFamily="18" charset="0"/>
                <a:cs typeface="Times New Roman" panose="02020603050405020304" pitchFamily="18" charset="0"/>
              </a:rPr>
              <a:t>re’sen</a:t>
            </a:r>
            <a:r>
              <a:rPr lang="tr-TR" dirty="0" smtClean="0">
                <a:latin typeface="Times New Roman" panose="02020603050405020304" pitchFamily="18" charset="0"/>
                <a:cs typeface="Times New Roman" panose="02020603050405020304" pitchFamily="18" charset="0"/>
              </a:rPr>
              <a:t> terkin olunur (</a:t>
            </a:r>
            <a:r>
              <a:rPr lang="tr-TR" i="1" dirty="0" smtClean="0">
                <a:latin typeface="Times New Roman" panose="02020603050405020304" pitchFamily="18" charset="0"/>
                <a:cs typeface="Times New Roman" panose="02020603050405020304" pitchFamily="18" charset="0"/>
              </a:rPr>
              <a:t>Tapu K. 26 / VIII).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64119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Bağışlama Vaadi</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TST m. 47 / c hükmüne göre, «</a:t>
            </a:r>
            <a:r>
              <a:rPr lang="tr-TR" sz="3600" b="1" u="sng" dirty="0" smtClean="0">
                <a:latin typeface="Times New Roman" panose="02020603050405020304" pitchFamily="18" charset="0"/>
                <a:cs typeface="Times New Roman" panose="02020603050405020304" pitchFamily="18" charset="0"/>
              </a:rPr>
              <a:t>Noter tarafından düzenlenen Bağışlama Vaadi</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Tapu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ütüğüne Şerh </a:t>
            </a:r>
            <a:r>
              <a:rPr lang="tr-TR" sz="3600" b="1" dirty="0" smtClean="0">
                <a:latin typeface="Times New Roman" panose="02020603050405020304" pitchFamily="18" charset="0"/>
                <a:cs typeface="Times New Roman" panose="02020603050405020304" pitchFamily="18" charset="0"/>
              </a:rPr>
              <a:t>verilebilecektir. </a:t>
            </a:r>
          </a:p>
          <a:p>
            <a:pPr algn="just"/>
            <a:r>
              <a:rPr lang="tr-TR" sz="3600" b="1" dirty="0" smtClean="0">
                <a:latin typeface="Times New Roman" panose="02020603050405020304" pitchFamily="18" charset="0"/>
                <a:cs typeface="Times New Roman" panose="02020603050405020304" pitchFamily="18" charset="0"/>
              </a:rPr>
              <a:t>Acaba bu hükümde sözü edilen </a:t>
            </a:r>
            <a:r>
              <a:rPr lang="tr-TR" sz="3600" b="1" i="1" u="sng" dirty="0" smtClean="0">
                <a:latin typeface="Times New Roman" panose="02020603050405020304" pitchFamily="18" charset="0"/>
                <a:cs typeface="Times New Roman" panose="02020603050405020304" pitchFamily="18" charset="0"/>
              </a:rPr>
              <a:t>Bağışlama Vaadi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hangi İşlem </a:t>
            </a:r>
            <a:r>
              <a:rPr lang="tr-TR" sz="3600" b="1" dirty="0" smtClean="0">
                <a:latin typeface="Times New Roman" panose="02020603050405020304" pitchFamily="18" charset="0"/>
                <a:cs typeface="Times New Roman" panose="02020603050405020304" pitchFamily="18" charset="0"/>
              </a:rPr>
              <a:t>kastedilmektedir? </a:t>
            </a:r>
          </a:p>
          <a:p>
            <a:pPr algn="just"/>
            <a:r>
              <a:rPr lang="tr-TR" sz="3600" dirty="0" smtClean="0">
                <a:latin typeface="Times New Roman" panose="02020603050405020304" pitchFamily="18" charset="0"/>
                <a:cs typeface="Times New Roman" panose="02020603050405020304" pitchFamily="18" charset="0"/>
              </a:rPr>
              <a:t>Burada söz konusu olan «</a:t>
            </a:r>
            <a:r>
              <a:rPr lang="tr-TR" sz="3600" b="1" u="sng" dirty="0" smtClean="0">
                <a:latin typeface="Times New Roman" panose="02020603050405020304" pitchFamily="18" charset="0"/>
                <a:cs typeface="Times New Roman" panose="02020603050405020304" pitchFamily="18" charset="0"/>
              </a:rPr>
              <a:t>Bağışlama Vaadi</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BK m. 288 hükmü </a:t>
            </a:r>
            <a:r>
              <a:rPr lang="tr-TR" sz="3600" dirty="0" smtClean="0">
                <a:latin typeface="Times New Roman" panose="02020603050405020304" pitchFamily="18" charset="0"/>
                <a:cs typeface="Times New Roman" panose="02020603050405020304" pitchFamily="18" charset="0"/>
              </a:rPr>
              <a:t>anlamındaki</a:t>
            </a:r>
            <a:r>
              <a:rPr lang="tr-TR" sz="3600" b="1" i="1" dirty="0" smtClean="0">
                <a:latin typeface="Times New Roman" panose="02020603050405020304" pitchFamily="18" charset="0"/>
                <a:cs typeface="Times New Roman" panose="02020603050405020304" pitchFamily="18" charset="0"/>
              </a:rPr>
              <a:t> </a:t>
            </a:r>
            <a:r>
              <a:rPr lang="tr-TR" sz="3600" b="1" i="1" u="sng" dirty="0" smtClean="0">
                <a:latin typeface="Times New Roman" panose="02020603050405020304" pitchFamily="18" charset="0"/>
                <a:cs typeface="Times New Roman" panose="02020603050405020304" pitchFamily="18" charset="0"/>
              </a:rPr>
              <a:t>«</a:t>
            </a:r>
            <a:r>
              <a:rPr lang="tr-TR" sz="3600" b="1" u="sng" dirty="0" smtClean="0">
                <a:latin typeface="Times New Roman" panose="02020603050405020304" pitchFamily="18" charset="0"/>
                <a:cs typeface="Times New Roman" panose="02020603050405020304" pitchFamily="18" charset="0"/>
              </a:rPr>
              <a:t>Bağışlama </a:t>
            </a:r>
            <a:r>
              <a:rPr lang="tr-TR" sz="3600" b="1" u="sng" dirty="0">
                <a:latin typeface="Times New Roman" panose="02020603050405020304" pitchFamily="18" charset="0"/>
                <a:cs typeface="Times New Roman" panose="02020603050405020304" pitchFamily="18" charset="0"/>
              </a:rPr>
              <a:t>S</a:t>
            </a:r>
            <a:r>
              <a:rPr lang="tr-TR" sz="3600" b="1" u="sng" dirty="0" smtClean="0">
                <a:latin typeface="Times New Roman" panose="02020603050405020304" pitchFamily="18" charset="0"/>
                <a:cs typeface="Times New Roman" panose="02020603050405020304" pitchFamily="18" charset="0"/>
              </a:rPr>
              <a:t>özü Verme</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olamaz. </a:t>
            </a:r>
          </a:p>
          <a:p>
            <a:pPr marL="0" indent="0" algn="just">
              <a:buNone/>
            </a:pPr>
            <a:endParaRPr lang="tr-TR" dirty="0" smtClean="0"/>
          </a:p>
        </p:txBody>
      </p:sp>
    </p:spTree>
    <p:extLst>
      <p:ext uri="{BB962C8B-B14F-4D97-AF65-F5344CB8AC3E}">
        <p14:creationId xmlns:p14="http://schemas.microsoft.com/office/powerpoint/2010/main" val="4272868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İsviçre Hukukunda</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aşınmazların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nançlı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evrini </a:t>
            </a:r>
            <a:r>
              <a:rPr lang="tr-TR" sz="3200" b="1" dirty="0" smtClean="0">
                <a:latin typeface="Times New Roman" panose="02020603050405020304" pitchFamily="18" charset="0"/>
                <a:cs typeface="Times New Roman" panose="02020603050405020304" pitchFamily="18" charset="0"/>
              </a:rPr>
              <a:t>yasaklayan</a:t>
            </a:r>
            <a:r>
              <a:rPr lang="tr-TR" sz="3200" dirty="0" smtClean="0">
                <a:latin typeface="Times New Roman" panose="02020603050405020304" pitchFamily="18" charset="0"/>
                <a:cs typeface="Times New Roman" panose="02020603050405020304" pitchFamily="18" charset="0"/>
              </a:rPr>
              <a:t> hiçbir </a:t>
            </a:r>
            <a:r>
              <a:rPr lang="tr-TR" sz="3200" b="1" dirty="0">
                <a:latin typeface="Times New Roman" panose="02020603050405020304" pitchFamily="18" charset="0"/>
                <a:cs typeface="Times New Roman" panose="02020603050405020304" pitchFamily="18" charset="0"/>
              </a:rPr>
              <a:t>E</a:t>
            </a:r>
            <a:r>
              <a:rPr lang="tr-TR" sz="3200" b="1" dirty="0" smtClean="0">
                <a:latin typeface="Times New Roman" panose="02020603050405020304" pitchFamily="18" charset="0"/>
                <a:cs typeface="Times New Roman" panose="02020603050405020304" pitchFamily="18" charset="0"/>
              </a:rPr>
              <a:t>mredici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üküm bulunmamasına rağmen</a:t>
            </a:r>
            <a:r>
              <a:rPr lang="tr-TR" sz="3200" dirty="0" smtClean="0">
                <a:latin typeface="Times New Roman" panose="02020603050405020304" pitchFamily="18" charset="0"/>
                <a:cs typeface="Times New Roman" panose="02020603050405020304" pitchFamily="18" charset="0"/>
              </a:rPr>
              <a:t>, uygulamada taşınmazlara ilişkin bu tip saf bir devre hiç rastlanılmadığı belirtilmektedir. </a:t>
            </a:r>
          </a:p>
          <a:p>
            <a:pPr algn="just"/>
            <a:r>
              <a:rPr lang="tr-TR" sz="3200" b="1" dirty="0" smtClean="0">
                <a:latin typeface="Times New Roman" panose="02020603050405020304" pitchFamily="18" charset="0"/>
                <a:cs typeface="Times New Roman" panose="02020603050405020304" pitchFamily="18" charset="0"/>
              </a:rPr>
              <a:t>Federal Mahkemenin </a:t>
            </a:r>
            <a:r>
              <a:rPr lang="tr-TR" sz="3200" b="1" i="1" dirty="0" smtClean="0">
                <a:latin typeface="Times New Roman" panose="02020603050405020304" pitchFamily="18" charset="0"/>
                <a:cs typeface="Times New Roman" panose="02020603050405020304" pitchFamily="18" charset="0"/>
              </a:rPr>
              <a:t>eski kararlarında </a:t>
            </a:r>
            <a:r>
              <a:rPr lang="tr-TR" sz="3200" dirty="0" smtClean="0">
                <a:latin typeface="Times New Roman" panose="02020603050405020304" pitchFamily="18" charset="0"/>
                <a:cs typeface="Times New Roman" panose="02020603050405020304" pitchFamily="18" charset="0"/>
              </a:rPr>
              <a:t>ise, bir Satış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özleşmesine bürünmeyen Teminat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maçlı bir Sözleşmenin Taşınmazlarda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ülkiyetin </a:t>
            </a:r>
            <a:r>
              <a:rPr lang="tr-TR" sz="3200" dirty="0">
                <a:latin typeface="Times New Roman" panose="02020603050405020304" pitchFamily="18" charset="0"/>
                <a:cs typeface="Times New Roman" panose="02020603050405020304" pitchFamily="18" charset="0"/>
              </a:rPr>
              <a:t>G</a:t>
            </a:r>
            <a:r>
              <a:rPr lang="tr-TR" sz="3200" dirty="0" smtClean="0">
                <a:latin typeface="Times New Roman" panose="02020603050405020304" pitchFamily="18" charset="0"/>
                <a:cs typeface="Times New Roman" panose="02020603050405020304" pitchFamily="18" charset="0"/>
              </a:rPr>
              <a:t>eçiş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ebebi olabileceğinin kabul edildiği görülmektedir.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61274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BK m. 288 hükmünü karşılayan </a:t>
            </a:r>
            <a:r>
              <a:rPr lang="tr-TR" sz="3600" b="1" dirty="0" err="1">
                <a:latin typeface="Times New Roman" panose="02020603050405020304" pitchFamily="18" charset="0"/>
                <a:cs typeface="Times New Roman" panose="02020603050405020304" pitchFamily="18" charset="0"/>
              </a:rPr>
              <a:t>eBK</a:t>
            </a:r>
            <a:r>
              <a:rPr lang="tr-TR" sz="3600" b="1" dirty="0">
                <a:latin typeface="Times New Roman" panose="02020603050405020304" pitchFamily="18" charset="0"/>
                <a:cs typeface="Times New Roman" panose="02020603050405020304" pitchFamily="18" charset="0"/>
              </a:rPr>
              <a:t> m. 238 hükmü</a:t>
            </a:r>
            <a:r>
              <a:rPr lang="tr-TR" sz="3600" dirty="0">
                <a:latin typeface="Times New Roman" panose="02020603050405020304" pitchFamily="18" charset="0"/>
                <a:cs typeface="Times New Roman" panose="02020603050405020304" pitchFamily="18" charset="0"/>
              </a:rPr>
              <a:t>, «</a:t>
            </a:r>
            <a:r>
              <a:rPr lang="tr-TR" sz="3600" b="1" i="1" u="sng" dirty="0">
                <a:latin typeface="Times New Roman" panose="02020603050405020304" pitchFamily="18" charset="0"/>
                <a:cs typeface="Times New Roman" panose="02020603050405020304" pitchFamily="18" charset="0"/>
              </a:rPr>
              <a:t>Bağışlama Vaadi»</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başlığını </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taşımaktaydı. </a:t>
            </a:r>
          </a:p>
          <a:p>
            <a:pPr algn="just"/>
            <a:r>
              <a:rPr lang="tr-TR" sz="3600" dirty="0">
                <a:latin typeface="Times New Roman" panose="02020603050405020304" pitchFamily="18" charset="0"/>
                <a:cs typeface="Times New Roman" panose="02020603050405020304" pitchFamily="18" charset="0"/>
              </a:rPr>
              <a:t>Fakat, </a:t>
            </a:r>
            <a:r>
              <a:rPr lang="tr-TR" sz="3600" b="1" dirty="0" err="1">
                <a:latin typeface="Times New Roman" panose="02020603050405020304" pitchFamily="18" charset="0"/>
                <a:cs typeface="Times New Roman" panose="02020603050405020304" pitchFamily="18" charset="0"/>
              </a:rPr>
              <a:t>eBK</a:t>
            </a:r>
            <a:r>
              <a:rPr lang="tr-TR" sz="3600" b="1" dirty="0">
                <a:latin typeface="Times New Roman" panose="02020603050405020304" pitchFamily="18" charset="0"/>
                <a:cs typeface="Times New Roman" panose="02020603050405020304" pitchFamily="18" charset="0"/>
              </a:rPr>
              <a:t> m. 238 hükmünün metninde </a:t>
            </a:r>
            <a:r>
              <a:rPr lang="tr-TR" sz="3600" dirty="0">
                <a:latin typeface="Times New Roman" panose="02020603050405020304" pitchFamily="18" charset="0"/>
                <a:cs typeface="Times New Roman" panose="02020603050405020304" pitchFamily="18" charset="0"/>
              </a:rPr>
              <a:t>«</a:t>
            </a:r>
            <a:r>
              <a:rPr lang="tr-TR" sz="3600" b="1" u="sng" dirty="0">
                <a:latin typeface="Times New Roman" panose="02020603050405020304" pitchFamily="18" charset="0"/>
                <a:cs typeface="Times New Roman" panose="02020603050405020304" pitchFamily="18" charset="0"/>
              </a:rPr>
              <a:t>Bağışlama Taahhüdü</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adı altında, </a:t>
            </a:r>
            <a:r>
              <a:rPr lang="tr-TR" sz="3600" b="1" dirty="0">
                <a:latin typeface="Times New Roman" panose="02020603050405020304" pitchFamily="18" charset="0"/>
                <a:cs typeface="Times New Roman" panose="02020603050405020304" pitchFamily="18" charset="0"/>
              </a:rPr>
              <a:t>BK m. 288 hükmünde </a:t>
            </a:r>
            <a:r>
              <a:rPr lang="tr-TR" sz="3600" dirty="0">
                <a:latin typeface="Times New Roman" panose="02020603050405020304" pitchFamily="18" charset="0"/>
                <a:cs typeface="Times New Roman" panose="02020603050405020304" pitchFamily="18" charset="0"/>
              </a:rPr>
              <a:t>olduğu gibi, bir </a:t>
            </a:r>
            <a:r>
              <a:rPr lang="tr-TR" sz="3600" b="1" u="sng" dirty="0">
                <a:latin typeface="Times New Roman" panose="02020603050405020304" pitchFamily="18" charset="0"/>
                <a:cs typeface="Times New Roman" panose="02020603050405020304" pitchFamily="18" charset="0"/>
              </a:rPr>
              <a:t>Sözleşme Yapma Vaadi</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Ön Sözleşme)</a:t>
            </a:r>
            <a:r>
              <a:rPr lang="tr-TR" sz="3600" dirty="0">
                <a:latin typeface="Times New Roman" panose="02020603050405020304" pitchFamily="18" charset="0"/>
                <a:cs typeface="Times New Roman" panose="02020603050405020304" pitchFamily="18" charset="0"/>
              </a:rPr>
              <a:t> değil, </a:t>
            </a:r>
            <a:r>
              <a:rPr lang="tr-TR" sz="3600" b="1" u="sng" dirty="0">
                <a:latin typeface="Times New Roman" panose="02020603050405020304" pitchFamily="18" charset="0"/>
                <a:cs typeface="Times New Roman" panose="02020603050405020304" pitchFamily="18" charset="0"/>
              </a:rPr>
              <a:t>Asıl Sözleşmenin kendisi </a:t>
            </a:r>
            <a:r>
              <a:rPr lang="tr-TR" sz="3600" b="1" dirty="0">
                <a:latin typeface="Times New Roman" panose="02020603050405020304" pitchFamily="18" charset="0"/>
                <a:cs typeface="Times New Roman" panose="02020603050405020304" pitchFamily="18" charset="0"/>
              </a:rPr>
              <a:t>hükme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bağlanmıştı. </a:t>
            </a:r>
          </a:p>
          <a:p>
            <a:pPr marL="0" indent="0">
              <a:buNone/>
            </a:pPr>
            <a:endParaRPr lang="tr-TR" dirty="0"/>
          </a:p>
        </p:txBody>
      </p:sp>
    </p:spTree>
    <p:extLst>
      <p:ext uri="{BB962C8B-B14F-4D97-AF65-F5344CB8AC3E}">
        <p14:creationId xmlns:p14="http://schemas.microsoft.com/office/powerpoint/2010/main" val="83340859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3200" dirty="0" smtClean="0">
                <a:latin typeface="Times New Roman" panose="02020603050405020304" pitchFamily="18" charset="0"/>
                <a:cs typeface="Times New Roman" panose="02020603050405020304" pitchFamily="18" charset="0"/>
              </a:rPr>
              <a:t>Bu bağlamda, eski </a:t>
            </a:r>
            <a:r>
              <a:rPr lang="tr-TR" sz="3200" dirty="0">
                <a:latin typeface="Times New Roman" panose="02020603050405020304" pitchFamily="18" charset="0"/>
                <a:cs typeface="Times New Roman" panose="02020603050405020304" pitchFamily="18" charset="0"/>
              </a:rPr>
              <a:t>deyimiyle </a:t>
            </a:r>
            <a:r>
              <a:rPr lang="tr-TR" sz="3200" dirty="0" smtClean="0">
                <a:latin typeface="Times New Roman" panose="02020603050405020304" pitchFamily="18" charset="0"/>
                <a:cs typeface="Times New Roman" panose="02020603050405020304" pitchFamily="18" charset="0"/>
              </a:rPr>
              <a:t>«</a:t>
            </a:r>
            <a:r>
              <a:rPr lang="tr-TR" sz="3200" b="1" i="1" u="sng" dirty="0" smtClean="0">
                <a:latin typeface="Times New Roman" panose="02020603050405020304" pitchFamily="18" charset="0"/>
                <a:cs typeface="Times New Roman" panose="02020603050405020304" pitchFamily="18" charset="0"/>
              </a:rPr>
              <a:t>Bağışlama Taahhüdü</a:t>
            </a:r>
            <a:r>
              <a:rPr lang="tr-TR" sz="3200" b="1" u="sng"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yeni deyimiyle </a:t>
            </a:r>
            <a:r>
              <a:rPr lang="tr-TR" sz="3200" dirty="0" smtClean="0">
                <a:latin typeface="Times New Roman" panose="02020603050405020304" pitchFamily="18" charset="0"/>
                <a:cs typeface="Times New Roman" panose="02020603050405020304" pitchFamily="18" charset="0"/>
              </a:rPr>
              <a:t>«</a:t>
            </a:r>
            <a:r>
              <a:rPr lang="tr-TR" sz="3200" b="1" i="1" u="sng" dirty="0" smtClean="0">
                <a:latin typeface="Times New Roman" panose="02020603050405020304" pitchFamily="18" charset="0"/>
                <a:cs typeface="Times New Roman" panose="02020603050405020304" pitchFamily="18" charset="0"/>
              </a:rPr>
              <a:t>Bağışlama </a:t>
            </a:r>
            <a:r>
              <a:rPr lang="tr-TR" sz="3200" b="1" i="1" u="sng" dirty="0">
                <a:latin typeface="Times New Roman" panose="02020603050405020304" pitchFamily="18" charset="0"/>
                <a:cs typeface="Times New Roman" panose="02020603050405020304" pitchFamily="18" charset="0"/>
              </a:rPr>
              <a:t>Sözü </a:t>
            </a:r>
            <a:r>
              <a:rPr lang="tr-TR" sz="3200" b="1" i="1" u="sng" dirty="0" smtClean="0">
                <a:latin typeface="Times New Roman" panose="02020603050405020304" pitchFamily="18" charset="0"/>
                <a:cs typeface="Times New Roman" panose="02020603050405020304" pitchFamily="18" charset="0"/>
              </a:rPr>
              <a:t>Verme</a:t>
            </a:r>
            <a:r>
              <a:rPr lang="tr-TR" sz="3200" b="1" dirty="0" smtClean="0">
                <a:latin typeface="Times New Roman" panose="02020603050405020304" pitchFamily="18" charset="0"/>
                <a:cs typeface="Times New Roman" panose="02020603050405020304" pitchFamily="18" charset="0"/>
              </a:rPr>
              <a:t>», Taşınmazlara</a:t>
            </a:r>
            <a:r>
              <a:rPr lang="tr-TR" sz="3200" dirty="0" smtClean="0">
                <a:latin typeface="Times New Roman" panose="02020603050405020304" pitchFamily="18" charset="0"/>
                <a:cs typeface="Times New Roman" panose="02020603050405020304" pitchFamily="18" charset="0"/>
              </a:rPr>
              <a:t> ya da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aşınmazlar üzerindeki Ayni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aklara </a:t>
            </a:r>
            <a:r>
              <a:rPr lang="tr-TR" sz="3200" dirty="0" smtClean="0">
                <a:latin typeface="Times New Roman" panose="02020603050405020304" pitchFamily="18" charset="0"/>
                <a:cs typeface="Times New Roman" panose="02020603050405020304" pitchFamily="18" charset="0"/>
              </a:rPr>
              <a:t>ilişkin ise, </a:t>
            </a:r>
            <a:r>
              <a:rPr lang="tr-TR" sz="3200" b="1" dirty="0" smtClean="0">
                <a:latin typeface="Times New Roman" panose="02020603050405020304" pitchFamily="18" charset="0"/>
                <a:cs typeface="Times New Roman" panose="02020603050405020304" pitchFamily="18" charset="0"/>
              </a:rPr>
              <a:t>bu Sözleşmenin geçerli olması için</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ne yapılmalıdır?</a:t>
            </a:r>
          </a:p>
          <a:p>
            <a:pPr algn="just"/>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una ait </a:t>
            </a:r>
            <a:r>
              <a:rPr lang="tr-TR" sz="3200" b="1" dirty="0">
                <a:latin typeface="Times New Roman" panose="02020603050405020304" pitchFamily="18" charset="0"/>
                <a:cs typeface="Times New Roman" panose="02020603050405020304" pitchFamily="18" charset="0"/>
              </a:rPr>
              <a:t>R</a:t>
            </a:r>
            <a:r>
              <a:rPr lang="tr-TR" sz="3200" b="1" dirty="0" smtClean="0">
                <a:latin typeface="Times New Roman" panose="02020603050405020304" pitchFamily="18" charset="0"/>
                <a:cs typeface="Times New Roman" panose="02020603050405020304" pitchFamily="18" charset="0"/>
              </a:rPr>
              <a:t>esmi Senedin, </a:t>
            </a:r>
            <a:r>
              <a:rPr lang="tr-TR" sz="3200" b="1" u="sng" dirty="0">
                <a:latin typeface="Times New Roman" panose="02020603050405020304" pitchFamily="18" charset="0"/>
                <a:cs typeface="Times New Roman" panose="02020603050405020304" pitchFamily="18" charset="0"/>
              </a:rPr>
              <a:t>T</a:t>
            </a:r>
            <a:r>
              <a:rPr lang="tr-TR" sz="3200" b="1" u="sng" dirty="0" smtClean="0">
                <a:latin typeface="Times New Roman" panose="02020603050405020304" pitchFamily="18" charset="0"/>
                <a:cs typeface="Times New Roman" panose="02020603050405020304" pitchFamily="18" charset="0"/>
              </a:rPr>
              <a:t>apu </a:t>
            </a:r>
            <a:r>
              <a:rPr lang="tr-TR" sz="3200" b="1" u="sng" dirty="0">
                <a:latin typeface="Times New Roman" panose="02020603050405020304" pitchFamily="18" charset="0"/>
                <a:cs typeface="Times New Roman" panose="02020603050405020304" pitchFamily="18" charset="0"/>
              </a:rPr>
              <a:t>M</a:t>
            </a:r>
            <a:r>
              <a:rPr lang="tr-TR" sz="3200" b="1" u="sng" dirty="0" smtClean="0">
                <a:latin typeface="Times New Roman" panose="02020603050405020304" pitchFamily="18" charset="0"/>
                <a:cs typeface="Times New Roman" panose="02020603050405020304" pitchFamily="18" charset="0"/>
              </a:rPr>
              <a:t>üdürü</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onun yetkilendireceği </a:t>
            </a:r>
            <a:r>
              <a:rPr lang="tr-TR" sz="3200" b="1" u="sng" dirty="0" smtClean="0">
                <a:latin typeface="Times New Roman" panose="02020603050405020304" pitchFamily="18" charset="0"/>
                <a:cs typeface="Times New Roman" panose="02020603050405020304" pitchFamily="18" charset="0"/>
              </a:rPr>
              <a:t>Tapu </a:t>
            </a:r>
            <a:r>
              <a:rPr lang="tr-TR" sz="3200" b="1" u="sng" dirty="0">
                <a:latin typeface="Times New Roman" panose="02020603050405020304" pitchFamily="18" charset="0"/>
                <a:cs typeface="Times New Roman" panose="02020603050405020304" pitchFamily="18" charset="0"/>
              </a:rPr>
              <a:t>S</a:t>
            </a:r>
            <a:r>
              <a:rPr lang="tr-TR" sz="3200" b="1" u="sng" dirty="0" smtClean="0">
                <a:latin typeface="Times New Roman" panose="02020603050405020304" pitchFamily="18" charset="0"/>
                <a:cs typeface="Times New Roman" panose="02020603050405020304" pitchFamily="18" charset="0"/>
              </a:rPr>
              <a:t>icil </a:t>
            </a:r>
            <a:r>
              <a:rPr lang="tr-TR" sz="3200" b="1" u="sng" dirty="0">
                <a:latin typeface="Times New Roman" panose="02020603050405020304" pitchFamily="18" charset="0"/>
                <a:cs typeface="Times New Roman" panose="02020603050405020304" pitchFamily="18" charset="0"/>
              </a:rPr>
              <a:t>G</a:t>
            </a:r>
            <a:r>
              <a:rPr lang="tr-TR" sz="3200" b="1" u="sng" dirty="0" smtClean="0">
                <a:latin typeface="Times New Roman" panose="02020603050405020304" pitchFamily="18" charset="0"/>
                <a:cs typeface="Times New Roman" panose="02020603050405020304" pitchFamily="18" charset="0"/>
              </a:rPr>
              <a:t>örevlisi</a:t>
            </a:r>
            <a:r>
              <a:rPr lang="tr-TR" sz="3200" b="1" dirty="0" smtClean="0">
                <a:latin typeface="Times New Roman" panose="02020603050405020304" pitchFamily="18" charset="0"/>
                <a:cs typeface="Times New Roman" panose="02020603050405020304" pitchFamily="18" charset="0"/>
              </a:rPr>
              <a:t> tarafından düzenlenmesi gerekir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Tapu K. m. 26 / 1). </a:t>
            </a:r>
          </a:p>
          <a:p>
            <a:pPr algn="just"/>
            <a:r>
              <a:rPr lang="tr-TR" sz="3200" dirty="0" smtClean="0">
                <a:latin typeface="Times New Roman" panose="02020603050405020304" pitchFamily="18" charset="0"/>
                <a:cs typeface="Times New Roman" panose="02020603050405020304" pitchFamily="18" charset="0"/>
              </a:rPr>
              <a:t>Oysa, </a:t>
            </a:r>
            <a:r>
              <a:rPr lang="tr-TR" sz="3200" b="1" i="1" dirty="0" smtClean="0">
                <a:latin typeface="Times New Roman" panose="02020603050405020304" pitchFamily="18" charset="0"/>
                <a:cs typeface="Times New Roman" panose="02020603050405020304" pitchFamily="18" charset="0"/>
              </a:rPr>
              <a:t>TST m. 47 / c hükmüne göre, </a:t>
            </a:r>
            <a:r>
              <a:rPr lang="tr-TR" sz="3200" b="1" u="sng" dirty="0" smtClean="0">
                <a:latin typeface="Times New Roman" panose="02020603050405020304" pitchFamily="18" charset="0"/>
                <a:cs typeface="Times New Roman" panose="02020603050405020304" pitchFamily="18" charset="0"/>
              </a:rPr>
              <a:t>Bağışlama Vaadinin şerh verilebilmesi </a:t>
            </a:r>
            <a:r>
              <a:rPr lang="tr-TR" sz="3200" dirty="0" smtClean="0">
                <a:latin typeface="Times New Roman" panose="02020603050405020304" pitchFamily="18" charset="0"/>
                <a:cs typeface="Times New Roman" panose="02020603050405020304" pitchFamily="18" charset="0"/>
              </a:rPr>
              <a:t>için ise, </a:t>
            </a:r>
            <a:r>
              <a:rPr lang="tr-TR" sz="3200" b="1" i="1" dirty="0" smtClean="0">
                <a:latin typeface="Times New Roman" panose="02020603050405020304" pitchFamily="18" charset="0"/>
                <a:cs typeface="Times New Roman" panose="02020603050405020304" pitchFamily="18" charset="0"/>
              </a:rPr>
              <a:t>Noter tarafından </a:t>
            </a:r>
            <a:r>
              <a:rPr lang="tr-TR" sz="3200" b="1" dirty="0" smtClean="0">
                <a:latin typeface="Times New Roman" panose="02020603050405020304" pitchFamily="18" charset="0"/>
                <a:cs typeface="Times New Roman" panose="02020603050405020304" pitchFamily="18" charset="0"/>
              </a:rPr>
              <a:t>düzenlenmiş olması yeterlidir </a:t>
            </a:r>
            <a:r>
              <a:rPr lang="tr-TR" sz="3200" dirty="0">
                <a:latin typeface="Times New Roman" panose="02020603050405020304" pitchFamily="18" charset="0"/>
                <a:cs typeface="Times New Roman" panose="02020603050405020304" pitchFamily="18" charset="0"/>
              </a:rPr>
              <a:t>.</a:t>
            </a:r>
            <a:endParaRPr lang="tr-TR" sz="32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975918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35169" y="1812746"/>
            <a:ext cx="10515600" cy="4351338"/>
          </a:xfrm>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Kanun hükmünün, </a:t>
            </a:r>
            <a:r>
              <a:rPr lang="tr-TR" b="1" i="1" dirty="0" smtClean="0">
                <a:latin typeface="Times New Roman" panose="02020603050405020304" pitchFamily="18" charset="0"/>
                <a:cs typeface="Times New Roman" panose="02020603050405020304" pitchFamily="18" charset="0"/>
              </a:rPr>
              <a:t>Tüzükle </a:t>
            </a:r>
            <a:r>
              <a:rPr lang="tr-TR" b="1" dirty="0">
                <a:latin typeface="Times New Roman" panose="02020603050405020304" pitchFamily="18" charset="0"/>
                <a:cs typeface="Times New Roman" panose="02020603050405020304" pitchFamily="18" charset="0"/>
              </a:rPr>
              <a:t>değiştirilmesi söz konusu olamaz</a:t>
            </a:r>
            <a:r>
              <a:rPr lang="tr-TR" dirty="0">
                <a:latin typeface="Times New Roman" panose="02020603050405020304" pitchFamily="18" charset="0"/>
                <a:cs typeface="Times New Roman" panose="02020603050405020304" pitchFamily="18" charset="0"/>
              </a:rPr>
              <a:t>. Öyleyse, </a:t>
            </a:r>
            <a:r>
              <a:rPr lang="tr-TR" b="1" i="1" dirty="0">
                <a:latin typeface="Times New Roman" panose="02020603050405020304" pitchFamily="18" charset="0"/>
                <a:cs typeface="Times New Roman" panose="02020603050405020304" pitchFamily="18" charset="0"/>
              </a:rPr>
              <a:t>TST 47 / c’de şerh verilebileceği belirtilen </a:t>
            </a:r>
            <a:r>
              <a:rPr lang="tr-TR" b="1" dirty="0">
                <a:latin typeface="Times New Roman" panose="02020603050405020304" pitchFamily="18" charset="0"/>
                <a:cs typeface="Times New Roman" panose="02020603050405020304" pitchFamily="18" charset="0"/>
              </a:rPr>
              <a:t>Bağışlama Vaadi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«Bağışlama Sözleşmesinin» </a:t>
            </a:r>
            <a:r>
              <a:rPr lang="tr-TR" dirty="0">
                <a:latin typeface="Times New Roman" panose="02020603050405020304" pitchFamily="18" charset="0"/>
                <a:cs typeface="Times New Roman" panose="02020603050405020304" pitchFamily="18" charset="0"/>
              </a:rPr>
              <a:t>kendisi değildir.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Buradaki </a:t>
            </a:r>
            <a:r>
              <a:rPr lang="tr-TR" b="1" dirty="0">
                <a:latin typeface="Times New Roman" panose="02020603050405020304" pitchFamily="18" charset="0"/>
                <a:cs typeface="Times New Roman" panose="02020603050405020304" pitchFamily="18" charset="0"/>
              </a:rPr>
              <a:t>Bağışlama Vaadi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Taşınmaza </a:t>
            </a:r>
            <a:r>
              <a:rPr lang="tr-TR" dirty="0">
                <a:latin typeface="Times New Roman" panose="02020603050405020304" pitchFamily="18" charset="0"/>
                <a:cs typeface="Times New Roman" panose="02020603050405020304" pitchFamily="18" charset="0"/>
              </a:rPr>
              <a:t>ilişkin olarak </a:t>
            </a:r>
            <a:r>
              <a:rPr lang="tr-TR" b="1" dirty="0" smtClean="0">
                <a:latin typeface="Times New Roman" panose="02020603050405020304" pitchFamily="18" charset="0"/>
                <a:cs typeface="Times New Roman" panose="02020603050405020304" pitchFamily="18" charset="0"/>
              </a:rPr>
              <a:t>Bağışlama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özü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erme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aahhüdü </a:t>
            </a:r>
            <a:r>
              <a:rPr lang="tr-TR" dirty="0" smtClean="0">
                <a:latin typeface="Times New Roman" panose="02020603050405020304" pitchFamily="18" charset="0"/>
                <a:cs typeface="Times New Roman" panose="02020603050405020304" pitchFamily="18" charset="0"/>
              </a:rPr>
              <a:t>(Sözleşmesi</a:t>
            </a:r>
            <a:r>
              <a:rPr lang="tr-TR" dirty="0">
                <a:latin typeface="Times New Roman" panose="02020603050405020304" pitchFamily="18" charset="0"/>
                <a:cs typeface="Times New Roman" panose="02020603050405020304" pitchFamily="18" charset="0"/>
              </a:rPr>
              <a:t>) yapılmasını isteme hakkı sağlayan bir </a:t>
            </a:r>
            <a:r>
              <a:rPr lang="tr-TR" b="1" dirty="0" smtClean="0">
                <a:latin typeface="Times New Roman" panose="02020603050405020304" pitchFamily="18" charset="0"/>
                <a:cs typeface="Times New Roman" panose="02020603050405020304" pitchFamily="18" charset="0"/>
              </a:rPr>
              <a:t>Ön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özleşmedir</a:t>
            </a:r>
            <a:r>
              <a:rPr lang="tr-TR" b="1" dirty="0">
                <a:latin typeface="Times New Roman" panose="02020603050405020304" pitchFamily="18" charset="0"/>
                <a:cs typeface="Times New Roman" panose="02020603050405020304" pitchFamily="18" charset="0"/>
              </a:rPr>
              <a:t>.</a:t>
            </a:r>
          </a:p>
          <a:p>
            <a:pPr algn="just"/>
            <a:r>
              <a:rPr lang="tr-TR" b="1" u="sng" dirty="0" smtClean="0">
                <a:latin typeface="Times New Roman" panose="02020603050405020304" pitchFamily="18" charset="0"/>
                <a:cs typeface="Times New Roman" panose="02020603050405020304" pitchFamily="18" charset="0"/>
              </a:rPr>
              <a:t>Uygulamada</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ağışlama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aahhüdüne </a:t>
            </a:r>
            <a:r>
              <a:rPr lang="tr-TR" b="1" i="1" dirty="0">
                <a:latin typeface="Times New Roman" panose="02020603050405020304" pitchFamily="18" charset="0"/>
                <a:cs typeface="Times New Roman" panose="02020603050405020304" pitchFamily="18" charset="0"/>
              </a:rPr>
              <a:t>dayanılarak yapılan </a:t>
            </a:r>
            <a:r>
              <a:rPr lang="tr-TR" b="1" i="1" dirty="0" smtClean="0">
                <a:latin typeface="Times New Roman" panose="02020603050405020304" pitchFamily="18" charset="0"/>
                <a:cs typeface="Times New Roman" panose="02020603050405020304" pitchFamily="18" charset="0"/>
              </a:rPr>
              <a:t>Tescil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stemi</a:t>
            </a:r>
            <a:r>
              <a:rPr lang="tr-TR" b="1" i="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Bağışlama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aahhüdüne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Resmi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enet </a:t>
            </a:r>
            <a:r>
              <a:rPr lang="tr-TR" b="1" dirty="0">
                <a:latin typeface="Times New Roman" panose="02020603050405020304" pitchFamily="18" charset="0"/>
                <a:cs typeface="Times New Roman" panose="02020603050405020304" pitchFamily="18" charset="0"/>
              </a:rPr>
              <a:t>içinde yer almaktadır. </a:t>
            </a:r>
          </a:p>
          <a:p>
            <a:pPr algn="just"/>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bağlamda,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apu Müdürü</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 </a:t>
            </a:r>
            <a:r>
              <a:rPr lang="tr-TR" dirty="0">
                <a:latin typeface="Times New Roman" panose="02020603050405020304" pitchFamily="18" charset="0"/>
                <a:cs typeface="Times New Roman" panose="02020603050405020304" pitchFamily="18" charset="0"/>
              </a:rPr>
              <a:t>daha sonra yapılmak üzere </a:t>
            </a:r>
            <a:r>
              <a:rPr lang="tr-TR" b="1" dirty="0" smtClean="0">
                <a:latin typeface="Times New Roman" panose="02020603050405020304" pitchFamily="18" charset="0"/>
                <a:cs typeface="Times New Roman" panose="02020603050405020304" pitchFamily="18" charset="0"/>
              </a:rPr>
              <a:t>Bağışlama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aahhüdünü </a:t>
            </a:r>
            <a:r>
              <a:rPr lang="tr-TR" dirty="0">
                <a:latin typeface="Times New Roman" panose="02020603050405020304" pitchFamily="18" charset="0"/>
                <a:cs typeface="Times New Roman" panose="02020603050405020304" pitchFamily="18" charset="0"/>
              </a:rPr>
              <a:t>düzenlemeye yanaşmamaktadır.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smtClean="0"/>
          </a:p>
          <a:p>
            <a:pPr algn="just"/>
            <a:endParaRPr lang="tr-TR" dirty="0"/>
          </a:p>
          <a:p>
            <a:pPr algn="just"/>
            <a:endParaRPr lang="tr-TR" dirty="0"/>
          </a:p>
          <a:p>
            <a:endParaRPr lang="tr-TR" dirty="0"/>
          </a:p>
          <a:p>
            <a:endParaRPr lang="tr-TR" dirty="0"/>
          </a:p>
        </p:txBody>
      </p:sp>
    </p:spTree>
    <p:extLst>
      <p:ext uri="{BB962C8B-B14F-4D97-AF65-F5344CB8AC3E}">
        <p14:creationId xmlns:p14="http://schemas.microsoft.com/office/powerpoint/2010/main" val="349941604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 ihtiyacı karşılamak üzere </a:t>
            </a:r>
            <a:r>
              <a:rPr lang="tr-TR" sz="3200" b="1" dirty="0" smtClean="0">
                <a:latin typeface="Times New Roman" panose="02020603050405020304" pitchFamily="18" charset="0"/>
                <a:cs typeface="Times New Roman" panose="02020603050405020304" pitchFamily="18" charset="0"/>
              </a:rPr>
              <a:t>Tapu Sicili Tüzüğü</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Satış </a:t>
            </a:r>
            <a:r>
              <a:rPr lang="tr-TR" sz="3200" b="1" i="1" dirty="0">
                <a:latin typeface="Times New Roman" panose="02020603050405020304" pitchFamily="18" charset="0"/>
                <a:cs typeface="Times New Roman" panose="02020603050405020304" pitchFamily="18" charset="0"/>
              </a:rPr>
              <a:t>V</a:t>
            </a:r>
            <a:r>
              <a:rPr lang="tr-TR" sz="3200" b="1" i="1" dirty="0" smtClean="0">
                <a:latin typeface="Times New Roman" panose="02020603050405020304" pitchFamily="18" charset="0"/>
                <a:cs typeface="Times New Roman" panose="02020603050405020304" pitchFamily="18" charset="0"/>
              </a:rPr>
              <a:t>aadi </a:t>
            </a:r>
            <a:r>
              <a:rPr lang="tr-TR" sz="3200" dirty="0" smtClean="0">
                <a:latin typeface="Times New Roman" panose="02020603050405020304" pitchFamily="18" charset="0"/>
                <a:cs typeface="Times New Roman" panose="02020603050405020304" pitchFamily="18" charset="0"/>
              </a:rPr>
              <a:t>gibi, Noter tarafından </a:t>
            </a:r>
            <a:r>
              <a:rPr lang="tr-TR" sz="3200" dirty="0" err="1" smtClean="0">
                <a:latin typeface="Times New Roman" panose="02020603050405020304" pitchFamily="18" charset="0"/>
                <a:cs typeface="Times New Roman" panose="02020603050405020304" pitchFamily="18" charset="0"/>
              </a:rPr>
              <a:t>re’sen</a:t>
            </a:r>
            <a:r>
              <a:rPr lang="tr-TR" sz="3200" dirty="0" smtClean="0">
                <a:latin typeface="Times New Roman" panose="02020603050405020304" pitchFamily="18" charset="0"/>
                <a:cs typeface="Times New Roman" panose="02020603050405020304" pitchFamily="18" charset="0"/>
              </a:rPr>
              <a:t> düzenlenecek </a:t>
            </a:r>
            <a:r>
              <a:rPr lang="tr-TR" sz="3200" b="1" dirty="0" smtClean="0">
                <a:latin typeface="Times New Roman" panose="02020603050405020304" pitchFamily="18" charset="0"/>
                <a:cs typeface="Times New Roman" panose="02020603050405020304" pitchFamily="18" charset="0"/>
              </a:rPr>
              <a:t>Bağışlama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Vaadinin</a:t>
            </a:r>
            <a:r>
              <a:rPr lang="tr-TR" sz="3200" dirty="0" smtClean="0">
                <a:latin typeface="Times New Roman" panose="02020603050405020304" pitchFamily="18" charset="0"/>
                <a:cs typeface="Times New Roman" panose="02020603050405020304" pitchFamily="18" charset="0"/>
              </a:rPr>
              <a:t> de,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apu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ütüğüne şerh verilmesi </a:t>
            </a:r>
            <a:r>
              <a:rPr lang="tr-TR" sz="3200" dirty="0" smtClean="0">
                <a:latin typeface="Times New Roman" panose="02020603050405020304" pitchFamily="18" charset="0"/>
                <a:cs typeface="Times New Roman" panose="02020603050405020304" pitchFamily="18" charset="0"/>
              </a:rPr>
              <a:t>imkânını tanımaktadır. </a:t>
            </a:r>
          </a:p>
          <a:p>
            <a:pPr algn="just"/>
            <a:r>
              <a:rPr lang="tr-TR" sz="3200" dirty="0" smtClean="0">
                <a:latin typeface="Times New Roman" panose="02020603050405020304" pitchFamily="18" charset="0"/>
                <a:cs typeface="Times New Roman" panose="02020603050405020304" pitchFamily="18" charset="0"/>
              </a:rPr>
              <a:t>Ancak </a:t>
            </a:r>
            <a:r>
              <a:rPr lang="tr-TR" sz="3200" b="1" u="sng" dirty="0" smtClean="0">
                <a:latin typeface="Times New Roman" panose="02020603050405020304" pitchFamily="18" charset="0"/>
                <a:cs typeface="Times New Roman" panose="02020603050405020304" pitchFamily="18" charset="0"/>
              </a:rPr>
              <a:t>Kanunda öngörülmeyen böyle bir imkânın Tüzükte düzenlenmesi, </a:t>
            </a:r>
            <a:r>
              <a:rPr lang="tr-TR" sz="32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kanunlarda açıkça öngörülen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Kişisel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akların şerh edilebileceğini </a:t>
            </a:r>
            <a:r>
              <a:rPr lang="tr-TR" sz="3200" dirty="0" smtClean="0">
                <a:latin typeface="Times New Roman" panose="02020603050405020304" pitchFamily="18" charset="0"/>
                <a:cs typeface="Times New Roman" panose="02020603050405020304" pitchFamily="18" charset="0"/>
              </a:rPr>
              <a:t>hükme bağlayan </a:t>
            </a:r>
            <a:r>
              <a:rPr lang="tr-TR" sz="3200" b="1" i="1" u="sng" dirty="0" smtClean="0">
                <a:latin typeface="Times New Roman" panose="02020603050405020304" pitchFamily="18" charset="0"/>
                <a:cs typeface="Times New Roman" panose="02020603050405020304" pitchFamily="18" charset="0"/>
              </a:rPr>
              <a:t>MK m.1009 </a:t>
            </a:r>
            <a:r>
              <a:rPr lang="tr-TR" sz="3200" b="1" i="1" dirty="0" smtClean="0">
                <a:latin typeface="Times New Roman" panose="02020603050405020304" pitchFamily="18" charset="0"/>
                <a:cs typeface="Times New Roman" panose="02020603050405020304" pitchFamily="18" charset="0"/>
              </a:rPr>
              <a:t>/ </a:t>
            </a:r>
            <a:r>
              <a:rPr lang="tr-TR" sz="3200" b="1" i="1" u="sng" dirty="0" smtClean="0">
                <a:latin typeface="Times New Roman" panose="02020603050405020304" pitchFamily="18" charset="0"/>
                <a:cs typeface="Times New Roman" panose="02020603050405020304" pitchFamily="18" charset="0"/>
              </a:rPr>
              <a:t>I hükmü </a:t>
            </a:r>
            <a:r>
              <a:rPr lang="tr-TR" sz="3200" dirty="0" smtClean="0">
                <a:latin typeface="Times New Roman" panose="02020603050405020304" pitchFamily="18" charset="0"/>
                <a:cs typeface="Times New Roman" panose="02020603050405020304" pitchFamily="18" charset="0"/>
              </a:rPr>
              <a:t>ile asla </a:t>
            </a:r>
            <a:r>
              <a:rPr lang="tr-TR" sz="3200" b="1" dirty="0" smtClean="0">
                <a:latin typeface="Times New Roman" panose="02020603050405020304" pitchFamily="18" charset="0"/>
                <a:cs typeface="Times New Roman" panose="02020603050405020304" pitchFamily="18" charset="0"/>
              </a:rPr>
              <a:t>bağdaşmamaktadır.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347370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Tapusuz Taşınmazlarda Mülkiyeti Devir Borcu</a:t>
            </a:r>
            <a:br>
              <a:rPr lang="tr-TR" sz="3600" b="1" dirty="0" smtClean="0">
                <a:latin typeface="+mn-lt"/>
              </a:rPr>
            </a:br>
            <a:r>
              <a:rPr lang="tr-TR" sz="2400"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a:t>
            </a:r>
            <a:r>
              <a:rPr lang="tr-TR" sz="2400" i="1" dirty="0" smtClean="0">
                <a:latin typeface="Times New Roman" panose="02020603050405020304" pitchFamily="18" charset="0"/>
                <a:cs typeface="Times New Roman" panose="02020603050405020304" pitchFamily="18" charset="0"/>
              </a:rPr>
              <a:t>7. </a:t>
            </a:r>
            <a:r>
              <a:rPr lang="tr-TR" sz="2400" i="1" dirty="0" smtClean="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350 </a:t>
            </a:r>
            <a:r>
              <a:rPr lang="tr-TR" sz="2400" i="1" dirty="0" smtClean="0">
                <a:latin typeface="Times New Roman" panose="02020603050405020304" pitchFamily="18" charset="0"/>
                <a:cs typeface="Times New Roman" panose="02020603050405020304" pitchFamily="18" charset="0"/>
              </a:rPr>
              <a:t>vd.; </a:t>
            </a:r>
            <a:r>
              <a:rPr lang="tr-TR" sz="2400" b="1" i="1" dirty="0" smtClean="0">
                <a:latin typeface="Times New Roman" panose="02020603050405020304" pitchFamily="18" charset="0"/>
                <a:cs typeface="Times New Roman" panose="02020603050405020304" pitchFamily="18" charset="0"/>
              </a:rPr>
              <a:t>Acemoğlu, </a:t>
            </a:r>
            <a:r>
              <a:rPr lang="tr-TR" sz="2400" b="1" i="1" dirty="0" err="1" smtClean="0">
                <a:latin typeface="Times New Roman" panose="02020603050405020304" pitchFamily="18" charset="0"/>
                <a:cs typeface="Times New Roman" panose="02020603050405020304" pitchFamily="18" charset="0"/>
              </a:rPr>
              <a:t>Kevork</a:t>
            </a:r>
            <a:r>
              <a:rPr lang="tr-TR" sz="2400" i="1" dirty="0" smtClean="0">
                <a:latin typeface="Times New Roman" panose="02020603050405020304" pitchFamily="18" charset="0"/>
                <a:cs typeface="Times New Roman" panose="02020603050405020304" pitchFamily="18" charset="0"/>
              </a:rPr>
              <a:t>; Türk Hukukunda Tapu Kütüğüne Kayıtlı Olmayan Gayrimenkullerin Hukuki Durumu, İstanbul 1965)</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Türkiye’de </a:t>
            </a:r>
            <a:r>
              <a:rPr lang="tr-TR" sz="3600" b="1" dirty="0" smtClean="0">
                <a:latin typeface="Times New Roman" panose="02020603050405020304" pitchFamily="18" charset="0"/>
                <a:cs typeface="Times New Roman" panose="02020603050405020304" pitchFamily="18" charset="0"/>
              </a:rPr>
              <a:t>Tapulama </a:t>
            </a:r>
            <a:r>
              <a:rPr lang="tr-TR" sz="3600" b="1" dirty="0">
                <a:latin typeface="Times New Roman" panose="02020603050405020304" pitchFamily="18" charset="0"/>
                <a:cs typeface="Times New Roman" panose="02020603050405020304" pitchFamily="18" charset="0"/>
              </a:rPr>
              <a:t>F</a:t>
            </a:r>
            <a:r>
              <a:rPr lang="tr-TR" sz="3600" b="1" dirty="0" smtClean="0">
                <a:latin typeface="Times New Roman" panose="02020603050405020304" pitchFamily="18" charset="0"/>
                <a:cs typeface="Times New Roman" panose="02020603050405020304" pitchFamily="18" charset="0"/>
              </a:rPr>
              <a:t>aaliyetlerinin </a:t>
            </a:r>
            <a:r>
              <a:rPr lang="tr-TR" sz="3600" dirty="0" smtClean="0">
                <a:latin typeface="Times New Roman" panose="02020603050405020304" pitchFamily="18" charset="0"/>
                <a:cs typeface="Times New Roman" panose="02020603050405020304" pitchFamily="18" charset="0"/>
              </a:rPr>
              <a:t>hızlanması</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sonucu, Tapuya kaydedilmesi gerektiği halde,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apusuz durumda olan Taşınmazların </a:t>
            </a:r>
            <a:r>
              <a:rPr lang="tr-TR" sz="3600" dirty="0" smtClean="0">
                <a:latin typeface="Times New Roman" panose="02020603050405020304" pitchFamily="18" charset="0"/>
                <a:cs typeface="Times New Roman" panose="02020603050405020304" pitchFamily="18" charset="0"/>
              </a:rPr>
              <a:t>sayısı büyük ölçüde azalmıştır. </a:t>
            </a:r>
          </a:p>
          <a:p>
            <a:pPr algn="just"/>
            <a:r>
              <a:rPr lang="tr-TR" sz="3600" dirty="0" smtClean="0">
                <a:latin typeface="Times New Roman" panose="02020603050405020304" pitchFamily="18" charset="0"/>
                <a:cs typeface="Times New Roman" panose="02020603050405020304" pitchFamily="18" charset="0"/>
              </a:rPr>
              <a:t>Bununla birlikte, az sayıda da olsa, bazen </a:t>
            </a:r>
            <a:r>
              <a:rPr lang="tr-TR" sz="3600" b="1" dirty="0" smtClean="0">
                <a:latin typeface="Times New Roman" panose="02020603050405020304" pitchFamily="18" charset="0"/>
                <a:cs typeface="Times New Roman" panose="02020603050405020304" pitchFamily="18" charset="0"/>
              </a:rPr>
              <a:t>Adi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azılı bir Senetle</a:t>
            </a:r>
            <a:r>
              <a:rPr lang="tr-TR" sz="3600" dirty="0" smtClean="0">
                <a:latin typeface="Times New Roman" panose="02020603050405020304" pitchFamily="18" charset="0"/>
                <a:cs typeface="Times New Roman" panose="02020603050405020304" pitchFamily="18" charset="0"/>
              </a:rPr>
              <a:t>, çoğu kez de böyle bir Senet olmaksızın elden ele tedavül eden </a:t>
            </a:r>
            <a:r>
              <a:rPr lang="tr-TR" sz="3600" b="1" dirty="0" smtClean="0">
                <a:latin typeface="Times New Roman" panose="02020603050405020304" pitchFamily="18" charset="0"/>
                <a:cs typeface="Times New Roman" panose="02020603050405020304" pitchFamily="18" charset="0"/>
              </a:rPr>
              <a:t>Tapusuz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aşınmazlar</a:t>
            </a:r>
            <a:r>
              <a:rPr lang="tr-TR" sz="3600" dirty="0" smtClean="0">
                <a:latin typeface="Times New Roman" panose="02020603050405020304" pitchFamily="18" charset="0"/>
                <a:cs typeface="Times New Roman" panose="02020603050405020304" pitchFamily="18" charset="0"/>
              </a:rPr>
              <a:t> sorun yaratmaktadır. </a:t>
            </a:r>
          </a:p>
        </p:txBody>
      </p:sp>
    </p:spTree>
    <p:extLst>
      <p:ext uri="{BB962C8B-B14F-4D97-AF65-F5344CB8AC3E}">
        <p14:creationId xmlns:p14="http://schemas.microsoft.com/office/powerpoint/2010/main" val="362342981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Öncelikle, </a:t>
            </a:r>
            <a:r>
              <a:rPr lang="tr-TR" b="1" dirty="0">
                <a:latin typeface="Times New Roman" panose="02020603050405020304" pitchFamily="18" charset="0"/>
                <a:cs typeface="Times New Roman" panose="02020603050405020304" pitchFamily="18" charset="0"/>
              </a:rPr>
              <a:t>Tapusuz Taşınmazlar </a:t>
            </a:r>
            <a:r>
              <a:rPr lang="tr-TR" dirty="0">
                <a:latin typeface="Times New Roman" panose="02020603050405020304" pitchFamily="18" charset="0"/>
                <a:cs typeface="Times New Roman" panose="02020603050405020304" pitchFamily="18" charset="0"/>
              </a:rPr>
              <a:t>üzerinde </a:t>
            </a:r>
            <a:r>
              <a:rPr lang="tr-TR" b="1" i="1" dirty="0">
                <a:latin typeface="Times New Roman" panose="02020603050405020304" pitchFamily="18" charset="0"/>
                <a:cs typeface="Times New Roman" panose="02020603050405020304" pitchFamily="18" charset="0"/>
              </a:rPr>
              <a:t>Önceki Hukukumuzdan intikal eden bir Mülkiyet </a:t>
            </a:r>
            <a:r>
              <a:rPr lang="tr-TR" b="1" dirty="0">
                <a:latin typeface="Times New Roman" panose="02020603050405020304" pitchFamily="18" charset="0"/>
                <a:cs typeface="Times New Roman" panose="02020603050405020304" pitchFamily="18" charset="0"/>
              </a:rPr>
              <a:t>bulunabileceği </a:t>
            </a:r>
            <a:r>
              <a:rPr lang="tr-TR" dirty="0">
                <a:latin typeface="Times New Roman" panose="02020603050405020304" pitchFamily="18" charset="0"/>
                <a:cs typeface="Times New Roman" panose="02020603050405020304" pitchFamily="18" charset="0"/>
              </a:rPr>
              <a:t>gibi, </a:t>
            </a:r>
            <a:r>
              <a:rPr lang="tr-TR" b="1" dirty="0">
                <a:latin typeface="Times New Roman" panose="02020603050405020304" pitchFamily="18" charset="0"/>
                <a:cs typeface="Times New Roman" panose="02020603050405020304" pitchFamily="18" charset="0"/>
              </a:rPr>
              <a:t>Medeni Kanun’un kabulünden sonra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Tapusuz bir Taşınmaz üzerinde Mülkiyet Hakkı </a:t>
            </a:r>
            <a:r>
              <a:rPr lang="tr-TR" dirty="0">
                <a:latin typeface="Times New Roman" panose="02020603050405020304" pitchFamily="18" charset="0"/>
                <a:cs typeface="Times New Roman" panose="02020603050405020304" pitchFamily="18" charset="0"/>
              </a:rPr>
              <a:t>kazanılmış olabilir. </a:t>
            </a:r>
            <a:endParaRPr lang="tr-TR" dirty="0" smtClean="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Medeni Kanun’da Tapusuz bir Taşınmaz üzerinde </a:t>
            </a:r>
            <a:r>
              <a:rPr lang="tr-TR" b="1" i="1" dirty="0">
                <a:latin typeface="Times New Roman" panose="02020603050405020304" pitchFamily="18" charset="0"/>
                <a:cs typeface="Times New Roman" panose="02020603050405020304" pitchFamily="18" charset="0"/>
              </a:rPr>
              <a:t>Olağanüstü</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Zamanaşımı süresinin dolmasıyla </a:t>
            </a:r>
            <a:r>
              <a:rPr lang="tr-TR" b="1" dirty="0">
                <a:latin typeface="Times New Roman" panose="02020603050405020304" pitchFamily="18" charset="0"/>
                <a:cs typeface="Times New Roman" panose="02020603050405020304" pitchFamily="18" charset="0"/>
              </a:rPr>
              <a:t>diğer şartları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gerçekleştiren Zilyedin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Mülkiyeti</a:t>
            </a:r>
            <a:r>
              <a:rPr lang="tr-TR" b="1" dirty="0">
                <a:latin typeface="Times New Roman" panose="02020603050405020304" pitchFamily="18" charset="0"/>
                <a:cs typeface="Times New Roman" panose="02020603050405020304" pitchFamily="18" charset="0"/>
              </a:rPr>
              <a:t> kazanacağı hükme bağlandığına 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713 </a:t>
            </a:r>
            <a:r>
              <a:rPr lang="tr-TR" i="1" dirty="0">
                <a:latin typeface="Times New Roman" panose="02020603050405020304" pitchFamily="18" charset="0"/>
                <a:cs typeface="Times New Roman" panose="02020603050405020304" pitchFamily="18" charset="0"/>
              </a:rPr>
              <a:t>/ 4</a:t>
            </a:r>
            <a:r>
              <a:rPr lang="tr-TR" dirty="0">
                <a:latin typeface="Times New Roman" panose="02020603050405020304" pitchFamily="18" charset="0"/>
                <a:cs typeface="Times New Roman" panose="02020603050405020304" pitchFamily="18" charset="0"/>
              </a:rPr>
              <a:t>), bugün </a:t>
            </a:r>
            <a:r>
              <a:rPr lang="tr-TR" b="1" dirty="0">
                <a:latin typeface="Times New Roman" panose="02020603050405020304" pitchFamily="18" charset="0"/>
                <a:cs typeface="Times New Roman" panose="02020603050405020304" pitchFamily="18" charset="0"/>
              </a:rPr>
              <a:t>Tapusuz Taşınmazların büyük bir kısmında </a:t>
            </a:r>
            <a:r>
              <a:rPr lang="tr-TR" b="1" i="1" dirty="0">
                <a:latin typeface="Times New Roman" panose="02020603050405020304" pitchFamily="18" charset="0"/>
                <a:cs typeface="Times New Roman" panose="02020603050405020304" pitchFamily="18" charset="0"/>
              </a:rPr>
              <a:t>Mülkiyet Hakkının </a:t>
            </a:r>
            <a:r>
              <a:rPr lang="tr-TR" b="1" dirty="0">
                <a:latin typeface="Times New Roman" panose="02020603050405020304" pitchFamily="18" charset="0"/>
                <a:cs typeface="Times New Roman" panose="02020603050405020304" pitchFamily="18" charset="0"/>
              </a:rPr>
              <a:t>bulunduğunu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kabul etmek gerekecektir.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2199942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Öyleyse</a:t>
            </a:r>
            <a:r>
              <a:rPr lang="tr-TR" sz="3200" dirty="0">
                <a:latin typeface="Times New Roman" panose="02020603050405020304" pitchFamily="18" charset="0"/>
                <a:cs typeface="Times New Roman" panose="02020603050405020304" pitchFamily="18" charset="0"/>
              </a:rPr>
              <a:t>, bugün </a:t>
            </a:r>
            <a:r>
              <a:rPr lang="tr-TR" sz="3200" b="1" dirty="0">
                <a:latin typeface="Times New Roman" panose="02020603050405020304" pitchFamily="18" charset="0"/>
                <a:cs typeface="Times New Roman" panose="02020603050405020304" pitchFamily="18" charset="0"/>
              </a:rPr>
              <a:t>Tapusuz Taşınmazların bir kısmının üzerinde Mülkiyet Hakkı bulunmaktadır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i="1" dirty="0" smtClean="0">
                <a:latin typeface="Times New Roman" panose="02020603050405020304" pitchFamily="18" charset="0"/>
                <a:cs typeface="Times New Roman" panose="02020603050405020304" pitchFamily="18" charset="0"/>
              </a:rPr>
              <a:t>Diğer </a:t>
            </a:r>
            <a:r>
              <a:rPr lang="tr-TR" sz="3200" i="1" dirty="0">
                <a:latin typeface="Times New Roman" panose="02020603050405020304" pitchFamily="18" charset="0"/>
                <a:cs typeface="Times New Roman" panose="02020603050405020304" pitchFamily="18" charset="0"/>
              </a:rPr>
              <a:t>bir kısmı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henüz hiç kimsenin Mülkiyetinde değildir. </a:t>
            </a:r>
          </a:p>
          <a:p>
            <a:pPr algn="just"/>
            <a:r>
              <a:rPr lang="tr-TR" sz="3200" b="1" dirty="0" smtClean="0">
                <a:latin typeface="Times New Roman" panose="02020603050405020304" pitchFamily="18" charset="0"/>
                <a:cs typeface="Times New Roman" panose="02020603050405020304" pitchFamily="18" charset="0"/>
              </a:rPr>
              <a:t>Üzerinde Mülkiyet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 </a:t>
            </a:r>
            <a:r>
              <a:rPr lang="tr-TR" sz="3200" b="1" dirty="0">
                <a:latin typeface="Times New Roman" panose="02020603050405020304" pitchFamily="18" charset="0"/>
                <a:cs typeface="Times New Roman" panose="02020603050405020304" pitchFamily="18" charset="0"/>
              </a:rPr>
              <a:t>bulunan </a:t>
            </a:r>
            <a:r>
              <a:rPr lang="tr-TR" sz="3200" b="1" i="1" dirty="0" smtClean="0">
                <a:latin typeface="Times New Roman" panose="02020603050405020304" pitchFamily="18" charset="0"/>
                <a:cs typeface="Times New Roman" panose="02020603050405020304" pitchFamily="18" charset="0"/>
              </a:rPr>
              <a:t>Tapusuz </a:t>
            </a:r>
            <a:r>
              <a:rPr lang="tr-TR" sz="3200" b="1" i="1" dirty="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Taşınmazın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aliki</a:t>
            </a:r>
            <a:r>
              <a:rPr lang="tr-TR" sz="3200" b="1" dirty="0">
                <a:latin typeface="Times New Roman" panose="02020603050405020304" pitchFamily="18" charset="0"/>
                <a:cs typeface="Times New Roman" panose="02020603050405020304" pitchFamily="18" charset="0"/>
              </a:rPr>
              <a:t>, T</a:t>
            </a:r>
            <a:r>
              <a:rPr lang="tr-TR" sz="3200" b="1" dirty="0" smtClean="0">
                <a:latin typeface="Times New Roman" panose="02020603050405020304" pitchFamily="18" charset="0"/>
                <a:cs typeface="Times New Roman" panose="02020603050405020304" pitchFamily="18" charset="0"/>
              </a:rPr>
              <a:t>aşınmazı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apuya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ayıt </a:t>
            </a:r>
            <a:r>
              <a:rPr lang="tr-TR" sz="3200" dirty="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Mülkiyetini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tescil ettirmedikçe</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Mülkiyet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b="1" dirty="0">
                <a:latin typeface="Times New Roman" panose="02020603050405020304" pitchFamily="18" charset="0"/>
                <a:cs typeface="Times New Roman" panose="02020603050405020304" pitchFamily="18" charset="0"/>
              </a:rPr>
              <a:t>üzerinde tasarruf edemeyeceği </a:t>
            </a:r>
            <a:r>
              <a:rPr lang="tr-TR" sz="3200" dirty="0">
                <a:latin typeface="Times New Roman" panose="02020603050405020304" pitchFamily="18" charset="0"/>
                <a:cs typeface="Times New Roman" panose="02020603050405020304" pitchFamily="18" charset="0"/>
              </a:rPr>
              <a:t>için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705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Mülkiyeti </a:t>
            </a:r>
            <a:r>
              <a:rPr lang="tr-TR" sz="3200" b="1" dirty="0">
                <a:latin typeface="Times New Roman" panose="02020603050405020304" pitchFamily="18" charset="0"/>
                <a:cs typeface="Times New Roman" panose="02020603050405020304" pitchFamily="18" charset="0"/>
              </a:rPr>
              <a:t>başkasına devredemez. </a:t>
            </a:r>
          </a:p>
        </p:txBody>
      </p:sp>
    </p:spTree>
    <p:extLst>
      <p:ext uri="{BB962C8B-B14F-4D97-AF65-F5344CB8AC3E}">
        <p14:creationId xmlns:p14="http://schemas.microsoft.com/office/powerpoint/2010/main" val="352334073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Bu </a:t>
            </a:r>
            <a:r>
              <a:rPr lang="tr-TR" sz="4000" b="1" dirty="0">
                <a:latin typeface="Times New Roman" panose="02020603050405020304" pitchFamily="18" charset="0"/>
                <a:cs typeface="Times New Roman" panose="02020603050405020304" pitchFamily="18" charset="0"/>
              </a:rPr>
              <a:t>Taşınmazları</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Taşınır Hükümlerine </a:t>
            </a:r>
            <a:r>
              <a:rPr lang="tr-TR" sz="4000" dirty="0">
                <a:latin typeface="Times New Roman" panose="02020603050405020304" pitchFamily="18" charset="0"/>
                <a:cs typeface="Times New Roman" panose="02020603050405020304" pitchFamily="18" charset="0"/>
              </a:rPr>
              <a:t>tabi tutarak, </a:t>
            </a:r>
            <a:r>
              <a:rPr lang="tr-TR" sz="4000" b="1" dirty="0">
                <a:latin typeface="Times New Roman" panose="02020603050405020304" pitchFamily="18" charset="0"/>
                <a:cs typeface="Times New Roman" panose="02020603050405020304" pitchFamily="18" charset="0"/>
              </a:rPr>
              <a:t>Teslimle,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Mülkiyetin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geçeceğini savunmak </a:t>
            </a:r>
            <a:r>
              <a:rPr lang="tr-TR" sz="4000" dirty="0">
                <a:latin typeface="Times New Roman" panose="02020603050405020304" pitchFamily="18" charset="0"/>
                <a:cs typeface="Times New Roman" panose="02020603050405020304" pitchFamily="18" charset="0"/>
              </a:rPr>
              <a:t>da </a:t>
            </a:r>
            <a:r>
              <a:rPr lang="tr-TR" sz="4000" b="1" dirty="0">
                <a:latin typeface="Times New Roman" panose="02020603050405020304" pitchFamily="18" charset="0"/>
                <a:cs typeface="Times New Roman" panose="02020603050405020304" pitchFamily="18" charset="0"/>
              </a:rPr>
              <a:t>yapay bir çözüm olur.  </a:t>
            </a:r>
          </a:p>
          <a:p>
            <a:pPr algn="just"/>
            <a:r>
              <a:rPr lang="tr-TR" sz="4000" b="1" dirty="0">
                <a:latin typeface="Times New Roman" panose="02020603050405020304" pitchFamily="18" charset="0"/>
                <a:cs typeface="Times New Roman" panose="02020603050405020304" pitchFamily="18" charset="0"/>
              </a:rPr>
              <a:t>Taşınmazlar tapulandıktan sonra </a:t>
            </a:r>
            <a:r>
              <a:rPr lang="tr-TR" sz="4000" dirty="0">
                <a:latin typeface="Times New Roman" panose="02020603050405020304" pitchFamily="18" charset="0"/>
                <a:cs typeface="Times New Roman" panose="02020603050405020304" pitchFamily="18" charset="0"/>
              </a:rPr>
              <a:t>ise, zaten </a:t>
            </a:r>
            <a:r>
              <a:rPr lang="tr-TR" sz="4000" b="1" i="1" dirty="0">
                <a:latin typeface="Times New Roman" panose="02020603050405020304" pitchFamily="18" charset="0"/>
                <a:cs typeface="Times New Roman" panose="02020603050405020304" pitchFamily="18" charset="0"/>
              </a:rPr>
              <a:t>Tapulu Taşınmazda Mülkiyetin Devrine ilişkin Hükümler </a:t>
            </a:r>
            <a:r>
              <a:rPr lang="tr-TR" sz="4000" b="1" dirty="0">
                <a:latin typeface="Times New Roman" panose="02020603050405020304" pitchFamily="18" charset="0"/>
                <a:cs typeface="Times New Roman" panose="02020603050405020304" pitchFamily="18" charset="0"/>
              </a:rPr>
              <a:t>uygulanır. </a:t>
            </a:r>
          </a:p>
          <a:p>
            <a:pPr marL="0" indent="0" algn="just">
              <a:buNone/>
            </a:pPr>
            <a:endParaRPr lang="tr-TR" sz="4000" dirty="0"/>
          </a:p>
          <a:p>
            <a:endParaRPr lang="tr-TR" sz="4000" dirty="0"/>
          </a:p>
          <a:p>
            <a:endParaRPr lang="tr-TR" dirty="0"/>
          </a:p>
        </p:txBody>
      </p:sp>
    </p:spTree>
    <p:extLst>
      <p:ext uri="{BB962C8B-B14F-4D97-AF65-F5344CB8AC3E}">
        <p14:creationId xmlns:p14="http://schemas.microsoft.com/office/powerpoint/2010/main" val="303318376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Üzerinde Mülkiyet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bulunan Tapusuz bir Taşınmaz henüz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iciline kaydedilmeden önce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Hakkı Devir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orcu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oğuran bir Sözleşme, </a:t>
            </a:r>
            <a:r>
              <a:rPr lang="tr-TR" b="1" i="1" dirty="0" smtClean="0">
                <a:latin typeface="Times New Roman" panose="02020603050405020304" pitchFamily="18" charset="0"/>
                <a:cs typeface="Times New Roman" panose="02020603050405020304" pitchFamily="18" charset="0"/>
              </a:rPr>
              <a:t>örneğin </a:t>
            </a:r>
            <a:r>
              <a:rPr lang="tr-TR" b="1" dirty="0" smtClean="0">
                <a:latin typeface="Times New Roman" panose="02020603050405020304" pitchFamily="18" charset="0"/>
                <a:cs typeface="Times New Roman" panose="02020603050405020304" pitchFamily="18" charset="0"/>
              </a:rPr>
              <a:t>bir Satış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 yapılması mümkündür.</a:t>
            </a:r>
          </a:p>
          <a:p>
            <a:pPr algn="just"/>
            <a:r>
              <a:rPr lang="tr-TR" dirty="0" smtClean="0">
                <a:latin typeface="Times New Roman" panose="02020603050405020304" pitchFamily="18" charset="0"/>
                <a:cs typeface="Times New Roman" panose="02020603050405020304" pitchFamily="18" charset="0"/>
              </a:rPr>
              <a:t> Çünkü</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705 / 2,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escilden önce sadece </a:t>
            </a:r>
            <a:r>
              <a:rPr lang="tr-TR" b="1" i="1" dirty="0" smtClean="0">
                <a:latin typeface="Times New Roman" panose="02020603050405020304" pitchFamily="18" charset="0"/>
                <a:cs typeface="Times New Roman" panose="02020603050405020304" pitchFamily="18" charset="0"/>
              </a:rPr>
              <a:t>Tasarruf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şleminin </a:t>
            </a:r>
            <a:r>
              <a:rPr lang="tr-TR" b="1" dirty="0" smtClean="0">
                <a:latin typeface="Times New Roman" panose="02020603050405020304" pitchFamily="18" charset="0"/>
                <a:cs typeface="Times New Roman" panose="02020603050405020304" pitchFamily="18" charset="0"/>
              </a:rPr>
              <a:t>yapılmasına engel olur.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bu durumda </a:t>
            </a:r>
            <a:r>
              <a:rPr lang="tr-TR" dirty="0" smtClean="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atış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özleşmesinin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706 / 1, BK m</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737 / 1 ve Tapu Kanunu m. 26 / 1 hükümleri uyarınca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resmi şekilde yapılması gerekir. </a:t>
            </a:r>
          </a:p>
        </p:txBody>
      </p:sp>
    </p:spTree>
    <p:extLst>
      <p:ext uri="{BB962C8B-B14F-4D97-AF65-F5344CB8AC3E}">
        <p14:creationId xmlns:p14="http://schemas.microsoft.com/office/powerpoint/2010/main" val="338978320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Eğer bu şekle uyulmamışsa, </a:t>
            </a:r>
            <a:r>
              <a:rPr lang="tr-TR" sz="3600" b="1" dirty="0">
                <a:latin typeface="Times New Roman" panose="02020603050405020304" pitchFamily="18" charset="0"/>
                <a:cs typeface="Times New Roman" panose="02020603050405020304" pitchFamily="18" charset="0"/>
              </a:rPr>
              <a:t>Sözleşme kesin hükümsüz olur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Tapulu Taşınmazların Satışında şekle uyulmamış olmanın sonuçlarını doğurur</a:t>
            </a:r>
            <a:r>
              <a:rPr lang="tr-TR" sz="3600" b="1"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Fakat bu durumda, </a:t>
            </a:r>
            <a:r>
              <a:rPr lang="tr-TR" sz="3600" b="1" dirty="0">
                <a:latin typeface="Times New Roman" panose="02020603050405020304" pitchFamily="18" charset="0"/>
                <a:cs typeface="Times New Roman" panose="02020603050405020304" pitchFamily="18" charset="0"/>
              </a:rPr>
              <a:t>Satıcı tarafından </a:t>
            </a:r>
            <a:r>
              <a:rPr lang="tr-TR" sz="3600" b="1" i="1" dirty="0">
                <a:latin typeface="Times New Roman" panose="02020603050405020304" pitchFamily="18" charset="0"/>
                <a:cs typeface="Times New Roman" panose="02020603050405020304" pitchFamily="18" charset="0"/>
              </a:rPr>
              <a:t>Tapusuz Taşınmaza </a:t>
            </a:r>
            <a:r>
              <a:rPr lang="tr-TR" sz="3600" b="1" i="1" dirty="0" smtClean="0">
                <a:latin typeface="Times New Roman" panose="02020603050405020304" pitchFamily="18" charset="0"/>
                <a:cs typeface="Times New Roman" panose="02020603050405020304" pitchFamily="18" charset="0"/>
              </a:rPr>
              <a:t>Zilyet </a:t>
            </a:r>
            <a:r>
              <a:rPr lang="tr-TR" sz="3600" b="1" i="1" dirty="0">
                <a:latin typeface="Times New Roman" panose="02020603050405020304" pitchFamily="18" charset="0"/>
                <a:cs typeface="Times New Roman" panose="02020603050405020304" pitchFamily="18" charset="0"/>
              </a:rPr>
              <a:t>kılınan Alıcı </a:t>
            </a:r>
            <a:r>
              <a:rPr lang="tr-TR" sz="3600" b="1" dirty="0">
                <a:latin typeface="Times New Roman" panose="02020603050405020304" pitchFamily="18" charset="0"/>
                <a:cs typeface="Times New Roman" panose="02020603050405020304" pitchFamily="18" charset="0"/>
              </a:rPr>
              <a:t>yönünden Olağanüstü Kazandırıcı Zamanaşımı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m.713</a:t>
            </a:r>
            <a:r>
              <a:rPr lang="tr-TR" sz="32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için </a:t>
            </a:r>
            <a:r>
              <a:rPr lang="tr-TR" sz="3600" b="1" dirty="0" smtClean="0">
                <a:latin typeface="Times New Roman" panose="02020603050405020304" pitchFamily="18" charset="0"/>
                <a:cs typeface="Times New Roman" panose="02020603050405020304" pitchFamily="18" charset="0"/>
              </a:rPr>
              <a:t>Süre </a:t>
            </a:r>
            <a:r>
              <a:rPr lang="tr-TR" sz="3600" b="1" dirty="0">
                <a:latin typeface="Times New Roman" panose="02020603050405020304" pitchFamily="18" charset="0"/>
                <a:cs typeface="Times New Roman" panose="02020603050405020304" pitchFamily="18" charset="0"/>
              </a:rPr>
              <a:t>işlemeye başlar. </a:t>
            </a:r>
          </a:p>
          <a:p>
            <a:pPr marL="0" indent="0">
              <a:buNone/>
            </a:pPr>
            <a:endParaRPr lang="tr-TR" sz="3600" dirty="0"/>
          </a:p>
        </p:txBody>
      </p:sp>
    </p:spTree>
    <p:extLst>
      <p:ext uri="{BB962C8B-B14F-4D97-AF65-F5344CB8AC3E}">
        <p14:creationId xmlns:p14="http://schemas.microsoft.com/office/powerpoint/2010/main" val="453034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İ</a:t>
            </a:r>
            <a:r>
              <a:rPr lang="tr-TR" sz="3600" b="1" dirty="0">
                <a:latin typeface="Times New Roman" panose="02020603050405020304" pitchFamily="18" charset="0"/>
                <a:cs typeface="Times New Roman" panose="02020603050405020304" pitchFamily="18" charset="0"/>
              </a:rPr>
              <a:t>sviçre’d</a:t>
            </a:r>
            <a:r>
              <a:rPr lang="tr-TR" sz="3600" dirty="0">
                <a:latin typeface="Times New Roman" panose="02020603050405020304" pitchFamily="18" charset="0"/>
                <a:cs typeface="Times New Roman" panose="02020603050405020304" pitchFamily="18" charset="0"/>
              </a:rPr>
              <a:t>e </a:t>
            </a:r>
            <a:r>
              <a:rPr lang="tr-TR" sz="3600" b="1" dirty="0">
                <a:latin typeface="Times New Roman" panose="02020603050405020304" pitchFamily="18" charset="0"/>
                <a:cs typeface="Times New Roman" panose="02020603050405020304" pitchFamily="18" charset="0"/>
              </a:rPr>
              <a:t>Taşınmazlarda</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İnançlı Teminat İşlemlerine </a:t>
            </a:r>
            <a:r>
              <a:rPr lang="tr-TR" sz="3600" dirty="0">
                <a:latin typeface="Times New Roman" panose="02020603050405020304" pitchFamily="18" charset="0"/>
                <a:cs typeface="Times New Roman" panose="02020603050405020304" pitchFamily="18" charset="0"/>
              </a:rPr>
              <a:t>rastlanmamasının sebebi, Ülkemizin aksine, </a:t>
            </a:r>
            <a:r>
              <a:rPr lang="tr-TR" sz="3600" b="1" dirty="0">
                <a:latin typeface="Times New Roman" panose="02020603050405020304" pitchFamily="18" charset="0"/>
                <a:cs typeface="Times New Roman" panose="02020603050405020304" pitchFamily="18" charset="0"/>
              </a:rPr>
              <a:t>İpotekli Borç Senedi</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İrat Senedinin </a:t>
            </a:r>
            <a:r>
              <a:rPr lang="tr-TR" sz="3600" dirty="0">
                <a:latin typeface="Times New Roman" panose="02020603050405020304" pitchFamily="18" charset="0"/>
                <a:cs typeface="Times New Roman" panose="02020603050405020304" pitchFamily="18" charset="0"/>
              </a:rPr>
              <a:t>uygulanması ve bu iki kurumun da teminat işlevini yerine getirmesidir.</a:t>
            </a:r>
          </a:p>
          <a:p>
            <a:pPr marL="0" indent="0" algn="just">
              <a:buNone/>
            </a:pPr>
            <a:r>
              <a:rPr lang="tr-TR" sz="3600" dirty="0"/>
              <a:t>(</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 </a:t>
            </a:r>
            <a:r>
              <a:rPr lang="tr-TR" i="1" dirty="0">
                <a:latin typeface="Times New Roman" panose="02020603050405020304" pitchFamily="18" charset="0"/>
                <a:cs typeface="Times New Roman" panose="02020603050405020304" pitchFamily="18" charset="0"/>
              </a:rPr>
              <a:t>Eşya H., 19. B., s. 381). </a:t>
            </a:r>
          </a:p>
          <a:p>
            <a:endParaRPr lang="tr-TR" sz="3600" dirty="0"/>
          </a:p>
        </p:txBody>
      </p:sp>
    </p:spTree>
    <p:extLst>
      <p:ext uri="{BB962C8B-B14F-4D97-AF65-F5344CB8AC3E}">
        <p14:creationId xmlns:p14="http://schemas.microsoft.com/office/powerpoint/2010/main" val="324430427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Tapusuz Taşınmaz üzerinde Mülkiyet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 bulunmayan Zilyedin</a:t>
            </a:r>
            <a:r>
              <a:rPr lang="tr-TR" sz="3600" dirty="0" smtClean="0">
                <a:latin typeface="Times New Roman" panose="02020603050405020304" pitchFamily="18" charset="0"/>
                <a:cs typeface="Times New Roman" panose="02020603050405020304" pitchFamily="18" charset="0"/>
              </a:rPr>
              <a:t>, bu </a:t>
            </a:r>
            <a:r>
              <a:rPr lang="tr-TR" sz="3600" b="1" dirty="0" smtClean="0">
                <a:latin typeface="Times New Roman" panose="02020603050405020304" pitchFamily="18" charset="0"/>
                <a:cs typeface="Times New Roman" panose="02020603050405020304" pitchFamily="18" charset="0"/>
              </a:rPr>
              <a:t>Zilyetliğini,</a:t>
            </a:r>
            <a:r>
              <a:rPr lang="tr-TR" sz="3600" dirty="0" smtClean="0">
                <a:latin typeface="Times New Roman" panose="02020603050405020304" pitchFamily="18" charset="0"/>
                <a:cs typeface="Times New Roman" panose="02020603050405020304" pitchFamily="18" charset="0"/>
              </a:rPr>
              <a:t> dolayısıyla </a:t>
            </a:r>
            <a:r>
              <a:rPr lang="tr-TR" sz="3600" b="1" i="1" dirty="0" smtClean="0">
                <a:latin typeface="Times New Roman" panose="02020603050405020304" pitchFamily="18" charset="0"/>
                <a:cs typeface="Times New Roman" panose="02020603050405020304" pitchFamily="18" charset="0"/>
              </a:rPr>
              <a:t>Taşınmazı </a:t>
            </a:r>
            <a:r>
              <a:rPr lang="tr-TR" sz="3600" b="1" i="1" dirty="0">
                <a:latin typeface="Times New Roman" panose="02020603050405020304" pitchFamily="18" charset="0"/>
                <a:cs typeface="Times New Roman" panose="02020603050405020304" pitchFamily="18" charset="0"/>
              </a:rPr>
              <a:t>Z</a:t>
            </a:r>
            <a:r>
              <a:rPr lang="tr-TR" sz="3600" b="1" i="1" dirty="0" smtClean="0">
                <a:latin typeface="Times New Roman" panose="02020603050405020304" pitchFamily="18" charset="0"/>
                <a:cs typeface="Times New Roman" panose="02020603050405020304" pitchFamily="18" charset="0"/>
              </a:rPr>
              <a:t>amanaşımı ile Edinme imkânını </a:t>
            </a:r>
            <a:r>
              <a:rPr lang="tr-TR" sz="3600" b="1" dirty="0" smtClean="0">
                <a:latin typeface="Times New Roman" panose="02020603050405020304" pitchFamily="18" charset="0"/>
                <a:cs typeface="Times New Roman" panose="02020603050405020304" pitchFamily="18" charset="0"/>
              </a:rPr>
              <a:t>başka bir kimseye devretmesi </a:t>
            </a:r>
            <a:r>
              <a:rPr lang="tr-TR" sz="3600" dirty="0" smtClean="0">
                <a:latin typeface="Times New Roman" panose="02020603050405020304" pitchFamily="18" charset="0"/>
                <a:cs typeface="Times New Roman" panose="02020603050405020304" pitchFamily="18" charset="0"/>
              </a:rPr>
              <a:t>ise, bir</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Şekle tabi </a:t>
            </a:r>
            <a:r>
              <a:rPr lang="tr-TR" sz="3600" b="1" dirty="0" smtClean="0">
                <a:latin typeface="Times New Roman" panose="02020603050405020304" pitchFamily="18" charset="0"/>
                <a:cs typeface="Times New Roman" panose="02020603050405020304" pitchFamily="18" charset="0"/>
              </a:rPr>
              <a:t>değildir. </a:t>
            </a:r>
          </a:p>
          <a:p>
            <a:pPr algn="just"/>
            <a:r>
              <a:rPr lang="tr-TR" sz="3600" dirty="0" smtClean="0">
                <a:latin typeface="Times New Roman" panose="02020603050405020304" pitchFamily="18" charset="0"/>
                <a:cs typeface="Times New Roman" panose="02020603050405020304" pitchFamily="18" charset="0"/>
              </a:rPr>
              <a:t>Ayrıca, </a:t>
            </a:r>
            <a:r>
              <a:rPr lang="tr-TR" sz="3600" b="1" dirty="0" smtClean="0">
                <a:latin typeface="Times New Roman" panose="02020603050405020304" pitchFamily="18" charset="0"/>
                <a:cs typeface="Times New Roman" panose="02020603050405020304" pitchFamily="18" charset="0"/>
              </a:rPr>
              <a:t>böyle</a:t>
            </a:r>
            <a:r>
              <a:rPr lang="tr-TR" sz="3600" dirty="0" smtClean="0">
                <a:latin typeface="Times New Roman" panose="02020603050405020304" pitchFamily="18" charset="0"/>
                <a:cs typeface="Times New Roman" panose="02020603050405020304" pitchFamily="18" charset="0"/>
              </a:rPr>
              <a:t> bir </a:t>
            </a:r>
            <a:r>
              <a:rPr lang="tr-TR" sz="3600" b="1" i="1" dirty="0" smtClean="0">
                <a:latin typeface="Times New Roman" panose="02020603050405020304" pitchFamily="18" charset="0"/>
                <a:cs typeface="Times New Roman" panose="02020603050405020304" pitchFamily="18" charset="0"/>
              </a:rPr>
              <a:t>Devir </a:t>
            </a:r>
            <a:r>
              <a:rPr lang="tr-TR" sz="3600" b="1" i="1" dirty="0">
                <a:latin typeface="Times New Roman" panose="02020603050405020304" pitchFamily="18" charset="0"/>
                <a:cs typeface="Times New Roman" panose="02020603050405020304" pitchFamily="18" charset="0"/>
              </a:rPr>
              <a:t>B</a:t>
            </a:r>
            <a:r>
              <a:rPr lang="tr-TR" sz="3600" b="1" i="1" dirty="0" smtClean="0">
                <a:latin typeface="Times New Roman" panose="02020603050405020304" pitchFamily="18" charset="0"/>
                <a:cs typeface="Times New Roman" panose="02020603050405020304" pitchFamily="18" charset="0"/>
              </a:rPr>
              <a:t>orcu doğuracak Sözleşme </a:t>
            </a:r>
            <a:r>
              <a:rPr lang="tr-TR" sz="3600" dirty="0" smtClean="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anunen herhangi bir Şekle tabi kılınmamıştır</a:t>
            </a:r>
            <a:r>
              <a:rPr lang="tr-TR" sz="36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2265845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durumda, </a:t>
            </a:r>
            <a:r>
              <a:rPr lang="tr-TR" sz="3600" b="1" dirty="0">
                <a:latin typeface="Times New Roman" panose="02020603050405020304" pitchFamily="18" charset="0"/>
                <a:cs typeface="Times New Roman" panose="02020603050405020304" pitchFamily="18" charset="0"/>
              </a:rPr>
              <a:t>önemli olan, </a:t>
            </a:r>
            <a:r>
              <a:rPr lang="tr-TR" sz="3600" b="1" i="1" dirty="0">
                <a:latin typeface="Times New Roman" panose="02020603050405020304" pitchFamily="18" charset="0"/>
                <a:cs typeface="Times New Roman" panose="02020603050405020304" pitchFamily="18" charset="0"/>
              </a:rPr>
              <a:t>Tapusuz Taşınmaz üzerindeki Zilyetliğin Devrinin</a:t>
            </a:r>
            <a:r>
              <a:rPr lang="tr-TR" sz="3600" b="1" dirty="0">
                <a:latin typeface="Times New Roman" panose="02020603050405020304" pitchFamily="18" charset="0"/>
                <a:cs typeface="Times New Roman" panose="02020603050405020304" pitchFamily="18" charset="0"/>
              </a:rPr>
              <a:t> geçerli olmasıdır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Çünkü, </a:t>
            </a:r>
            <a:r>
              <a:rPr lang="tr-TR" sz="3600" b="1" dirty="0">
                <a:latin typeface="Times New Roman" panose="02020603050405020304" pitchFamily="18" charset="0"/>
                <a:cs typeface="Times New Roman" panose="02020603050405020304" pitchFamily="18" charset="0"/>
              </a:rPr>
              <a:t>Zilyetliğin Devri geçerli ise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Kazandırıcı Zamanaşımı </a:t>
            </a:r>
            <a:r>
              <a:rPr lang="tr-TR" sz="3600" dirty="0">
                <a:latin typeface="Times New Roman" panose="02020603050405020304" pitchFamily="18" charset="0"/>
                <a:cs typeface="Times New Roman" panose="02020603050405020304" pitchFamily="18" charset="0"/>
              </a:rPr>
              <a:t>bakımından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Sonraki Zilyet</a:t>
            </a:r>
            <a:r>
              <a:rPr lang="tr-TR" sz="3600" b="1" dirty="0">
                <a:latin typeface="Times New Roman" panose="02020603050405020304" pitchFamily="18" charset="0"/>
                <a:cs typeface="Times New Roman" panose="02020603050405020304" pitchFamily="18" charset="0"/>
              </a:rPr>
              <a:t>, Önceki Zilyedin Zilyetlik Süresini, kendi Zilyetlik Süresine ekleyebilir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996). </a:t>
            </a:r>
          </a:p>
          <a:p>
            <a:pPr marL="0" indent="0">
              <a:buNone/>
            </a:pPr>
            <a:endParaRPr lang="tr-TR" sz="3600" dirty="0"/>
          </a:p>
        </p:txBody>
      </p:sp>
    </p:spTree>
    <p:extLst>
      <p:ext uri="{BB962C8B-B14F-4D97-AF65-F5344CB8AC3E}">
        <p14:creationId xmlns:p14="http://schemas.microsoft.com/office/powerpoint/2010/main" val="115900835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Eğer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Zilyetliğin Devri</a:t>
            </a:r>
            <a:r>
              <a:rPr lang="tr-TR" sz="4000" dirty="0">
                <a:latin typeface="Times New Roman" panose="02020603050405020304" pitchFamily="18" charset="0"/>
                <a:cs typeface="Times New Roman" panose="02020603050405020304" pitchFamily="18" charset="0"/>
              </a:rPr>
              <a:t>, örneğin, </a:t>
            </a:r>
            <a:r>
              <a:rPr lang="tr-TR" sz="4000" b="1" dirty="0">
                <a:latin typeface="Times New Roman" panose="02020603050405020304" pitchFamily="18" charset="0"/>
                <a:cs typeface="Times New Roman" panose="02020603050405020304" pitchFamily="18" charset="0"/>
              </a:rPr>
              <a:t>Devredenin Ayırt Etme Gücünden Yoksun Olması nedeniyle geçersiz ise, Sonraki Zilyet</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Önceki Zilyedin Zilyetlik Süresinden </a:t>
            </a:r>
            <a:r>
              <a:rPr lang="tr-TR" sz="4000" b="1" dirty="0">
                <a:latin typeface="Times New Roman" panose="02020603050405020304" pitchFamily="18" charset="0"/>
                <a:cs typeface="Times New Roman" panose="02020603050405020304" pitchFamily="18" charset="0"/>
              </a:rPr>
              <a:t>yararlanamaz. </a:t>
            </a:r>
          </a:p>
          <a:p>
            <a:pPr algn="just"/>
            <a:r>
              <a:rPr lang="tr-TR" sz="4000" b="1" dirty="0">
                <a:latin typeface="Times New Roman" panose="02020603050405020304" pitchFamily="18" charset="0"/>
                <a:cs typeface="Times New Roman" panose="02020603050405020304" pitchFamily="18" charset="0"/>
              </a:rPr>
              <a:t>Önceki Zilyet</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Zilyetlik Davası </a:t>
            </a:r>
            <a:r>
              <a:rPr lang="tr-TR" sz="4000" dirty="0">
                <a:latin typeface="Times New Roman" panose="02020603050405020304" pitchFamily="18" charset="0"/>
                <a:cs typeface="Times New Roman" panose="02020603050405020304" pitchFamily="18" charset="0"/>
              </a:rPr>
              <a:t>ile </a:t>
            </a:r>
            <a:r>
              <a:rPr lang="tr-TR" sz="4000" b="1" dirty="0">
                <a:latin typeface="Times New Roman" panose="02020603050405020304" pitchFamily="18" charset="0"/>
                <a:cs typeface="Times New Roman" panose="02020603050405020304" pitchFamily="18" charset="0"/>
              </a:rPr>
              <a:t>Taşınmazın geri verilmesini sağlayabilir. </a:t>
            </a:r>
          </a:p>
          <a:p>
            <a:pPr marL="0" indent="0">
              <a:buNone/>
            </a:pPr>
            <a:endParaRPr lang="tr-TR" dirty="0"/>
          </a:p>
        </p:txBody>
      </p:sp>
    </p:spTree>
    <p:extLst>
      <p:ext uri="{BB962C8B-B14F-4D97-AF65-F5344CB8AC3E}">
        <p14:creationId xmlns:p14="http://schemas.microsoft.com/office/powerpoint/2010/main" val="4610086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Taşınmaz  üzerindeki </a:t>
            </a:r>
            <a:r>
              <a:rPr lang="tr-TR" sz="3600" dirty="0">
                <a:latin typeface="Times New Roman" panose="02020603050405020304" pitchFamily="18" charset="0"/>
                <a:cs typeface="Times New Roman" panose="02020603050405020304" pitchFamily="18" charset="0"/>
              </a:rPr>
              <a:t>Z</a:t>
            </a:r>
            <a:r>
              <a:rPr lang="tr-TR" sz="3600" dirty="0" smtClean="0">
                <a:latin typeface="Times New Roman" panose="02020603050405020304" pitchFamily="18" charset="0"/>
                <a:cs typeface="Times New Roman" panose="02020603050405020304" pitchFamily="18" charset="0"/>
              </a:rPr>
              <a:t>ilyetlik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eslimle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devredilmiş ancak bu devre sebep teşkil eden </a:t>
            </a:r>
            <a:r>
              <a:rPr lang="tr-TR" sz="3600" b="1" dirty="0" smtClean="0">
                <a:latin typeface="Times New Roman" panose="02020603050405020304" pitchFamily="18" charset="0"/>
                <a:cs typeface="Times New Roman" panose="02020603050405020304" pitchFamily="18" charset="0"/>
              </a:rPr>
              <a:t>Zilyetliğin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evri </a:t>
            </a:r>
            <a:r>
              <a:rPr lang="tr-TR" sz="3600" b="1" dirty="0" smtClean="0">
                <a:latin typeface="Times New Roman" panose="02020603050405020304" pitchFamily="18" charset="0"/>
                <a:cs typeface="Times New Roman" panose="02020603050405020304" pitchFamily="18" charset="0"/>
              </a:rPr>
              <a:t>taahhüdünü içeren </a:t>
            </a:r>
            <a:r>
              <a:rPr lang="tr-TR" sz="3600" b="1" dirty="0" smtClean="0">
                <a:latin typeface="Times New Roman" panose="02020603050405020304" pitchFamily="18" charset="0"/>
                <a:cs typeface="Times New Roman" panose="02020603050405020304" pitchFamily="18" charset="0"/>
              </a:rPr>
              <a:t>Sözleşme </a:t>
            </a:r>
            <a:r>
              <a:rPr lang="tr-TR" sz="3600" b="1" dirty="0" smtClean="0">
                <a:latin typeface="Times New Roman" panose="02020603050405020304" pitchFamily="18" charset="0"/>
                <a:cs typeface="Times New Roman" panose="02020603050405020304" pitchFamily="18" charset="0"/>
              </a:rPr>
              <a:t>geçerli olmayabilir. </a:t>
            </a:r>
            <a:endParaRPr lang="tr-TR" sz="3600" dirty="0" smtClean="0">
              <a:latin typeface="Times New Roman" panose="02020603050405020304" pitchFamily="18" charset="0"/>
              <a:cs typeface="Times New Roman" panose="02020603050405020304" pitchFamily="18" charset="0"/>
            </a:endParaRPr>
          </a:p>
          <a:p>
            <a:pPr algn="just"/>
            <a:r>
              <a:rPr lang="tr-TR" sz="3600" dirty="0">
                <a:latin typeface="Times New Roman" panose="02020603050405020304" pitchFamily="18" charset="0"/>
                <a:cs typeface="Times New Roman" panose="02020603050405020304" pitchFamily="18" charset="0"/>
              </a:rPr>
              <a:t>B</a:t>
            </a:r>
            <a:r>
              <a:rPr lang="tr-TR" sz="3600" dirty="0" smtClean="0">
                <a:latin typeface="Times New Roman" panose="02020603050405020304" pitchFamily="18" charset="0"/>
                <a:cs typeface="Times New Roman" panose="02020603050405020304" pitchFamily="18" charset="0"/>
              </a:rPr>
              <a:t>u takdirde,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onraki Zilyet</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Ö</a:t>
            </a:r>
            <a:r>
              <a:rPr lang="tr-TR" sz="3600" b="1" dirty="0" smtClean="0">
                <a:latin typeface="Times New Roman" panose="02020603050405020304" pitchFamily="18" charset="0"/>
                <a:cs typeface="Times New Roman" panose="02020603050405020304" pitchFamily="18" charset="0"/>
              </a:rPr>
              <a:t>nceki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ilyedin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ilyetlik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üresini kendi Zilyetlik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üresine ekleyebilirse </a:t>
            </a:r>
            <a:r>
              <a:rPr lang="tr-TR" sz="3600" dirty="0" smtClean="0">
                <a:latin typeface="Times New Roman" panose="02020603050405020304" pitchFamily="18" charset="0"/>
                <a:cs typeface="Times New Roman" panose="02020603050405020304" pitchFamily="18" charset="0"/>
              </a:rPr>
              <a:t>de, </a:t>
            </a:r>
            <a:r>
              <a:rPr lang="tr-TR" sz="3600" b="1" i="1" dirty="0" smtClean="0">
                <a:latin typeface="Times New Roman" panose="02020603050405020304" pitchFamily="18" charset="0"/>
                <a:cs typeface="Times New Roman" panose="02020603050405020304" pitchFamily="18" charset="0"/>
              </a:rPr>
              <a:t>Önceki Zilyet</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ebepsiz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enginleşme Davası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onraki Zilyedi,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aşınmazı geri vermeye zorlayabilir. </a:t>
            </a:r>
          </a:p>
        </p:txBody>
      </p:sp>
    </p:spTree>
    <p:extLst>
      <p:ext uri="{BB962C8B-B14F-4D97-AF65-F5344CB8AC3E}">
        <p14:creationId xmlns:p14="http://schemas.microsoft.com/office/powerpoint/2010/main" val="172616985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dirty="0">
                <a:latin typeface="Times New Roman" panose="02020603050405020304" pitchFamily="18" charset="0"/>
                <a:cs typeface="Times New Roman" panose="02020603050405020304" pitchFamily="18" charset="0"/>
              </a:rPr>
              <a:t>Buradaki </a:t>
            </a:r>
            <a:r>
              <a:rPr lang="tr-TR" sz="4800" b="1" dirty="0">
                <a:latin typeface="Times New Roman" panose="02020603050405020304" pitchFamily="18" charset="0"/>
                <a:cs typeface="Times New Roman" panose="02020603050405020304" pitchFamily="18" charset="0"/>
              </a:rPr>
              <a:t>Teslimden kasıt</a:t>
            </a:r>
            <a:r>
              <a:rPr lang="tr-TR" sz="4800" dirty="0">
                <a:latin typeface="Times New Roman" panose="02020603050405020304" pitchFamily="18" charset="0"/>
                <a:cs typeface="Times New Roman" panose="02020603050405020304" pitchFamily="18" charset="0"/>
              </a:rPr>
              <a:t>, Fiili Hakimiyeti sağlayacak Aracın Teslimi ya da Teslim yerine geçen Sözleşme sonrasında Zilyetliği kazananın Eşya üzerinde Fiili Hakimiyeti kullanmaya başlamasıdır. </a:t>
            </a:r>
          </a:p>
          <a:p>
            <a:endParaRPr lang="tr-TR" sz="4800" dirty="0"/>
          </a:p>
        </p:txBody>
      </p:sp>
    </p:spTree>
    <p:extLst>
      <p:ext uri="{BB962C8B-B14F-4D97-AF65-F5344CB8AC3E}">
        <p14:creationId xmlns:p14="http://schemas.microsoft.com/office/powerpoint/2010/main" val="211689332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Yargıtay’ın 1944 yılında verdiği İçtihadı Birleştirme Kararı </a:t>
            </a:r>
            <a:endParaRPr lang="tr-TR" b="1" dirty="0">
              <a:latin typeface="+mn-lt"/>
            </a:endParaRPr>
          </a:p>
        </p:txBody>
      </p:sp>
      <p:sp>
        <p:nvSpPr>
          <p:cNvPr id="3" name="İçerik Yer Tutucusu 2"/>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Yargıtay</a:t>
            </a:r>
            <a:r>
              <a:rPr lang="tr-TR" sz="3200" b="1" dirty="0">
                <a:latin typeface="Times New Roman" panose="02020603050405020304" pitchFamily="18" charset="0"/>
                <a:cs typeface="Times New Roman" panose="02020603050405020304" pitchFamily="18" charset="0"/>
              </a:rPr>
              <a:t>, 22.11.1944 tarih ve 27 / 32 sayılı İçtihadı Birleştirme Kararında,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apusuz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aşınmazın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ülkiyete </a:t>
            </a:r>
            <a:r>
              <a:rPr lang="tr-TR" sz="3200" dirty="0">
                <a:latin typeface="Times New Roman" panose="02020603050405020304" pitchFamily="18" charset="0"/>
                <a:cs typeface="Times New Roman" panose="02020603050405020304" pitchFamily="18" charset="0"/>
              </a:rPr>
              <a:t>tabi olup olmadığı konusu üzerinde </a:t>
            </a:r>
            <a:r>
              <a:rPr lang="tr-TR" sz="3200" dirty="0" smtClean="0">
                <a:latin typeface="Times New Roman" panose="02020603050405020304" pitchFamily="18" charset="0"/>
                <a:cs typeface="Times New Roman" panose="02020603050405020304" pitchFamily="18" charset="0"/>
              </a:rPr>
              <a:t>durmamıştır. </a:t>
            </a:r>
          </a:p>
          <a:p>
            <a:pPr algn="just"/>
            <a:r>
              <a:rPr lang="tr-TR" sz="3200" dirty="0" smtClean="0">
                <a:latin typeface="Times New Roman" panose="02020603050405020304" pitchFamily="18" charset="0"/>
                <a:cs typeface="Times New Roman" panose="02020603050405020304" pitchFamily="18" charset="0"/>
              </a:rPr>
              <a:t>Ancak bu </a:t>
            </a:r>
            <a:r>
              <a:rPr lang="tr-TR" sz="3200" b="1" i="1" dirty="0" smtClean="0">
                <a:latin typeface="Times New Roman" panose="02020603050405020304" pitchFamily="18" charset="0"/>
                <a:cs typeface="Times New Roman" panose="02020603050405020304" pitchFamily="18" charset="0"/>
              </a:rPr>
              <a:t>İçtihadı Birleştirme Kararında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Tapusuz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aşınmazın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ilyedi </a:t>
            </a:r>
            <a:r>
              <a:rPr lang="tr-TR" sz="3200" b="1" dirty="0">
                <a:latin typeface="Times New Roman" panose="02020603050405020304" pitchFamily="18" charset="0"/>
                <a:cs typeface="Times New Roman" panose="02020603050405020304" pitchFamily="18" charset="0"/>
              </a:rPr>
              <a:t>tarafından </a:t>
            </a:r>
            <a:r>
              <a:rPr lang="tr-TR" sz="3200" b="1" dirty="0" smtClean="0">
                <a:latin typeface="Times New Roman" panose="02020603050405020304" pitchFamily="18" charset="0"/>
                <a:cs typeface="Times New Roman" panose="02020603050405020304" pitchFamily="18" charset="0"/>
              </a:rPr>
              <a:t>Haricen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atılmasının </a:t>
            </a:r>
            <a:r>
              <a:rPr lang="tr-TR" sz="3200" b="1" dirty="0">
                <a:latin typeface="Times New Roman" panose="02020603050405020304" pitchFamily="18" charset="0"/>
                <a:cs typeface="Times New Roman" panose="02020603050405020304" pitchFamily="18" charset="0"/>
              </a:rPr>
              <a:t>ve</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Alıcıya Teslimi </a:t>
            </a:r>
            <a:r>
              <a:rPr lang="tr-TR" sz="3200" dirty="0">
                <a:latin typeface="Times New Roman" panose="02020603050405020304" pitchFamily="18" charset="0"/>
                <a:cs typeface="Times New Roman" panose="02020603050405020304" pitchFamily="18" charset="0"/>
              </a:rPr>
              <a:t>kanunen hükümsüz </a:t>
            </a:r>
            <a:r>
              <a:rPr lang="tr-TR" sz="3200" dirty="0" smtClean="0">
                <a:latin typeface="Times New Roman" panose="02020603050405020304" pitchFamily="18" charset="0"/>
                <a:cs typeface="Times New Roman" panose="02020603050405020304" pitchFamily="18" charset="0"/>
              </a:rPr>
              <a:t>olduğu için, Satıcının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aşınmazı </a:t>
            </a:r>
            <a:r>
              <a:rPr lang="tr-TR" sz="3200" dirty="0">
                <a:latin typeface="Times New Roman" panose="02020603050405020304" pitchFamily="18" charset="0"/>
                <a:cs typeface="Times New Roman" panose="02020603050405020304" pitchFamily="18" charset="0"/>
              </a:rPr>
              <a:t>geri almaya yetkili </a:t>
            </a:r>
            <a:r>
              <a:rPr lang="tr-TR" sz="3200" dirty="0" smtClean="0">
                <a:latin typeface="Times New Roman" panose="02020603050405020304" pitchFamily="18" charset="0"/>
                <a:cs typeface="Times New Roman" panose="02020603050405020304" pitchFamily="18" charset="0"/>
              </a:rPr>
              <a:t>bulunduğu </a:t>
            </a:r>
            <a:r>
              <a:rPr lang="tr-TR" sz="3200" dirty="0">
                <a:latin typeface="Times New Roman" panose="02020603050405020304" pitchFamily="18" charset="0"/>
                <a:cs typeface="Times New Roman" panose="02020603050405020304" pitchFamily="18" charset="0"/>
              </a:rPr>
              <a:t>kabul </a:t>
            </a:r>
            <a:r>
              <a:rPr lang="tr-TR" sz="3200" dirty="0" smtClean="0">
                <a:latin typeface="Times New Roman" panose="02020603050405020304" pitchFamily="18" charset="0"/>
                <a:cs typeface="Times New Roman" panose="02020603050405020304" pitchFamily="18" charset="0"/>
              </a:rPr>
              <a:t>edilmiştir</a:t>
            </a:r>
            <a:r>
              <a:rPr lang="tr-TR" sz="3200" dirty="0">
                <a:latin typeface="Times New Roman" panose="02020603050405020304" pitchFamily="18" charset="0"/>
                <a:cs typeface="Times New Roman" panose="02020603050405020304" pitchFamily="18" charset="0"/>
              </a:rPr>
              <a:t>. </a:t>
            </a:r>
          </a:p>
          <a:p>
            <a:pPr marL="0" indent="0" algn="just">
              <a:buNone/>
            </a:pPr>
            <a:endParaRPr lang="tr-TR" sz="3600" dirty="0"/>
          </a:p>
          <a:p>
            <a:endParaRPr lang="tr-TR" dirty="0"/>
          </a:p>
        </p:txBody>
      </p:sp>
    </p:spTree>
    <p:extLst>
      <p:ext uri="{BB962C8B-B14F-4D97-AF65-F5344CB8AC3E}">
        <p14:creationId xmlns:p14="http://schemas.microsoft.com/office/powerpoint/2010/main" val="100615010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Yargıtay’ın 1946 yılında verdiği İçtihadı Birleştirme Kararı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9.10.1946 tarih ve 6 / 12 sayılı diğer bir Yargıtay İçtihadı Birleştirme Kararında ise, Zilyetlik,</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dirty="0" smtClean="0">
                <a:latin typeface="Times New Roman" panose="02020603050405020304" pitchFamily="18" charset="0"/>
                <a:cs typeface="Times New Roman" panose="02020603050405020304" pitchFamily="18" charset="0"/>
              </a:rPr>
              <a:t>olarak</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nitelendirilmektedir. </a:t>
            </a:r>
          </a:p>
          <a:p>
            <a:pPr algn="just"/>
            <a:r>
              <a:rPr lang="tr-TR" sz="3200" dirty="0" smtClean="0">
                <a:latin typeface="Times New Roman" panose="02020603050405020304" pitchFamily="18" charset="0"/>
                <a:cs typeface="Times New Roman" panose="02020603050405020304" pitchFamily="18" charset="0"/>
              </a:rPr>
              <a:t>Bu bağlamda, anılan </a:t>
            </a:r>
            <a:r>
              <a:rPr lang="tr-TR" sz="3200" b="1" i="1" u="sng" dirty="0" smtClean="0">
                <a:latin typeface="Times New Roman" panose="02020603050405020304" pitchFamily="18" charset="0"/>
                <a:cs typeface="Times New Roman" panose="02020603050405020304" pitchFamily="18" charset="0"/>
              </a:rPr>
              <a:t>İçtihadı Birleştirme Kararında</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apusuz</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aliki olmayan Zilyedi tarafından Satışının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Zilyetliği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evir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orcu yükleyen bir Sözleşme </a:t>
            </a:r>
            <a:r>
              <a:rPr lang="tr-TR" sz="3200" dirty="0" smtClean="0">
                <a:latin typeface="Times New Roman" panose="02020603050405020304" pitchFamily="18" charset="0"/>
                <a:cs typeface="Times New Roman" panose="02020603050405020304" pitchFamily="18" charset="0"/>
              </a:rPr>
              <a:t>olduğu ve bu </a:t>
            </a:r>
            <a:r>
              <a:rPr lang="tr-TR" sz="3200" b="1" i="1" dirty="0" smtClean="0">
                <a:latin typeface="Times New Roman" panose="02020603050405020304" pitchFamily="18" charset="0"/>
                <a:cs typeface="Times New Roman" panose="02020603050405020304" pitchFamily="18" charset="0"/>
              </a:rPr>
              <a:t>Sözleşmenin</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Şekle tabi olmadığı </a:t>
            </a:r>
            <a:r>
              <a:rPr lang="tr-TR" sz="3200" b="1" dirty="0" smtClean="0">
                <a:latin typeface="Times New Roman" panose="02020603050405020304" pitchFamily="18" charset="0"/>
                <a:cs typeface="Times New Roman" panose="02020603050405020304" pitchFamily="18" charset="0"/>
              </a:rPr>
              <a:t>kabul edilmiştir. </a:t>
            </a:r>
          </a:p>
        </p:txBody>
      </p:sp>
    </p:spTree>
    <p:extLst>
      <p:ext uri="{BB962C8B-B14F-4D97-AF65-F5344CB8AC3E}">
        <p14:creationId xmlns:p14="http://schemas.microsoft.com/office/powerpoint/2010/main" val="393183213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Yargıtay’ın Sonraki Kararları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Yargıtay’ın daha sonraki bazı </a:t>
            </a:r>
            <a:r>
              <a:rPr lang="tr-TR" sz="3600" b="1" dirty="0" smtClean="0">
                <a:latin typeface="Times New Roman" panose="02020603050405020304" pitchFamily="18" charset="0"/>
                <a:cs typeface="Times New Roman" panose="02020603050405020304" pitchFamily="18" charset="0"/>
              </a:rPr>
              <a:t>Kararlarında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1946 tarihli İçtihadı Birleştirme Kararına </a:t>
            </a:r>
            <a:r>
              <a:rPr lang="tr-TR" sz="3600" b="1" dirty="0" smtClean="0">
                <a:latin typeface="Times New Roman" panose="02020603050405020304" pitchFamily="18" charset="0"/>
                <a:cs typeface="Times New Roman" panose="02020603050405020304" pitchFamily="18" charset="0"/>
              </a:rPr>
              <a:t>uyulmamıştır. </a:t>
            </a:r>
          </a:p>
          <a:p>
            <a:pPr algn="just"/>
            <a:r>
              <a:rPr lang="tr-TR" sz="3600" dirty="0" smtClean="0">
                <a:latin typeface="Times New Roman" panose="02020603050405020304" pitchFamily="18" charset="0"/>
                <a:cs typeface="Times New Roman" panose="02020603050405020304" pitchFamily="18" charset="0"/>
              </a:rPr>
              <a:t>Bu Kararlarda, </a:t>
            </a:r>
            <a:r>
              <a:rPr lang="tr-TR" sz="3600" b="1" dirty="0" smtClean="0">
                <a:latin typeface="Times New Roman" panose="02020603050405020304" pitchFamily="18" charset="0"/>
                <a:cs typeface="Times New Roman" panose="02020603050405020304" pitchFamily="18" charset="0"/>
              </a:rPr>
              <a:t>Tapusuz Taşınmazların Resmi Şekilde </a:t>
            </a:r>
            <a:r>
              <a:rPr lang="tr-TR" sz="3600" b="1" dirty="0">
                <a:latin typeface="Times New Roman" panose="02020603050405020304" pitchFamily="18" charset="0"/>
                <a:cs typeface="Times New Roman" panose="02020603050405020304" pitchFamily="18" charset="0"/>
              </a:rPr>
              <a:t>yapılmayan </a:t>
            </a:r>
            <a:r>
              <a:rPr lang="tr-TR" sz="3600" b="1" dirty="0" smtClean="0">
                <a:latin typeface="Times New Roman" panose="02020603050405020304" pitchFamily="18" charset="0"/>
                <a:cs typeface="Times New Roman" panose="02020603050405020304" pitchFamily="18" charset="0"/>
              </a:rPr>
              <a:t>Satışının </a:t>
            </a:r>
            <a:r>
              <a:rPr lang="tr-TR" sz="3600" b="1" dirty="0">
                <a:latin typeface="Times New Roman" panose="02020603050405020304" pitchFamily="18" charset="0"/>
                <a:cs typeface="Times New Roman" panose="02020603050405020304" pitchFamily="18" charset="0"/>
              </a:rPr>
              <a:t>geçerli olması </a:t>
            </a:r>
            <a:r>
              <a:rPr lang="tr-TR" sz="3600" dirty="0" smtClean="0">
                <a:latin typeface="Times New Roman" panose="02020603050405020304" pitchFamily="18" charset="0"/>
                <a:cs typeface="Times New Roman" panose="02020603050405020304" pitchFamily="18" charset="0"/>
              </a:rPr>
              <a:t>için, </a:t>
            </a:r>
            <a:r>
              <a:rPr lang="tr-TR" sz="3600" b="1" i="1" dirty="0" smtClean="0">
                <a:latin typeface="Times New Roman" panose="02020603050405020304" pitchFamily="18" charset="0"/>
                <a:cs typeface="Times New Roman" panose="02020603050405020304" pitchFamily="18" charset="0"/>
              </a:rPr>
              <a:t>Zilyetliğin </a:t>
            </a:r>
            <a:r>
              <a:rPr lang="tr-TR" sz="3600" b="1" i="1" dirty="0">
                <a:latin typeface="Times New Roman" panose="02020603050405020304" pitchFamily="18" charset="0"/>
                <a:cs typeface="Times New Roman" panose="02020603050405020304" pitchFamily="18" charset="0"/>
              </a:rPr>
              <a:t>devredilmiş olması </a:t>
            </a:r>
            <a:r>
              <a:rPr lang="tr-TR" sz="3600" b="1" i="1" dirty="0" smtClean="0">
                <a:latin typeface="Times New Roman" panose="02020603050405020304" pitchFamily="18" charset="0"/>
                <a:cs typeface="Times New Roman" panose="02020603050405020304" pitchFamily="18" charset="0"/>
              </a:rPr>
              <a:t>şartı </a:t>
            </a:r>
            <a:r>
              <a:rPr lang="tr-TR" sz="3600" dirty="0" smtClean="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aranmıştır. </a:t>
            </a:r>
            <a:endParaRPr lang="tr-TR" sz="3600" b="1"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Bu</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Kararlar</a:t>
            </a:r>
            <a:r>
              <a:rPr lang="tr-TR" i="1" dirty="0" smtClean="0">
                <a:latin typeface="Times New Roman" panose="02020603050405020304" pitchFamily="18" charset="0"/>
                <a:cs typeface="Times New Roman" panose="02020603050405020304" pitchFamily="18" charset="0"/>
              </a:rPr>
              <a:t> için bkz. </a:t>
            </a:r>
            <a:r>
              <a:rPr lang="tr-TR" b="1" i="1" dirty="0" err="1" smtClean="0">
                <a:latin typeface="Times New Roman" panose="02020603050405020304" pitchFamily="18" charset="0"/>
                <a:cs typeface="Times New Roman" panose="02020603050405020304" pitchFamily="18" charset="0"/>
              </a:rPr>
              <a:t>Oğuzman</a:t>
            </a:r>
            <a:r>
              <a:rPr lang="tr-TR" b="1" i="1" dirty="0" smtClean="0">
                <a:latin typeface="Times New Roman" panose="02020603050405020304" pitchFamily="18" charset="0"/>
                <a:cs typeface="Times New Roman" panose="02020603050405020304" pitchFamily="18" charset="0"/>
              </a:rPr>
              <a:t> / </a:t>
            </a:r>
            <a:r>
              <a:rPr lang="tr-TR" b="1" i="1" dirty="0" err="1" smtClean="0">
                <a:latin typeface="Times New Roman" panose="02020603050405020304" pitchFamily="18" charset="0"/>
                <a:cs typeface="Times New Roman" panose="02020603050405020304" pitchFamily="18" charset="0"/>
              </a:rPr>
              <a:t>Seliçi</a:t>
            </a:r>
            <a:r>
              <a:rPr lang="tr-TR" b="1" i="1" dirty="0" smtClean="0">
                <a:latin typeface="Times New Roman" panose="02020603050405020304" pitchFamily="18" charset="0"/>
                <a:cs typeface="Times New Roman" panose="02020603050405020304" pitchFamily="18" charset="0"/>
              </a:rPr>
              <a:t> / Oktay- Özdemir</a:t>
            </a:r>
            <a:r>
              <a:rPr lang="tr-TR" i="1" dirty="0" smtClean="0">
                <a:latin typeface="Times New Roman" panose="02020603050405020304" pitchFamily="18" charset="0"/>
                <a:cs typeface="Times New Roman" panose="02020603050405020304" pitchFamily="18" charset="0"/>
              </a:rPr>
              <a:t>, N. 1489 ve buna ait not. 504’deki kararlar. )</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73135222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Aslında, Tapusuz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aşınmazın Zilyedi aynı zamanda Malik ise, Taşınmazını ancak </a:t>
            </a:r>
            <a:r>
              <a:rPr lang="tr-TR" sz="3200" b="1" i="1" dirty="0">
                <a:latin typeface="Times New Roman" panose="02020603050405020304" pitchFamily="18" charset="0"/>
                <a:cs typeface="Times New Roman" panose="02020603050405020304" pitchFamily="18" charset="0"/>
              </a:rPr>
              <a:t>R</a:t>
            </a:r>
            <a:r>
              <a:rPr lang="tr-TR" sz="3200" b="1" i="1" dirty="0" smtClean="0">
                <a:latin typeface="Times New Roman" panose="02020603050405020304" pitchFamily="18" charset="0"/>
                <a:cs typeface="Times New Roman" panose="02020603050405020304" pitchFamily="18" charset="0"/>
              </a:rPr>
              <a:t>esmi </a:t>
            </a:r>
            <a:r>
              <a:rPr lang="tr-TR" sz="3200" b="1" i="1" dirty="0">
                <a:latin typeface="Times New Roman" panose="02020603050405020304" pitchFamily="18" charset="0"/>
                <a:cs typeface="Times New Roman" panose="02020603050405020304" pitchFamily="18" charset="0"/>
              </a:rPr>
              <a:t>Ş</a:t>
            </a:r>
            <a:r>
              <a:rPr lang="tr-TR" sz="3200" b="1" i="1" dirty="0" smtClean="0">
                <a:latin typeface="Times New Roman" panose="02020603050405020304" pitchFamily="18" charset="0"/>
                <a:cs typeface="Times New Roman" panose="02020603050405020304" pitchFamily="18" charset="0"/>
              </a:rPr>
              <a:t>ekle </a:t>
            </a:r>
            <a:r>
              <a:rPr lang="tr-TR" sz="3200" b="1" dirty="0" smtClean="0">
                <a:latin typeface="Times New Roman" panose="02020603050405020304" pitchFamily="18" charset="0"/>
                <a:cs typeface="Times New Roman" panose="02020603050405020304" pitchFamily="18" charset="0"/>
              </a:rPr>
              <a:t>uyarak satabilir </a:t>
            </a:r>
            <a:r>
              <a:rPr lang="tr-TR" sz="3200"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706 / 1, BK m.237 /1 ve Tapu K. m. 26 / 1). </a:t>
            </a:r>
          </a:p>
          <a:p>
            <a:pPr algn="just"/>
            <a:r>
              <a:rPr lang="tr-TR" sz="3200" b="1" i="1" dirty="0" smtClean="0">
                <a:latin typeface="Times New Roman" panose="02020603050405020304" pitchFamily="18" charset="0"/>
                <a:cs typeface="Times New Roman" panose="02020603050405020304" pitchFamily="18" charset="0"/>
              </a:rPr>
              <a:t>Şekle uyulmadan yapılan Satış </a:t>
            </a:r>
            <a:r>
              <a:rPr lang="tr-TR" sz="3200" i="1"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geçersizdir</a:t>
            </a:r>
            <a:r>
              <a:rPr lang="tr-TR" sz="3200" dirty="0" smtClean="0">
                <a:latin typeface="Times New Roman" panose="02020603050405020304" pitchFamily="18" charset="0"/>
                <a:cs typeface="Times New Roman" panose="02020603050405020304" pitchFamily="18" charset="0"/>
              </a:rPr>
              <a:t>. </a:t>
            </a:r>
          </a:p>
          <a:p>
            <a:pPr algn="just"/>
            <a:r>
              <a:rPr lang="tr-TR" sz="3200" b="1" dirty="0" smtClean="0">
                <a:latin typeface="Times New Roman" panose="02020603050405020304" pitchFamily="18" charset="0"/>
                <a:cs typeface="Times New Roman" panose="02020603050405020304" pitchFamily="18" charset="0"/>
              </a:rPr>
              <a:t>Böyle </a:t>
            </a:r>
            <a:r>
              <a:rPr lang="tr-TR" sz="3200" dirty="0" smtClean="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Satış, «</a:t>
            </a:r>
            <a:r>
              <a:rPr lang="tr-TR" sz="3200" b="1" u="sng" dirty="0" smtClean="0">
                <a:latin typeface="Times New Roman" panose="02020603050405020304" pitchFamily="18" charset="0"/>
                <a:cs typeface="Times New Roman" panose="02020603050405020304" pitchFamily="18" charset="0"/>
              </a:rPr>
              <a:t>Tahvil yoluyla Zilyetliğin </a:t>
            </a:r>
            <a:r>
              <a:rPr lang="tr-TR" sz="3200" b="1" u="sng" dirty="0">
                <a:latin typeface="Times New Roman" panose="02020603050405020304" pitchFamily="18" charset="0"/>
                <a:cs typeface="Times New Roman" panose="02020603050405020304" pitchFamily="18" charset="0"/>
              </a:rPr>
              <a:t>D</a:t>
            </a:r>
            <a:r>
              <a:rPr lang="tr-TR" sz="3200" b="1" u="sng" dirty="0" smtClean="0">
                <a:latin typeface="Times New Roman" panose="02020603050405020304" pitchFamily="18" charset="0"/>
                <a:cs typeface="Times New Roman" panose="02020603050405020304" pitchFamily="18" charset="0"/>
              </a:rPr>
              <a:t>evri </a:t>
            </a:r>
            <a:r>
              <a:rPr lang="tr-TR" sz="3200" b="1" u="sng" dirty="0">
                <a:latin typeface="Times New Roman" panose="02020603050405020304" pitchFamily="18" charset="0"/>
                <a:cs typeface="Times New Roman" panose="02020603050405020304" pitchFamily="18" charset="0"/>
              </a:rPr>
              <a:t>V</a:t>
            </a:r>
            <a:r>
              <a:rPr lang="tr-TR" sz="3200" b="1" u="sng" dirty="0" smtClean="0">
                <a:latin typeface="Times New Roman" panose="02020603050405020304" pitchFamily="18" charset="0"/>
                <a:cs typeface="Times New Roman" panose="02020603050405020304" pitchFamily="18" charset="0"/>
              </a:rPr>
              <a:t>aadi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olarak da </a:t>
            </a:r>
            <a:r>
              <a:rPr lang="tr-TR" sz="3200" b="1" dirty="0" smtClean="0">
                <a:latin typeface="Times New Roman" panose="02020603050405020304" pitchFamily="18" charset="0"/>
                <a:cs typeface="Times New Roman" panose="02020603050405020304" pitchFamily="18" charset="0"/>
              </a:rPr>
              <a:t>geçerli sayılamaz, </a:t>
            </a:r>
            <a:r>
              <a:rPr lang="tr-TR" sz="3200" dirty="0" smtClean="0">
                <a:latin typeface="Times New Roman" panose="02020603050405020304" pitchFamily="18" charset="0"/>
                <a:cs typeface="Times New Roman" panose="02020603050405020304" pitchFamily="18" charset="0"/>
              </a:rPr>
              <a:t>çünkü bir </a:t>
            </a:r>
            <a:r>
              <a:rPr lang="tr-TR" sz="3200" b="1" dirty="0" smtClean="0">
                <a:latin typeface="Times New Roman" panose="02020603050405020304" pitchFamily="18" charset="0"/>
                <a:cs typeface="Times New Roman" panose="02020603050405020304" pitchFamily="18" charset="0"/>
              </a:rPr>
              <a:t>Malikin,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Malik sıfatıyla Zilyetliği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evretmeyi vaat etmesi</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Mülkiyet </a:t>
            </a:r>
            <a:r>
              <a:rPr lang="tr-TR" sz="3200" b="1" u="sng" dirty="0">
                <a:latin typeface="Times New Roman" panose="02020603050405020304" pitchFamily="18" charset="0"/>
                <a:cs typeface="Times New Roman" panose="02020603050405020304" pitchFamily="18" charset="0"/>
              </a:rPr>
              <a:t>H</a:t>
            </a:r>
            <a:r>
              <a:rPr lang="tr-TR" sz="3200" b="1" u="sng" dirty="0" smtClean="0">
                <a:latin typeface="Times New Roman" panose="02020603050405020304" pitchFamily="18" charset="0"/>
                <a:cs typeface="Times New Roman" panose="02020603050405020304" pitchFamily="18" charset="0"/>
              </a:rPr>
              <a:t>akkını </a:t>
            </a:r>
            <a:r>
              <a:rPr lang="tr-TR" sz="3200" b="1" u="sng" dirty="0">
                <a:latin typeface="Times New Roman" panose="02020603050405020304" pitchFamily="18" charset="0"/>
                <a:cs typeface="Times New Roman" panose="02020603050405020304" pitchFamily="18" charset="0"/>
              </a:rPr>
              <a:t>D</a:t>
            </a:r>
            <a:r>
              <a:rPr lang="tr-TR" sz="3200" b="1" u="sng" dirty="0" smtClean="0">
                <a:latin typeface="Times New Roman" panose="02020603050405020304" pitchFamily="18" charset="0"/>
                <a:cs typeface="Times New Roman" panose="02020603050405020304" pitchFamily="18" charset="0"/>
              </a:rPr>
              <a:t>evretmeyi </a:t>
            </a:r>
            <a:r>
              <a:rPr lang="tr-TR" sz="3200" b="1" u="sng" dirty="0">
                <a:latin typeface="Times New Roman" panose="02020603050405020304" pitchFamily="18" charset="0"/>
                <a:cs typeface="Times New Roman" panose="02020603050405020304" pitchFamily="18" charset="0"/>
              </a:rPr>
              <a:t>V</a:t>
            </a:r>
            <a:r>
              <a:rPr lang="tr-TR" sz="3200" b="1" u="sng" dirty="0" smtClean="0">
                <a:latin typeface="Times New Roman" panose="02020603050405020304" pitchFamily="18" charset="0"/>
                <a:cs typeface="Times New Roman" panose="02020603050405020304" pitchFamily="18" charset="0"/>
              </a:rPr>
              <a:t>aat </a:t>
            </a:r>
            <a:r>
              <a:rPr lang="tr-TR" sz="3200" b="1" u="sng" dirty="0">
                <a:latin typeface="Times New Roman" panose="02020603050405020304" pitchFamily="18" charset="0"/>
                <a:cs typeface="Times New Roman" panose="02020603050405020304" pitchFamily="18" charset="0"/>
              </a:rPr>
              <a:t>E</a:t>
            </a:r>
            <a:r>
              <a:rPr lang="tr-TR" sz="3200" b="1" u="sng" dirty="0" smtClean="0">
                <a:latin typeface="Times New Roman" panose="02020603050405020304" pitchFamily="18" charset="0"/>
                <a:cs typeface="Times New Roman" panose="02020603050405020304" pitchFamily="18" charset="0"/>
              </a:rPr>
              <a:t>tmesi </a:t>
            </a:r>
            <a:r>
              <a:rPr lang="tr-TR" sz="3200" dirty="0" smtClean="0">
                <a:latin typeface="Times New Roman" panose="02020603050405020304" pitchFamily="18" charset="0"/>
                <a:cs typeface="Times New Roman" panose="02020603050405020304" pitchFamily="18" charset="0"/>
              </a:rPr>
              <a:t>ile </a:t>
            </a:r>
            <a:r>
              <a:rPr lang="tr-TR" sz="3200" b="1" i="1" dirty="0" smtClean="0">
                <a:latin typeface="Times New Roman" panose="02020603050405020304" pitchFamily="18" charset="0"/>
                <a:cs typeface="Times New Roman" panose="02020603050405020304" pitchFamily="18" charset="0"/>
              </a:rPr>
              <a:t>eş Anlama </a:t>
            </a:r>
            <a:r>
              <a:rPr lang="tr-TR" sz="3200" b="1" dirty="0" smtClean="0">
                <a:latin typeface="Times New Roman" panose="02020603050405020304" pitchFamily="18" charset="0"/>
                <a:cs typeface="Times New Roman" panose="02020603050405020304" pitchFamily="18" charset="0"/>
              </a:rPr>
              <a:t>gelir. </a:t>
            </a:r>
          </a:p>
        </p:txBody>
      </p:sp>
    </p:spTree>
    <p:extLst>
      <p:ext uri="{BB962C8B-B14F-4D97-AF65-F5344CB8AC3E}">
        <p14:creationId xmlns:p14="http://schemas.microsoft.com/office/powerpoint/2010/main" val="109781236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Taşınmazın Mülkiyetini Devir Borcu Doğuran Sözleşmeler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resmi şekilde </a:t>
            </a:r>
            <a:r>
              <a:rPr lang="tr-TR" sz="3200" b="1" dirty="0">
                <a:latin typeface="Times New Roman" panose="02020603050405020304" pitchFamily="18" charset="0"/>
                <a:cs typeface="Times New Roman" panose="02020603050405020304" pitchFamily="18" charset="0"/>
              </a:rPr>
              <a:t>yapılmadıkça geçerli olmaz. </a:t>
            </a:r>
            <a:endParaRPr lang="tr-TR" sz="3200" b="1" dirty="0" smtClean="0">
              <a:latin typeface="Times New Roman" panose="02020603050405020304" pitchFamily="18" charset="0"/>
              <a:cs typeface="Times New Roman" panose="02020603050405020304" pitchFamily="18" charset="0"/>
            </a:endParaRPr>
          </a:p>
          <a:p>
            <a:r>
              <a:rPr lang="tr-TR" sz="3200" b="1" dirty="0" smtClean="0">
                <a:latin typeface="Times New Roman" panose="02020603050405020304" pitchFamily="18" charset="0"/>
                <a:cs typeface="Times New Roman" panose="02020603050405020304" pitchFamily="18" charset="0"/>
              </a:rPr>
              <a:t>Alıcının</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Taşınmaza Zilyet kılınmış olması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sonucu değiştirmez.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Malik</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 Hakkına dayanarak  </a:t>
            </a:r>
            <a:r>
              <a:rPr lang="tr-TR" sz="3200" b="1" dirty="0">
                <a:latin typeface="Times New Roman" panose="02020603050405020304" pitchFamily="18" charset="0"/>
                <a:cs typeface="Times New Roman" panose="02020603050405020304" pitchFamily="18" charset="0"/>
              </a:rPr>
              <a:t>Taşınmazı geri alabilir </a:t>
            </a:r>
            <a:r>
              <a:rPr lang="tr-TR" sz="3200" dirty="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m.683</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Ancak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Malikin bu Talebi, </a:t>
            </a:r>
            <a:r>
              <a:rPr lang="tr-TR" sz="3200" b="1" i="1" dirty="0">
                <a:latin typeface="Times New Roman" panose="02020603050405020304" pitchFamily="18" charset="0"/>
                <a:cs typeface="Times New Roman" panose="02020603050405020304" pitchFamily="18" charset="0"/>
              </a:rPr>
              <a:t>Hakkın Kötüye Kullanılmasını oluşturduğu hallerde </a:t>
            </a:r>
            <a:r>
              <a:rPr lang="tr-TR" sz="3200" b="1" dirty="0">
                <a:latin typeface="Times New Roman" panose="02020603050405020304" pitchFamily="18" charset="0"/>
                <a:cs typeface="Times New Roman" panose="02020603050405020304" pitchFamily="18" charset="0"/>
              </a:rPr>
              <a:t>reddedilecektir. </a:t>
            </a:r>
          </a:p>
          <a:p>
            <a:pPr marL="0" indent="0">
              <a:buNone/>
            </a:pPr>
            <a:endParaRPr lang="tr-TR" sz="3200" dirty="0"/>
          </a:p>
        </p:txBody>
      </p:sp>
    </p:spTree>
    <p:extLst>
      <p:ext uri="{BB962C8B-B14F-4D97-AF65-F5344CB8AC3E}">
        <p14:creationId xmlns:p14="http://schemas.microsoft.com/office/powerpoint/2010/main" val="801061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İnançlı İşlemlerin Çeşitleri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Uygulamada,</a:t>
            </a:r>
            <a:r>
              <a:rPr lang="tr-TR" sz="4000" dirty="0" smtClean="0">
                <a:latin typeface="Times New Roman" panose="02020603050405020304" pitchFamily="18" charset="0"/>
                <a:cs typeface="Times New Roman" panose="02020603050405020304" pitchFamily="18" charset="0"/>
              </a:rPr>
              <a:t> genellikle </a:t>
            </a:r>
            <a:r>
              <a:rPr lang="tr-TR" sz="4000" b="1" dirty="0" smtClean="0">
                <a:latin typeface="Times New Roman" panose="02020603050405020304" pitchFamily="18" charset="0"/>
                <a:cs typeface="Times New Roman" panose="02020603050405020304" pitchFamily="18" charset="0"/>
              </a:rPr>
              <a:t>Mülkiyetin </a:t>
            </a:r>
            <a:r>
              <a:rPr lang="tr-TR" sz="4000" dirty="0" smtClean="0">
                <a:latin typeface="Times New Roman" panose="02020603050405020304" pitchFamily="18" charset="0"/>
                <a:cs typeface="Times New Roman" panose="02020603050405020304" pitchFamily="18" charset="0"/>
              </a:rPr>
              <a:t>veya </a:t>
            </a:r>
            <a:r>
              <a:rPr lang="tr-TR" sz="4000" b="1" dirty="0" smtClean="0">
                <a:latin typeface="Times New Roman" panose="02020603050405020304" pitchFamily="18" charset="0"/>
                <a:cs typeface="Times New Roman" panose="02020603050405020304" pitchFamily="18" charset="0"/>
              </a:rPr>
              <a:t>Alacağın </a:t>
            </a:r>
            <a:r>
              <a:rPr lang="tr-TR" sz="4000" b="1" i="1" dirty="0" smtClean="0">
                <a:latin typeface="Times New Roman" panose="02020603050405020304" pitchFamily="18" charset="0"/>
                <a:cs typeface="Times New Roman" panose="02020603050405020304" pitchFamily="18" charset="0"/>
              </a:rPr>
              <a:t>Teminat Amacıyla Temliki </a:t>
            </a:r>
            <a:r>
              <a:rPr lang="tr-TR" sz="4000" dirty="0" smtClean="0">
                <a:latin typeface="Times New Roman" panose="02020603050405020304" pitchFamily="18" charset="0"/>
                <a:cs typeface="Times New Roman" panose="02020603050405020304" pitchFamily="18" charset="0"/>
              </a:rPr>
              <a:t>ile </a:t>
            </a:r>
            <a:r>
              <a:rPr lang="tr-TR" sz="4000" b="1" i="1" dirty="0" smtClean="0">
                <a:latin typeface="Times New Roman" panose="02020603050405020304" pitchFamily="18" charset="0"/>
                <a:cs typeface="Times New Roman" panose="02020603050405020304" pitchFamily="18" charset="0"/>
              </a:rPr>
              <a:t>Alacağın Tahsili Amacıyla Temlikinde</a:t>
            </a:r>
            <a:r>
              <a:rPr lang="tr-TR" sz="4000" b="1" dirty="0" smtClean="0">
                <a:latin typeface="Times New Roman" panose="02020603050405020304" pitchFamily="18" charset="0"/>
                <a:cs typeface="Times New Roman" panose="02020603050405020304" pitchFamily="18" charset="0"/>
              </a:rPr>
              <a:t>, İnançlı İşlem</a:t>
            </a:r>
            <a:r>
              <a:rPr lang="tr-TR" sz="4000" b="1"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söz konusu olur. </a:t>
            </a:r>
          </a:p>
          <a:p>
            <a:pPr algn="just"/>
            <a:r>
              <a:rPr lang="tr-TR" sz="4000" dirty="0" smtClean="0">
                <a:latin typeface="Times New Roman" panose="02020603050405020304" pitchFamily="18" charset="0"/>
                <a:cs typeface="Times New Roman" panose="02020603050405020304" pitchFamily="18" charset="0"/>
              </a:rPr>
              <a:t>Bu bağlamda, </a:t>
            </a:r>
            <a:r>
              <a:rPr lang="tr-TR" sz="4000" b="1" dirty="0" smtClean="0">
                <a:latin typeface="Times New Roman" panose="02020603050405020304" pitchFamily="18" charset="0"/>
                <a:cs typeface="Times New Roman" panose="02020603050405020304" pitchFamily="18" charset="0"/>
              </a:rPr>
              <a:t>İnançlı İşlemler</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Saf İnançlı İşlemler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Karma İnançlı İşlemler </a:t>
            </a:r>
            <a:r>
              <a:rPr lang="tr-TR" sz="4000" dirty="0" smtClean="0">
                <a:latin typeface="Times New Roman" panose="02020603050405020304" pitchFamily="18" charset="0"/>
                <a:cs typeface="Times New Roman" panose="02020603050405020304" pitchFamily="18" charset="0"/>
              </a:rPr>
              <a:t>olmak üzere ikiye ayrılır. </a:t>
            </a:r>
          </a:p>
          <a:p>
            <a:pPr marL="0" indent="0" algn="just">
              <a:buNone/>
            </a:pPr>
            <a:endParaRPr lang="tr-TR" sz="4000"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444781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Tapusuz Taşınmazın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aliki olmayan Zilyedinin Zilyetliği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evretmeyi vaat etmesi </a:t>
            </a:r>
            <a:r>
              <a:rPr lang="tr-TR" sz="3200" dirty="0" smtClean="0">
                <a:latin typeface="Times New Roman" panose="02020603050405020304" pitchFamily="18" charset="0"/>
                <a:cs typeface="Times New Roman" panose="02020603050405020304" pitchFamily="18" charset="0"/>
              </a:rPr>
              <a:t>ise, bir</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Ş</a:t>
            </a:r>
            <a:r>
              <a:rPr lang="tr-TR" sz="3200" b="1" i="1" dirty="0" smtClean="0">
                <a:latin typeface="Times New Roman" panose="02020603050405020304" pitchFamily="18" charset="0"/>
                <a:cs typeface="Times New Roman" panose="02020603050405020304" pitchFamily="18" charset="0"/>
              </a:rPr>
              <a:t>ekle tabi olmaksızın </a:t>
            </a:r>
            <a:r>
              <a:rPr lang="tr-TR" sz="3200" b="1" dirty="0" smtClean="0">
                <a:latin typeface="Times New Roman" panose="02020603050405020304" pitchFamily="18" charset="0"/>
                <a:cs typeface="Times New Roman" panose="02020603050405020304" pitchFamily="18" charset="0"/>
              </a:rPr>
              <a:t>geçerlidir. </a:t>
            </a:r>
          </a:p>
          <a:p>
            <a:pPr algn="just"/>
            <a:r>
              <a:rPr lang="tr-TR" sz="3200" dirty="0" smtClean="0">
                <a:latin typeface="Times New Roman" panose="02020603050405020304" pitchFamily="18" charset="0"/>
                <a:cs typeface="Times New Roman" panose="02020603050405020304" pitchFamily="18" charset="0"/>
              </a:rPr>
              <a:t>Bunun için, </a:t>
            </a:r>
            <a:r>
              <a:rPr lang="tr-TR" sz="3200" b="1" i="1" dirty="0" smtClean="0">
                <a:latin typeface="Times New Roman" panose="02020603050405020304" pitchFamily="18" charset="0"/>
                <a:cs typeface="Times New Roman" panose="02020603050405020304" pitchFamily="18" charset="0"/>
              </a:rPr>
              <a:t>Zilyetliğin devredilmiş olması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şart değildir. </a:t>
            </a:r>
          </a:p>
          <a:p>
            <a:pPr algn="just"/>
            <a:r>
              <a:rPr lang="tr-TR" sz="3200" b="1" dirty="0" smtClean="0">
                <a:latin typeface="Times New Roman" panose="02020603050405020304" pitchFamily="18" charset="0"/>
                <a:cs typeface="Times New Roman" panose="02020603050405020304" pitchFamily="18" charset="0"/>
              </a:rPr>
              <a:t>Zilyetliğin Devri</a:t>
            </a:r>
            <a:r>
              <a:rPr lang="tr-TR" sz="3200" dirty="0" smtClean="0">
                <a:latin typeface="Times New Roman" panose="02020603050405020304" pitchFamily="18" charset="0"/>
                <a:cs typeface="Times New Roman" panose="02020603050405020304" pitchFamily="18" charset="0"/>
              </a:rPr>
              <a:t>, sadece </a:t>
            </a:r>
            <a:r>
              <a:rPr lang="tr-TR" sz="3200" b="1" i="1" dirty="0" smtClean="0">
                <a:latin typeface="Times New Roman" panose="02020603050405020304" pitchFamily="18" charset="0"/>
                <a:cs typeface="Times New Roman" panose="02020603050405020304" pitchFamily="18" charset="0"/>
              </a:rPr>
              <a:t>Kazandırıcı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amanaşımı </a:t>
            </a:r>
            <a:r>
              <a:rPr lang="tr-TR" sz="3200" b="1" dirty="0" smtClean="0">
                <a:latin typeface="Times New Roman" panose="02020603050405020304" pitchFamily="18" charset="0"/>
                <a:cs typeface="Times New Roman" panose="02020603050405020304" pitchFamily="18" charset="0"/>
              </a:rPr>
              <a:t>bakımından,</a:t>
            </a:r>
            <a:r>
              <a:rPr lang="tr-TR" sz="3200" dirty="0" smtClean="0">
                <a:latin typeface="Times New Roman" panose="02020603050405020304" pitchFamily="18" charset="0"/>
                <a:cs typeface="Times New Roman" panose="02020603050405020304" pitchFamily="18" charset="0"/>
              </a:rPr>
              <a:t> </a:t>
            </a:r>
            <a:r>
              <a:rPr lang="tr-TR" sz="3200" b="1" i="1" u="sng" dirty="0" smtClean="0">
                <a:latin typeface="Times New Roman" panose="02020603050405020304" pitchFamily="18" charset="0"/>
                <a:cs typeface="Times New Roman" panose="02020603050405020304" pitchFamily="18" charset="0"/>
              </a:rPr>
              <a:t>Sonraki </a:t>
            </a:r>
            <a:r>
              <a:rPr lang="tr-TR" sz="3200" b="1" i="1" u="sng" dirty="0">
                <a:latin typeface="Times New Roman" panose="02020603050405020304" pitchFamily="18" charset="0"/>
                <a:cs typeface="Times New Roman" panose="02020603050405020304" pitchFamily="18" charset="0"/>
              </a:rPr>
              <a:t>Z</a:t>
            </a:r>
            <a:r>
              <a:rPr lang="tr-TR" sz="3200" b="1" i="1" u="sng" dirty="0" smtClean="0">
                <a:latin typeface="Times New Roman" panose="02020603050405020304" pitchFamily="18" charset="0"/>
                <a:cs typeface="Times New Roman" panose="02020603050405020304" pitchFamily="18" charset="0"/>
              </a:rPr>
              <a:t>ilyedin</a:t>
            </a:r>
            <a:r>
              <a:rPr lang="tr-TR" sz="3200" u="sng"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Önceki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ilyedin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azandırıcı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amanaşımıyla edinmeye elverişli Zilyetlik Süresini, </a:t>
            </a:r>
            <a:r>
              <a:rPr lang="tr-TR" sz="3200" b="1" i="1" dirty="0" smtClean="0">
                <a:latin typeface="Times New Roman" panose="02020603050405020304" pitchFamily="18" charset="0"/>
                <a:cs typeface="Times New Roman" panose="02020603050405020304" pitchFamily="18" charset="0"/>
              </a:rPr>
              <a:t>kendi Süresine eklemesini </a:t>
            </a:r>
            <a:r>
              <a:rPr lang="tr-TR" sz="3200" b="1" dirty="0" smtClean="0">
                <a:latin typeface="Times New Roman" panose="02020603050405020304" pitchFamily="18" charset="0"/>
                <a:cs typeface="Times New Roman" panose="02020603050405020304" pitchFamily="18" charset="0"/>
              </a:rPr>
              <a:t>sağlar. </a:t>
            </a:r>
          </a:p>
          <a:p>
            <a:pPr marL="0" indent="0" algn="just">
              <a:buNone/>
            </a:pPr>
            <a:endParaRPr lang="tr-TR" sz="3200" dirty="0"/>
          </a:p>
        </p:txBody>
      </p:sp>
    </p:spTree>
    <p:extLst>
      <p:ext uri="{BB962C8B-B14F-4D97-AF65-F5344CB8AC3E}">
        <p14:creationId xmlns:p14="http://schemas.microsoft.com/office/powerpoint/2010/main" val="706270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2144" y="455277"/>
            <a:ext cx="10515600" cy="1325563"/>
          </a:xfrm>
        </p:spPr>
        <p:txBody>
          <a:bodyPr/>
          <a:lstStyle/>
          <a:p>
            <a:r>
              <a:rPr lang="tr-TR" b="1" dirty="0" smtClean="0">
                <a:latin typeface="+mn-lt"/>
              </a:rPr>
              <a:t>İnançlı İşlemlerin Çeşitleri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8270204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2578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alibri" panose="020F0502020204030204" pitchFamily="34" charset="0"/>
                <a:cs typeface="Times New Roman" panose="02020603050405020304" pitchFamily="18" charset="0"/>
              </a:rPr>
              <a:t>İnançlı İşlemlerin Çeşitleri </a:t>
            </a:r>
            <a:r>
              <a:rPr lang="tr-TR" dirty="0" smtClean="0">
                <a:latin typeface="Calibri" panose="020F0502020204030204" pitchFamily="34" charset="0"/>
                <a:cs typeface="Times New Roman" panose="02020603050405020304" pitchFamily="18" charset="0"/>
              </a:rPr>
              <a:t>(</a:t>
            </a:r>
            <a:r>
              <a:rPr lang="tr-TR" sz="3600" b="1" i="1" dirty="0" smtClean="0">
                <a:latin typeface="Calibri" panose="020F0502020204030204" pitchFamily="34" charset="0"/>
                <a:cs typeface="Times New Roman" panose="02020603050405020304" pitchFamily="18" charset="0"/>
              </a:rPr>
              <a:t>Saf İnançlı İşlemler) </a:t>
            </a:r>
            <a:endParaRPr lang="tr-TR" sz="3600" b="1" i="1" dirty="0">
              <a:latin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İnançlı </a:t>
            </a:r>
            <a:r>
              <a:rPr lang="tr-TR" sz="4000" b="1" dirty="0" smtClean="0">
                <a:latin typeface="Times New Roman" panose="02020603050405020304" pitchFamily="18" charset="0"/>
                <a:cs typeface="Times New Roman" panose="02020603050405020304" pitchFamily="18" charset="0"/>
              </a:rPr>
              <a:t>İşlemler, </a:t>
            </a:r>
            <a:r>
              <a:rPr lang="tr-TR" sz="4000" dirty="0" smtClean="0">
                <a:latin typeface="Times New Roman" panose="02020603050405020304" pitchFamily="18" charset="0"/>
                <a:cs typeface="Times New Roman" panose="02020603050405020304" pitchFamily="18" charset="0"/>
              </a:rPr>
              <a:t>kendi içinde, </a:t>
            </a:r>
            <a:r>
              <a:rPr lang="tr-TR" sz="4000" b="1" i="1" dirty="0" smtClean="0">
                <a:latin typeface="Times New Roman" panose="02020603050405020304" pitchFamily="18" charset="0"/>
                <a:cs typeface="Times New Roman" panose="02020603050405020304" pitchFamily="18" charset="0"/>
              </a:rPr>
              <a:t>Saf İnançlı İşlemler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Karma İnançlı İşlemler </a:t>
            </a:r>
            <a:r>
              <a:rPr lang="tr-TR" sz="4000" dirty="0" smtClean="0">
                <a:latin typeface="Times New Roman" panose="02020603050405020304" pitchFamily="18" charset="0"/>
                <a:cs typeface="Times New Roman" panose="02020603050405020304" pitchFamily="18" charset="0"/>
              </a:rPr>
              <a:t>olmak üzere </a:t>
            </a:r>
            <a:r>
              <a:rPr lang="tr-TR" sz="4000" b="1" dirty="0" smtClean="0">
                <a:latin typeface="Times New Roman" panose="02020603050405020304" pitchFamily="18" charset="0"/>
                <a:cs typeface="Times New Roman" panose="02020603050405020304" pitchFamily="18" charset="0"/>
              </a:rPr>
              <a:t>ikiye ayrılır.</a:t>
            </a:r>
          </a:p>
          <a:p>
            <a:pPr algn="just"/>
            <a:r>
              <a:rPr lang="tr-TR" sz="4000" dirty="0" smtClean="0">
                <a:latin typeface="Times New Roman" panose="02020603050405020304" pitchFamily="18" charset="0"/>
                <a:cs typeface="Times New Roman" panose="02020603050405020304" pitchFamily="18" charset="0"/>
              </a:rPr>
              <a:t>Bunlardan</a:t>
            </a:r>
            <a:r>
              <a:rPr lang="tr-TR" sz="4000" b="1" dirty="0" smtClean="0">
                <a:latin typeface="Times New Roman" panose="02020603050405020304" pitchFamily="18" charset="0"/>
                <a:cs typeface="Times New Roman" panose="02020603050405020304" pitchFamily="18" charset="0"/>
              </a:rPr>
              <a:t> </a:t>
            </a:r>
            <a:r>
              <a:rPr lang="tr-TR" sz="4000" b="1" u="sng" dirty="0" smtClean="0">
                <a:latin typeface="Times New Roman" panose="02020603050405020304" pitchFamily="18" charset="0"/>
                <a:cs typeface="Times New Roman" panose="02020603050405020304" pitchFamily="18" charset="0"/>
              </a:rPr>
              <a:t>Saf İnançlı İşlemler</a:t>
            </a:r>
            <a:r>
              <a:rPr lang="tr-TR" sz="4000" b="1" dirty="0" smtClean="0">
                <a:latin typeface="Times New Roman" panose="02020603050405020304" pitchFamily="18" charset="0"/>
                <a:cs typeface="Times New Roman" panose="02020603050405020304" pitchFamily="18" charset="0"/>
              </a:rPr>
              <a:t>, İnanan Yararına Yapılan İşlemlerdir. </a:t>
            </a:r>
          </a:p>
          <a:p>
            <a:pPr algn="just"/>
            <a:r>
              <a:rPr lang="tr-TR" sz="4000" b="1" i="1" dirty="0" smtClean="0">
                <a:latin typeface="Times New Roman" panose="02020603050405020304" pitchFamily="18" charset="0"/>
                <a:cs typeface="Times New Roman" panose="02020603050405020304" pitchFamily="18" charset="0"/>
              </a:rPr>
              <a:t>Eren’e göre</a:t>
            </a:r>
            <a:r>
              <a:rPr lang="tr-TR" sz="4000" b="1" dirty="0" smtClean="0">
                <a:latin typeface="Times New Roman" panose="02020603050405020304" pitchFamily="18" charset="0"/>
                <a:cs typeface="Times New Roman" panose="02020603050405020304" pitchFamily="18" charset="0"/>
              </a:rPr>
              <a:t>, </a:t>
            </a:r>
            <a:r>
              <a:rPr lang="tr-TR" sz="4000" b="1" u="sng" dirty="0" smtClean="0">
                <a:latin typeface="Times New Roman" panose="02020603050405020304" pitchFamily="18" charset="0"/>
                <a:cs typeface="Times New Roman" panose="02020603050405020304" pitchFamily="18" charset="0"/>
              </a:rPr>
              <a:t>Saf İnançlı İşlemlerin başlıca örneği </a:t>
            </a:r>
            <a:r>
              <a:rPr lang="tr-TR" sz="4000" dirty="0" smtClean="0">
                <a:latin typeface="Times New Roman" panose="02020603050405020304" pitchFamily="18" charset="0"/>
                <a:cs typeface="Times New Roman" panose="02020603050405020304" pitchFamily="18" charset="0"/>
              </a:rPr>
              <a:t>ise,</a:t>
            </a:r>
            <a:r>
              <a:rPr lang="tr-TR" sz="4000" b="1" dirty="0" smtClean="0">
                <a:latin typeface="Times New Roman" panose="02020603050405020304" pitchFamily="18" charset="0"/>
                <a:cs typeface="Times New Roman" panose="02020603050405020304" pitchFamily="18" charset="0"/>
              </a:rPr>
              <a:t> Alacağın Tahsil Amacıyla Devridir. </a:t>
            </a:r>
          </a:p>
          <a:p>
            <a:pPr marL="0" indent="0">
              <a:buNone/>
            </a:pPr>
            <a:endParaRPr lang="tr-TR" dirty="0"/>
          </a:p>
        </p:txBody>
      </p:sp>
    </p:spTree>
    <p:extLst>
      <p:ext uri="{BB962C8B-B14F-4D97-AF65-F5344CB8AC3E}">
        <p14:creationId xmlns:p14="http://schemas.microsoft.com/office/powerpoint/2010/main" val="1077307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Saf İnançlı  İşlemlere, </a:t>
            </a:r>
            <a:r>
              <a:rPr lang="tr-TR" sz="3200" dirty="0" smtClean="0">
                <a:latin typeface="Times New Roman" panose="02020603050405020304" pitchFamily="18" charset="0"/>
                <a:cs typeface="Times New Roman" panose="02020603050405020304" pitchFamily="18" charset="0"/>
              </a:rPr>
              <a:t>yani,</a:t>
            </a:r>
            <a:r>
              <a:rPr lang="tr-TR" sz="3200" b="1" dirty="0" smtClean="0">
                <a:latin typeface="Times New Roman" panose="02020603050405020304" pitchFamily="18" charset="0"/>
                <a:cs typeface="Times New Roman" panose="02020603050405020304" pitchFamily="18" charset="0"/>
              </a:rPr>
              <a:t> Alacağın Tahsil Amacıyla Devrine bir örnek vermek faydalı olacaktır. </a:t>
            </a:r>
          </a:p>
          <a:p>
            <a:pPr algn="just"/>
            <a:r>
              <a:rPr lang="tr-TR" sz="3200" b="1" i="1" dirty="0" smtClean="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Aynur, Başar’daki </a:t>
            </a:r>
            <a:r>
              <a:rPr lang="tr-TR" sz="3200" dirty="0">
                <a:latin typeface="Times New Roman" panose="02020603050405020304" pitchFamily="18" charset="0"/>
                <a:cs typeface="Times New Roman" panose="02020603050405020304" pitchFamily="18" charset="0"/>
              </a:rPr>
              <a:t>Alacağını tahsil etmek sonra da kendisine vermek üzere </a:t>
            </a:r>
            <a:r>
              <a:rPr lang="tr-TR" sz="3200" dirty="0" smtClean="0">
                <a:latin typeface="Times New Roman" panose="02020603050405020304" pitchFamily="18" charset="0"/>
                <a:cs typeface="Times New Roman" panose="02020603050405020304" pitchFamily="18" charset="0"/>
              </a:rPr>
              <a:t>İsmet’e </a:t>
            </a:r>
            <a:r>
              <a:rPr lang="tr-TR" sz="3200" dirty="0">
                <a:latin typeface="Times New Roman" panose="02020603050405020304" pitchFamily="18" charset="0"/>
                <a:cs typeface="Times New Roman" panose="02020603050405020304" pitchFamily="18" charset="0"/>
              </a:rPr>
              <a:t>temlik ederse, </a:t>
            </a:r>
            <a:r>
              <a:rPr lang="tr-TR" sz="3200" b="1" dirty="0">
                <a:latin typeface="Times New Roman" panose="02020603050405020304" pitchFamily="18" charset="0"/>
                <a:cs typeface="Times New Roman" panose="02020603050405020304" pitchFamily="18" charset="0"/>
              </a:rPr>
              <a:t>İnançlı Temlik </a:t>
            </a:r>
            <a:r>
              <a:rPr lang="tr-TR" sz="3200" dirty="0">
                <a:latin typeface="Times New Roman" panose="02020603050405020304" pitchFamily="18" charset="0"/>
                <a:cs typeface="Times New Roman" panose="02020603050405020304" pitchFamily="18" charset="0"/>
              </a:rPr>
              <a:t>söz konusu olur. </a:t>
            </a:r>
          </a:p>
          <a:p>
            <a:pPr algn="just"/>
            <a:r>
              <a:rPr lang="tr-TR" sz="3200" b="1" dirty="0">
                <a:latin typeface="Times New Roman" panose="02020603050405020304" pitchFamily="18" charset="0"/>
                <a:cs typeface="Times New Roman" panose="02020603050405020304" pitchFamily="18" charset="0"/>
              </a:rPr>
              <a:t>Mal veya Hisse Senetlerinin idare edilmek üzere devrinde de durum aynıdır. </a:t>
            </a:r>
            <a:r>
              <a:rPr lang="tr-TR" sz="3200" dirty="0">
                <a:latin typeface="Times New Roman" panose="02020603050405020304" pitchFamily="18" charset="0"/>
                <a:cs typeface="Times New Roman" panose="02020603050405020304" pitchFamily="18" charset="0"/>
              </a:rPr>
              <a:t>Bunlara, </a:t>
            </a:r>
            <a:r>
              <a:rPr lang="tr-TR" sz="3200" b="1" i="1" dirty="0">
                <a:latin typeface="Times New Roman" panose="02020603050405020304" pitchFamily="18" charset="0"/>
                <a:cs typeface="Times New Roman" panose="02020603050405020304" pitchFamily="18" charset="0"/>
              </a:rPr>
              <a:t>İdare amacıyla yapılan İnançlı İşlemler </a:t>
            </a:r>
            <a:r>
              <a:rPr lang="tr-TR" sz="3200" dirty="0">
                <a:latin typeface="Times New Roman" panose="02020603050405020304" pitchFamily="18" charset="0"/>
                <a:cs typeface="Times New Roman" panose="02020603050405020304" pitchFamily="18" charset="0"/>
              </a:rPr>
              <a:t>de denilmektedir.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Mülkiyet H., 4. B., s. 230</a:t>
            </a:r>
            <a:r>
              <a:rPr lang="tr-TR" dirty="0">
                <a:latin typeface="Times New Roman" panose="02020603050405020304" pitchFamily="18" charset="0"/>
                <a:cs typeface="Times New Roman" panose="02020603050405020304" pitchFamily="18" charset="0"/>
              </a:rPr>
              <a:t>)</a:t>
            </a:r>
          </a:p>
          <a:p>
            <a:pPr marL="0" indent="0">
              <a:buNone/>
            </a:pPr>
            <a:endParaRPr lang="tr-TR" sz="3200" dirty="0"/>
          </a:p>
        </p:txBody>
      </p:sp>
    </p:spTree>
    <p:extLst>
      <p:ext uri="{BB962C8B-B14F-4D97-AF65-F5344CB8AC3E}">
        <p14:creationId xmlns:p14="http://schemas.microsoft.com/office/powerpoint/2010/main" val="3401394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alibri" panose="020F0502020204030204" pitchFamily="34" charset="0"/>
                <a:cs typeface="Times New Roman" panose="02020603050405020304" pitchFamily="18" charset="0"/>
              </a:rPr>
              <a:t>Saf İnançlı İşlemler </a:t>
            </a:r>
            <a:endParaRPr lang="tr-TR" b="1" dirty="0">
              <a:latin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Kısaca, </a:t>
            </a:r>
            <a:r>
              <a:rPr lang="tr-TR" sz="3600" b="1" u="sng" dirty="0" smtClean="0">
                <a:latin typeface="Times New Roman" panose="02020603050405020304" pitchFamily="18" charset="0"/>
                <a:cs typeface="Times New Roman" panose="02020603050405020304" pitchFamily="18" charset="0"/>
              </a:rPr>
              <a:t>Saf </a:t>
            </a:r>
            <a:r>
              <a:rPr lang="tr-TR" sz="3600" b="1" u="sng" dirty="0">
                <a:latin typeface="Times New Roman" panose="02020603050405020304" pitchFamily="18" charset="0"/>
                <a:cs typeface="Times New Roman" panose="02020603050405020304" pitchFamily="18" charset="0"/>
              </a:rPr>
              <a:t>İnançlı İşlemler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Yönetim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İş Görme Amacı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İnananın Yararına yapılan İşlemlerdir</a:t>
            </a:r>
            <a:r>
              <a:rPr lang="tr-TR" sz="3600" dirty="0">
                <a:latin typeface="Times New Roman" panose="02020603050405020304" pitchFamily="18" charset="0"/>
                <a:cs typeface="Times New Roman" panose="02020603050405020304" pitchFamily="18" charset="0"/>
              </a:rPr>
              <a:t>. </a:t>
            </a:r>
          </a:p>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bir Fabrikanın yönetilmesi için, </a:t>
            </a:r>
            <a:r>
              <a:rPr lang="tr-TR" sz="3600" b="1" dirty="0">
                <a:latin typeface="Times New Roman" panose="02020603050405020304" pitchFamily="18" charset="0"/>
                <a:cs typeface="Times New Roman" panose="02020603050405020304" pitchFamily="18" charset="0"/>
              </a:rPr>
              <a:t>Fabrikanın üzerinde bulunduğu Taşınmazın Mülkiyetinin inançlı olarak devri, </a:t>
            </a:r>
            <a:r>
              <a:rPr lang="tr-TR" sz="3600" b="1" i="1" dirty="0">
                <a:latin typeface="Times New Roman" panose="02020603050405020304" pitchFamily="18" charset="0"/>
                <a:cs typeface="Times New Roman" panose="02020603050405020304" pitchFamily="18" charset="0"/>
              </a:rPr>
              <a:t>Saf İnançlı İşlemdir. </a:t>
            </a:r>
            <a:endParaRPr lang="tr-TR" sz="3600" b="1" i="1"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a:t>
            </a:r>
            <a:r>
              <a:rPr lang="tr-TR" i="1" dirty="0" smtClean="0">
                <a:latin typeface="Times New Roman" panose="02020603050405020304" pitchFamily="18" charset="0"/>
                <a:cs typeface="Times New Roman" panose="02020603050405020304" pitchFamily="18" charset="0"/>
              </a:rPr>
              <a:t> Eşya H., 7. B., s. 338)</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577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alibri" panose="020F0502020204030204" pitchFamily="34" charset="0"/>
                <a:cs typeface="Times New Roman" panose="02020603050405020304" pitchFamily="18" charset="0"/>
              </a:rPr>
              <a:t>Karma İnançlı İşlemler </a:t>
            </a:r>
            <a:endParaRPr lang="tr-TR" b="1" dirty="0">
              <a:latin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cs typeface="Times New Roman" panose="02020603050405020304" pitchFamily="18" charset="0"/>
              </a:rPr>
              <a:t>İnançlı İşlemlerin diğer bir grubu, </a:t>
            </a:r>
            <a:r>
              <a:rPr lang="tr-TR" b="1" dirty="0" smtClean="0">
                <a:latin typeface="Times New Roman" panose="02020603050405020304" pitchFamily="18" charset="0"/>
                <a:cs typeface="Times New Roman" panose="02020603050405020304" pitchFamily="18" charset="0"/>
              </a:rPr>
              <a:t>Karma İnançlı İşlemlerdir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Karma İnançlı İşlemlerde </a:t>
            </a:r>
            <a:r>
              <a:rPr lang="tr-TR" dirty="0" smtClean="0">
                <a:latin typeface="Times New Roman" panose="02020603050405020304" pitchFamily="18" charset="0"/>
                <a:cs typeface="Times New Roman" panose="02020603050405020304" pitchFamily="18" charset="0"/>
              </a:rPr>
              <a:t>ise, genellikle </a:t>
            </a:r>
            <a:r>
              <a:rPr lang="tr-TR" b="1" dirty="0" smtClean="0">
                <a:latin typeface="Times New Roman" panose="02020603050405020304" pitchFamily="18" charset="0"/>
                <a:cs typeface="Times New Roman" panose="02020603050405020304" pitchFamily="18" charset="0"/>
              </a:rPr>
              <a:t>İnanılanın Yararı </a:t>
            </a:r>
            <a:r>
              <a:rPr lang="tr-TR" dirty="0" smtClean="0">
                <a:latin typeface="Times New Roman" panose="02020603050405020304" pitchFamily="18" charset="0"/>
                <a:cs typeface="Times New Roman" panose="02020603050405020304" pitchFamily="18" charset="0"/>
              </a:rPr>
              <a:t>esas alınır. Diğer bir deyişle, burada,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nanılanın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enfaatleri ağır basmaktadır. </a:t>
            </a:r>
          </a:p>
          <a:p>
            <a:pPr algn="just"/>
            <a:r>
              <a:rPr lang="tr-TR" b="1" u="sng" dirty="0" smtClean="0">
                <a:latin typeface="Times New Roman" panose="02020603050405020304" pitchFamily="18" charset="0"/>
                <a:cs typeface="Times New Roman" panose="02020603050405020304" pitchFamily="18" charset="0"/>
              </a:rPr>
              <a:t>Başlıca Karma İnançlı İşlem Türü</a:t>
            </a:r>
            <a:r>
              <a:rPr lang="tr-TR" u="sng"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Mülkiyet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Alacağın </a:t>
            </a:r>
            <a:r>
              <a:rPr lang="tr-TR" b="1" dirty="0" smtClean="0">
                <a:latin typeface="Times New Roman" panose="02020603050405020304" pitchFamily="18" charset="0"/>
                <a:cs typeface="Times New Roman" panose="02020603050405020304" pitchFamily="18" charset="0"/>
              </a:rPr>
              <a:t>temina</a:t>
            </a:r>
            <a:r>
              <a:rPr lang="tr-TR" dirty="0" smtClean="0">
                <a:latin typeface="Times New Roman" panose="02020603050405020304" pitchFamily="18" charset="0"/>
                <a:cs typeface="Times New Roman" panose="02020603050405020304" pitchFamily="18" charset="0"/>
              </a:rPr>
              <a:t>t </a:t>
            </a:r>
            <a:r>
              <a:rPr lang="tr-TR" b="1" dirty="0" smtClean="0">
                <a:latin typeface="Times New Roman" panose="02020603050405020304" pitchFamily="18" charset="0"/>
                <a:cs typeface="Times New Roman" panose="02020603050405020304" pitchFamily="18" charset="0"/>
              </a:rPr>
              <a:t>amacıyla devri işlemleridir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Burada, İnanan bir Borcu için bir Malının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ülkiyetini veya Alacak Hakkını, İnanılana, borç ödendikten sonra tekrar devretmek üzere rehin etmektedir.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Eren</a:t>
            </a:r>
            <a:r>
              <a:rPr lang="tr-TR" i="1" dirty="0" smtClean="0">
                <a:latin typeface="Times New Roman" panose="02020603050405020304" pitchFamily="18" charset="0"/>
                <a:cs typeface="Times New Roman" panose="02020603050405020304" pitchFamily="18" charset="0"/>
              </a:rPr>
              <a:t>, Mülkiyet H., 4. B., s. 230)</a:t>
            </a:r>
          </a:p>
        </p:txBody>
      </p:sp>
    </p:spTree>
    <p:extLst>
      <p:ext uri="{BB962C8B-B14F-4D97-AF65-F5344CB8AC3E}">
        <p14:creationId xmlns:p14="http://schemas.microsoft.com/office/powerpoint/2010/main" val="3327010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Öyleyse, bir </a:t>
            </a:r>
            <a:r>
              <a:rPr lang="tr-TR" sz="3200" b="1" dirty="0">
                <a:latin typeface="Times New Roman" panose="02020603050405020304" pitchFamily="18" charset="0"/>
                <a:cs typeface="Times New Roman" panose="02020603050405020304" pitchFamily="18" charset="0"/>
              </a:rPr>
              <a:t>Taşınır veya Taşınmaz Malın Mülkiyetinin bir Alacağa güvence sağlamak üzere Devri, Karma İnançlı İşlem </a:t>
            </a:r>
            <a:r>
              <a:rPr lang="tr-TR" sz="3200" dirty="0">
                <a:latin typeface="Times New Roman" panose="02020603050405020304" pitchFamily="18" charset="0"/>
                <a:cs typeface="Times New Roman" panose="02020603050405020304" pitchFamily="18" charset="0"/>
              </a:rPr>
              <a:t>olarak kabul edilmesi gerekir. </a:t>
            </a:r>
          </a:p>
          <a:p>
            <a:pPr algn="just"/>
            <a:r>
              <a:rPr lang="tr-TR" sz="3200" b="1" dirty="0">
                <a:latin typeface="Times New Roman" panose="02020603050405020304" pitchFamily="18" charset="0"/>
                <a:cs typeface="Times New Roman" panose="02020603050405020304" pitchFamily="18" charset="0"/>
              </a:rPr>
              <a:t>Teminat Amacıyla Devirlerde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Alacaklı </a:t>
            </a:r>
            <a:r>
              <a:rPr lang="tr-TR" sz="3200" i="1" dirty="0">
                <a:latin typeface="Times New Roman" panose="02020603050405020304" pitchFamily="18" charset="0"/>
                <a:cs typeface="Times New Roman" panose="02020603050405020304" pitchFamily="18" charset="0"/>
              </a:rPr>
              <a:t>(İnanılan)</a:t>
            </a:r>
            <a:r>
              <a:rPr lang="tr-TR" sz="3200" dirty="0">
                <a:latin typeface="Times New Roman" panose="02020603050405020304" pitchFamily="18" charset="0"/>
                <a:cs typeface="Times New Roman" panose="02020603050405020304" pitchFamily="18" charset="0"/>
              </a:rPr>
              <a:t>, teminat konusu Malı Teminat Amacı dışında kullanmama, Borç ifa edildiği takdirde de, bunu </a:t>
            </a:r>
            <a:r>
              <a:rPr lang="tr-TR" sz="3200" b="1" i="1" dirty="0">
                <a:latin typeface="Times New Roman" panose="02020603050405020304" pitchFamily="18" charset="0"/>
                <a:cs typeface="Times New Roman" panose="02020603050405020304" pitchFamily="18" charset="0"/>
              </a:rPr>
              <a:t>Devredene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(İnanana</a:t>
            </a:r>
            <a:r>
              <a:rPr lang="tr-TR" sz="3200" dirty="0">
                <a:latin typeface="Times New Roman" panose="02020603050405020304" pitchFamily="18" charset="0"/>
                <a:cs typeface="Times New Roman" panose="02020603050405020304" pitchFamily="18" charset="0"/>
              </a:rPr>
              <a:t>) geri verme borcu altına girmektedir.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a:t>
            </a:r>
            <a:r>
              <a:rPr lang="tr-TR" dirty="0">
                <a:latin typeface="Times New Roman" panose="02020603050405020304" pitchFamily="18" charset="0"/>
                <a:cs typeface="Times New Roman" panose="02020603050405020304" pitchFamily="18" charset="0"/>
              </a:rPr>
              <a:t>, Eşya H., </a:t>
            </a:r>
            <a:r>
              <a:rPr lang="tr-TR" dirty="0" smtClean="0">
                <a:latin typeface="Times New Roman" panose="02020603050405020304" pitchFamily="18" charset="0"/>
                <a:cs typeface="Times New Roman" panose="02020603050405020304" pitchFamily="18" charset="0"/>
              </a:rPr>
              <a:t>7. </a:t>
            </a:r>
            <a:r>
              <a:rPr lang="tr-TR" dirty="0">
                <a:latin typeface="Times New Roman" panose="02020603050405020304" pitchFamily="18" charset="0"/>
                <a:cs typeface="Times New Roman" panose="02020603050405020304" pitchFamily="18" charset="0"/>
              </a:rPr>
              <a:t>B., s. </a:t>
            </a:r>
            <a:r>
              <a:rPr lang="tr-TR" dirty="0" smtClean="0">
                <a:latin typeface="Times New Roman" panose="02020603050405020304" pitchFamily="18" charset="0"/>
                <a:cs typeface="Times New Roman" panose="02020603050405020304" pitchFamily="18" charset="0"/>
              </a:rPr>
              <a:t>338)</a:t>
            </a:r>
            <a:endParaRPr lang="tr-TR" dirty="0">
              <a:latin typeface="Times New Roman" panose="02020603050405020304" pitchFamily="18"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3203972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4000" b="1" dirty="0" smtClean="0">
                <a:latin typeface="Times New Roman" panose="02020603050405020304" pitchFamily="18" charset="0"/>
                <a:cs typeface="Times New Roman" panose="02020603050405020304" pitchFamily="18" charset="0"/>
              </a:rPr>
              <a:t>Taşınmaz Mülkiyetinin İnançlı İşlemle Devri</a:t>
            </a:r>
            <a:br>
              <a:rPr lang="tr-TR" sz="4000" b="1" dirty="0" smtClean="0">
                <a:latin typeface="Times New Roman" panose="02020603050405020304" pitchFamily="18" charset="0"/>
                <a:cs typeface="Times New Roman" panose="02020603050405020304" pitchFamily="18" charset="0"/>
              </a:rPr>
            </a:br>
            <a:r>
              <a:rPr lang="tr-TR" sz="4000" b="1" dirty="0" smtClean="0">
                <a:latin typeface="Times New Roman" panose="02020603050405020304" pitchFamily="18" charset="0"/>
                <a:cs typeface="Times New Roman" panose="02020603050405020304" pitchFamily="18" charset="0"/>
              </a:rPr>
              <a:t>(</a:t>
            </a:r>
            <a:r>
              <a:rPr lang="tr-TR" sz="2700" b="1" i="1" dirty="0" smtClean="0">
                <a:latin typeface="Times New Roman" panose="02020603050405020304" pitchFamily="18" charset="0"/>
                <a:cs typeface="Times New Roman" panose="02020603050405020304" pitchFamily="18" charset="0"/>
              </a:rPr>
              <a:t>Sirmen</a:t>
            </a:r>
            <a:r>
              <a:rPr lang="tr-TR" sz="2700" i="1" dirty="0">
                <a:latin typeface="Times New Roman" panose="02020603050405020304" pitchFamily="18" charset="0"/>
                <a:cs typeface="Times New Roman" panose="02020603050405020304" pitchFamily="18" charset="0"/>
              </a:rPr>
              <a:t>,</a:t>
            </a:r>
            <a:r>
              <a:rPr lang="tr-TR" sz="2700" dirty="0">
                <a:latin typeface="Times New Roman" panose="02020603050405020304" pitchFamily="18" charset="0"/>
                <a:cs typeface="Times New Roman" panose="02020603050405020304" pitchFamily="18" charset="0"/>
              </a:rPr>
              <a:t> Eşya H., 7</a:t>
            </a:r>
            <a:r>
              <a:rPr lang="tr-TR" sz="2700" dirty="0" smtClean="0">
                <a:latin typeface="Times New Roman" panose="02020603050405020304" pitchFamily="18" charset="0"/>
                <a:cs typeface="Times New Roman" panose="02020603050405020304" pitchFamily="18" charset="0"/>
              </a:rPr>
              <a:t>. </a:t>
            </a:r>
            <a:r>
              <a:rPr lang="tr-TR" sz="2700" dirty="0">
                <a:latin typeface="Times New Roman" panose="02020603050405020304" pitchFamily="18" charset="0"/>
                <a:cs typeface="Times New Roman" panose="02020603050405020304" pitchFamily="18" charset="0"/>
              </a:rPr>
              <a:t>B., s. </a:t>
            </a:r>
            <a:r>
              <a:rPr lang="tr-TR" sz="2700" dirty="0" smtClean="0">
                <a:latin typeface="Times New Roman" panose="02020603050405020304" pitchFamily="18" charset="0"/>
                <a:cs typeface="Times New Roman" panose="02020603050405020304" pitchFamily="18" charset="0"/>
              </a:rPr>
              <a:t>338 </a:t>
            </a:r>
            <a:r>
              <a:rPr lang="tr-TR" sz="2700" dirty="0">
                <a:latin typeface="Times New Roman" panose="02020603050405020304" pitchFamily="18" charset="0"/>
                <a:cs typeface="Times New Roman" panose="02020603050405020304" pitchFamily="18" charset="0"/>
              </a:rPr>
              <a:t>vd.; </a:t>
            </a:r>
            <a:r>
              <a:rPr lang="tr-TR" sz="2700" b="1" i="1" dirty="0">
                <a:latin typeface="Times New Roman" panose="02020603050405020304" pitchFamily="18" charset="0"/>
                <a:cs typeface="Times New Roman" panose="02020603050405020304" pitchFamily="18" charset="0"/>
              </a:rPr>
              <a:t>Eren, </a:t>
            </a:r>
            <a:r>
              <a:rPr lang="tr-TR" sz="2700" dirty="0">
                <a:latin typeface="Times New Roman" panose="02020603050405020304" pitchFamily="18" charset="0"/>
                <a:cs typeface="Times New Roman" panose="02020603050405020304" pitchFamily="18" charset="0"/>
              </a:rPr>
              <a:t>Mülkiyet H., 4.B., s. 229 vd.;  </a:t>
            </a:r>
            <a:r>
              <a:rPr lang="tr-TR" sz="2700" b="1" i="1" dirty="0">
                <a:latin typeface="Times New Roman" panose="02020603050405020304" pitchFamily="18" charset="0"/>
                <a:cs typeface="Times New Roman" panose="02020603050405020304" pitchFamily="18" charset="0"/>
              </a:rPr>
              <a:t>Ertaş, </a:t>
            </a:r>
            <a:r>
              <a:rPr lang="tr-TR" sz="2700" dirty="0">
                <a:latin typeface="Times New Roman" panose="02020603050405020304" pitchFamily="18" charset="0"/>
                <a:cs typeface="Times New Roman" panose="02020603050405020304" pitchFamily="18" charset="0"/>
              </a:rPr>
              <a:t>Eşya H., 12. B., s. 280 vd.; </a:t>
            </a:r>
            <a:r>
              <a:rPr lang="tr-TR" sz="2700" b="1" i="1" dirty="0" err="1">
                <a:latin typeface="Times New Roman" panose="02020603050405020304" pitchFamily="18" charset="0"/>
                <a:cs typeface="Times New Roman" panose="02020603050405020304" pitchFamily="18" charset="0"/>
              </a:rPr>
              <a:t>Oğuzman</a:t>
            </a:r>
            <a:r>
              <a:rPr lang="tr-TR" sz="2700" b="1" i="1" dirty="0">
                <a:latin typeface="Times New Roman" panose="02020603050405020304" pitchFamily="18" charset="0"/>
                <a:cs typeface="Times New Roman" panose="02020603050405020304" pitchFamily="18" charset="0"/>
              </a:rPr>
              <a:t> / </a:t>
            </a:r>
            <a:r>
              <a:rPr lang="tr-TR" sz="2700" b="1" i="1" dirty="0" err="1">
                <a:latin typeface="Times New Roman" panose="02020603050405020304" pitchFamily="18" charset="0"/>
                <a:cs typeface="Times New Roman" panose="02020603050405020304" pitchFamily="18" charset="0"/>
              </a:rPr>
              <a:t>Seliçi</a:t>
            </a:r>
            <a:r>
              <a:rPr lang="tr-TR" sz="2700" b="1" i="1" dirty="0">
                <a:latin typeface="Times New Roman" panose="02020603050405020304" pitchFamily="18" charset="0"/>
                <a:cs typeface="Times New Roman" panose="02020603050405020304" pitchFamily="18" charset="0"/>
              </a:rPr>
              <a:t> / Oktay- Özdemir</a:t>
            </a:r>
            <a:r>
              <a:rPr lang="tr-TR" sz="2700" dirty="0">
                <a:latin typeface="Times New Roman" panose="02020603050405020304" pitchFamily="18" charset="0"/>
                <a:cs typeface="Times New Roman" panose="02020603050405020304" pitchFamily="18" charset="0"/>
              </a:rPr>
              <a:t>, Eşya H., 19. B., s. 380 vd</a:t>
            </a:r>
            <a:r>
              <a:rPr lang="tr-TR" sz="2700" dirty="0" smtClean="0">
                <a:latin typeface="Times New Roman" panose="02020603050405020304" pitchFamily="18" charset="0"/>
                <a:cs typeface="Times New Roman" panose="02020603050405020304" pitchFamily="18" charset="0"/>
              </a:rPr>
              <a:t>.; </a:t>
            </a:r>
            <a:r>
              <a:rPr lang="tr-TR" sz="2800" b="1" i="1" dirty="0" err="1" smtClean="0">
                <a:latin typeface="Times New Roman" panose="02020603050405020304" pitchFamily="18" charset="0"/>
                <a:cs typeface="Times New Roman" panose="02020603050405020304" pitchFamily="18" charset="0"/>
              </a:rPr>
              <a:t>Özsunay</a:t>
            </a:r>
            <a:r>
              <a:rPr lang="tr-TR" sz="2800" b="1" i="1" dirty="0" smtClean="0">
                <a:latin typeface="Times New Roman" panose="02020603050405020304" pitchFamily="18" charset="0"/>
                <a:cs typeface="Times New Roman" panose="02020603050405020304" pitchFamily="18" charset="0"/>
              </a:rPr>
              <a:t>, Ergun </a:t>
            </a:r>
            <a:r>
              <a:rPr lang="tr-TR" sz="2800" i="1" dirty="0" smtClean="0">
                <a:latin typeface="Times New Roman" panose="02020603050405020304" pitchFamily="18" charset="0"/>
                <a:cs typeface="Times New Roman" panose="02020603050405020304" pitchFamily="18" charset="0"/>
              </a:rPr>
              <a:t>; </a:t>
            </a:r>
            <a:r>
              <a:rPr lang="tr-TR" sz="2800" i="1" dirty="0">
                <a:latin typeface="Times New Roman" panose="02020603050405020304" pitchFamily="18" charset="0"/>
                <a:cs typeface="Times New Roman" panose="02020603050405020304" pitchFamily="18" charset="0"/>
              </a:rPr>
              <a:t>Türk Hukukunda ve Mukayeseli Hukukta İnançlı Muameleler, İstanbul </a:t>
            </a:r>
            <a:r>
              <a:rPr lang="tr-TR" sz="2800" i="1" dirty="0" smtClean="0">
                <a:latin typeface="Times New Roman" panose="02020603050405020304" pitchFamily="18" charset="0"/>
                <a:cs typeface="Times New Roman" panose="02020603050405020304" pitchFamily="18" charset="0"/>
              </a:rPr>
              <a:t>1968</a:t>
            </a:r>
            <a:r>
              <a:rPr lang="tr-TR" sz="2700" dirty="0" smtClean="0">
                <a:latin typeface="Times New Roman" panose="02020603050405020304" pitchFamily="18" charset="0"/>
                <a:cs typeface="Times New Roman" panose="02020603050405020304" pitchFamily="18" charset="0"/>
              </a:rPr>
              <a:t>)</a:t>
            </a:r>
            <a:r>
              <a:rPr lang="tr-TR" sz="2700" dirty="0">
                <a:latin typeface="Times New Roman" panose="02020603050405020304" pitchFamily="18" charset="0"/>
                <a:cs typeface="Times New Roman" panose="02020603050405020304" pitchFamily="18" charset="0"/>
              </a:rPr>
              <a:t/>
            </a:r>
            <a:br>
              <a:rPr lang="tr-TR" sz="2700" dirty="0">
                <a:latin typeface="Times New Roman" panose="02020603050405020304" pitchFamily="18" charset="0"/>
                <a:cs typeface="Times New Roman" panose="02020603050405020304" pitchFamily="18" charset="0"/>
              </a:rPr>
            </a:br>
            <a:endParaRPr lang="tr-TR" sz="27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286933" y="3429000"/>
            <a:ext cx="9087556" cy="2813756"/>
          </a:xfrm>
        </p:spPr>
        <p:txBody>
          <a:bodyPr>
            <a:noAutofit/>
          </a:bodyPr>
          <a:lstStyle/>
          <a:p>
            <a:pPr algn="just"/>
            <a:r>
              <a:rPr lang="tr-TR" sz="2800" dirty="0" smtClean="0">
                <a:latin typeface="Times New Roman" panose="02020603050405020304" pitchFamily="18" charset="0"/>
                <a:cs typeface="Times New Roman" panose="02020603050405020304" pitchFamily="18" charset="0"/>
              </a:rPr>
              <a:t>*«</a:t>
            </a:r>
            <a:r>
              <a:rPr lang="tr-TR" sz="2800" b="1" dirty="0" smtClean="0">
                <a:latin typeface="Times New Roman" panose="02020603050405020304" pitchFamily="18" charset="0"/>
                <a:cs typeface="Times New Roman" panose="02020603050405020304" pitchFamily="18" charset="0"/>
              </a:rPr>
              <a:t>İnançlı İşlemi</a:t>
            </a:r>
            <a:r>
              <a:rPr lang="tr-TR" sz="2800" dirty="0" smtClean="0">
                <a:latin typeface="Times New Roman" panose="02020603050405020304" pitchFamily="18" charset="0"/>
                <a:cs typeface="Times New Roman" panose="02020603050405020304" pitchFamily="18" charset="0"/>
              </a:rPr>
              <a:t>» nasıl tanımlamak gerekir? Bu konuda değişik tanımlar yapılabilir. </a:t>
            </a:r>
          </a:p>
          <a:p>
            <a:pPr algn="just"/>
            <a:r>
              <a:rPr lang="tr-TR" sz="2800" b="1" dirty="0" smtClean="0">
                <a:latin typeface="Times New Roman" panose="02020603050405020304" pitchFamily="18" charset="0"/>
                <a:cs typeface="Times New Roman" panose="02020603050405020304" pitchFamily="18" charset="0"/>
              </a:rPr>
              <a:t>*</a:t>
            </a:r>
            <a:r>
              <a:rPr lang="tr-TR" sz="2800" b="1" i="1" dirty="0" smtClean="0">
                <a:latin typeface="Times New Roman" panose="02020603050405020304" pitchFamily="18" charset="0"/>
                <a:cs typeface="Times New Roman" panose="02020603050405020304" pitchFamily="18" charset="0"/>
              </a:rPr>
              <a:t>Sirmen’in de katıldığı bir tanıma göre</a:t>
            </a:r>
            <a:r>
              <a:rPr lang="tr-TR" sz="2800" b="1" dirty="0" smtClean="0">
                <a:latin typeface="Times New Roman" panose="02020603050405020304" pitchFamily="18" charset="0"/>
                <a:cs typeface="Times New Roman" panose="02020603050405020304" pitchFamily="18" charset="0"/>
              </a:rPr>
              <a:t>, «İnançlı İşlem»</a:t>
            </a:r>
            <a:r>
              <a:rPr lang="tr-TR" sz="2800" dirty="0" smtClean="0">
                <a:latin typeface="Times New Roman" panose="02020603050405020304" pitchFamily="18" charset="0"/>
                <a:cs typeface="Times New Roman" panose="02020603050405020304" pitchFamily="18" charset="0"/>
              </a:rPr>
              <a:t>, taraflarca kararlaştırılan amaca göre kullanılmak ve gerektiğinde tekrar devredene devredilmek üzere bir hakkın bir kimseye devridir.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 </a:t>
            </a:r>
            <a:r>
              <a:rPr lang="tr-TR" i="1" dirty="0" smtClean="0">
                <a:latin typeface="Times New Roman" panose="02020603050405020304" pitchFamily="18" charset="0"/>
                <a:cs typeface="Times New Roman" panose="02020603050405020304" pitchFamily="18" charset="0"/>
              </a:rPr>
              <a:t>Eşya H., 7. B., s. 338) </a:t>
            </a:r>
            <a:r>
              <a:rPr lang="tr-TR" dirty="0" smtClean="0">
                <a:latin typeface="Times New Roman" panose="02020603050405020304" pitchFamily="18" charset="0"/>
                <a:cs typeface="Times New Roman" panose="02020603050405020304" pitchFamily="18" charset="0"/>
              </a:rPr>
              <a:t>.</a:t>
            </a:r>
          </a:p>
          <a:p>
            <a:pPr algn="just"/>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1914080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İnançlı İşlemin Unsurları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478669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7102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İnançlı İşlemlerin </a:t>
            </a:r>
            <a:r>
              <a:rPr lang="tr-TR" b="1" dirty="0">
                <a:latin typeface="+mn-lt"/>
              </a:rPr>
              <a:t>U</a:t>
            </a:r>
            <a:r>
              <a:rPr lang="tr-TR" b="1" dirty="0" smtClean="0">
                <a:latin typeface="+mn-lt"/>
              </a:rPr>
              <a:t>nsurları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İnançlı İşlemler, </a:t>
            </a:r>
            <a:r>
              <a:rPr lang="tr-TR" sz="3600" dirty="0" smtClean="0">
                <a:latin typeface="Times New Roman" panose="02020603050405020304" pitchFamily="18" charset="0"/>
                <a:cs typeface="Times New Roman" panose="02020603050405020304" pitchFamily="18" charset="0"/>
              </a:rPr>
              <a:t>şu</a:t>
            </a:r>
            <a:r>
              <a:rPr lang="tr-TR" sz="3600" b="1" dirty="0" smtClean="0">
                <a:latin typeface="Times New Roman" panose="02020603050405020304" pitchFamily="18" charset="0"/>
                <a:cs typeface="Times New Roman" panose="02020603050405020304" pitchFamily="18" charset="0"/>
              </a:rPr>
              <a:t> iki unsurdan oluşmaktadır: </a:t>
            </a:r>
          </a:p>
          <a:p>
            <a:pPr algn="just"/>
            <a:r>
              <a:rPr lang="tr-TR" sz="3600" b="1" i="1" dirty="0" smtClean="0">
                <a:latin typeface="Times New Roman" panose="02020603050405020304" pitchFamily="18" charset="0"/>
                <a:cs typeface="Times New Roman" panose="02020603050405020304" pitchFamily="18" charset="0"/>
              </a:rPr>
              <a:t>İnançlı Devir </a:t>
            </a:r>
            <a:r>
              <a:rPr lang="tr-TR" sz="3600" b="1" i="1" dirty="0">
                <a:latin typeface="Times New Roman" panose="02020603050405020304" pitchFamily="18" charset="0"/>
                <a:cs typeface="Times New Roman" panose="02020603050405020304" pitchFamily="18" charset="0"/>
              </a:rPr>
              <a:t>İ</a:t>
            </a:r>
            <a:r>
              <a:rPr lang="tr-TR" sz="3600" b="1" i="1" dirty="0" smtClean="0">
                <a:latin typeface="Times New Roman" panose="02020603050405020304" pitchFamily="18" charset="0"/>
                <a:cs typeface="Times New Roman" panose="02020603050405020304" pitchFamily="18" charset="0"/>
              </a:rPr>
              <a:t>şlemi </a:t>
            </a:r>
            <a:endParaRPr lang="tr-TR" sz="3600" b="1" dirty="0">
              <a:latin typeface="Times New Roman" panose="02020603050405020304" pitchFamily="18" charset="0"/>
              <a:cs typeface="Times New Roman" panose="02020603050405020304" pitchFamily="18" charset="0"/>
            </a:endParaRPr>
          </a:p>
          <a:p>
            <a:pPr algn="just"/>
            <a:r>
              <a:rPr lang="tr-TR" sz="3600" b="1" i="1" dirty="0" smtClean="0">
                <a:latin typeface="Times New Roman" panose="02020603050405020304" pitchFamily="18" charset="0"/>
                <a:cs typeface="Times New Roman" panose="02020603050405020304" pitchFamily="18" charset="0"/>
              </a:rPr>
              <a:t>İnanç</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Sözleşmesi </a:t>
            </a:r>
          </a:p>
          <a:p>
            <a:pPr algn="just"/>
            <a:r>
              <a:rPr lang="tr-TR" sz="3600" b="1" u="sng" dirty="0" smtClean="0">
                <a:latin typeface="Times New Roman" panose="02020603050405020304" pitchFamily="18" charset="0"/>
                <a:cs typeface="Times New Roman" panose="02020603050405020304" pitchFamily="18" charset="0"/>
              </a:rPr>
              <a:t>İnançlı </a:t>
            </a:r>
            <a:r>
              <a:rPr lang="tr-TR" sz="3600" b="1" u="sng" dirty="0">
                <a:latin typeface="Times New Roman" panose="02020603050405020304" pitchFamily="18" charset="0"/>
                <a:cs typeface="Times New Roman" panose="02020603050405020304" pitchFamily="18" charset="0"/>
              </a:rPr>
              <a:t>D</a:t>
            </a:r>
            <a:r>
              <a:rPr lang="tr-TR" sz="3600" b="1" u="sng" dirty="0" smtClean="0">
                <a:latin typeface="Times New Roman" panose="02020603050405020304" pitchFamily="18" charset="0"/>
                <a:cs typeface="Times New Roman" panose="02020603050405020304" pitchFamily="18" charset="0"/>
              </a:rPr>
              <a:t>evir İşlemi</a:t>
            </a:r>
            <a:r>
              <a:rPr lang="tr-TR" sz="3600" b="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p>
          <a:p>
            <a:pPr marL="0" indent="0" algn="just">
              <a:buNone/>
            </a:pP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  Bu </a:t>
            </a:r>
            <a:r>
              <a:rPr lang="tr-TR" sz="3600" dirty="0">
                <a:latin typeface="Times New Roman" panose="02020603050405020304" pitchFamily="18" charset="0"/>
                <a:cs typeface="Times New Roman" panose="02020603050405020304" pitchFamily="18" charset="0"/>
              </a:rPr>
              <a:t>İ</a:t>
            </a:r>
            <a:r>
              <a:rPr lang="tr-TR" sz="3600" dirty="0" smtClean="0">
                <a:latin typeface="Times New Roman" panose="02020603050405020304" pitchFamily="18" charset="0"/>
                <a:cs typeface="Times New Roman" panose="02020603050405020304" pitchFamily="18" charset="0"/>
              </a:rPr>
              <a:t>şlem, bir Hakkın inançlı olarak bir kimseden diğerine geçmesini sağlayan Tasarruf </a:t>
            </a:r>
            <a:r>
              <a:rPr lang="tr-TR" sz="3600" dirty="0">
                <a:latin typeface="Times New Roman" panose="02020603050405020304" pitchFamily="18" charset="0"/>
                <a:cs typeface="Times New Roman" panose="02020603050405020304" pitchFamily="18" charset="0"/>
              </a:rPr>
              <a:t>İ</a:t>
            </a:r>
            <a:r>
              <a:rPr lang="tr-TR" sz="3600" dirty="0" smtClean="0">
                <a:latin typeface="Times New Roman" panose="02020603050405020304" pitchFamily="18" charset="0"/>
                <a:cs typeface="Times New Roman" panose="02020603050405020304" pitchFamily="18" charset="0"/>
              </a:rPr>
              <a:t>şlemidir. </a:t>
            </a:r>
          </a:p>
        </p:txBody>
      </p:sp>
    </p:spTree>
    <p:extLst>
      <p:ext uri="{BB962C8B-B14F-4D97-AF65-F5344CB8AC3E}">
        <p14:creationId xmlns:p14="http://schemas.microsoft.com/office/powerpoint/2010/main" val="2868774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İnanç Sözleşmesi </a:t>
            </a:r>
            <a:endParaRPr lang="tr-TR" b="1" dirty="0">
              <a:latin typeface="+mn-lt"/>
            </a:endParaRP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İnanç Sözleşmesi: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Hakkın Devrinin Hukuki Sebebini oluşturan Sözleşme, İnanç Sözleşmesidir. Diğer bir </a:t>
            </a:r>
            <a:r>
              <a:rPr lang="tr-TR" dirty="0" smtClean="0">
                <a:latin typeface="Times New Roman" panose="02020603050405020304" pitchFamily="18" charset="0"/>
                <a:cs typeface="Times New Roman" panose="02020603050405020304" pitchFamily="18" charset="0"/>
              </a:rPr>
              <a:t>deyişle, </a:t>
            </a:r>
            <a:r>
              <a:rPr lang="tr-TR" b="1" dirty="0">
                <a:latin typeface="Times New Roman" panose="02020603050405020304" pitchFamily="18" charset="0"/>
                <a:cs typeface="Times New Roman" panose="02020603050405020304" pitchFamily="18" charset="0"/>
              </a:rPr>
              <a:t>İnanç Sözleşmesi</a:t>
            </a:r>
            <a:r>
              <a:rPr lang="tr-TR" dirty="0">
                <a:latin typeface="Times New Roman" panose="02020603050405020304" pitchFamily="18" charset="0"/>
                <a:cs typeface="Times New Roman" panose="02020603050405020304" pitchFamily="18" charset="0"/>
              </a:rPr>
              <a:t>, Taraflar arasındaki Temel Borç İlişkisinin kaynağını oluşturmaktadır. </a:t>
            </a:r>
          </a:p>
          <a:p>
            <a:pPr algn="just"/>
            <a:r>
              <a:rPr lang="tr-TR" dirty="0">
                <a:latin typeface="Times New Roman" panose="02020603050405020304" pitchFamily="18" charset="0"/>
                <a:cs typeface="Times New Roman" panose="02020603050405020304" pitchFamily="18" charset="0"/>
              </a:rPr>
              <a:t>Taraflar karşılıklı haklarını ve borçlarını, özellikle İnanılana devredilen Hakkın Kullanılma Amacını ve Sınırlarını, Hakkın İnana ne zaman ve hangi Koşulların gerçekleşmesi halinde devredileceğini </a:t>
            </a:r>
            <a:r>
              <a:rPr lang="tr-TR" b="1" dirty="0">
                <a:latin typeface="Times New Roman" panose="02020603050405020304" pitchFamily="18" charset="0"/>
                <a:cs typeface="Times New Roman" panose="02020603050405020304" pitchFamily="18" charset="0"/>
              </a:rPr>
              <a:t>İnanç Sözleşmesinde </a:t>
            </a:r>
            <a:r>
              <a:rPr lang="tr-TR" dirty="0">
                <a:latin typeface="Times New Roman" panose="02020603050405020304" pitchFamily="18" charset="0"/>
                <a:cs typeface="Times New Roman" panose="02020603050405020304" pitchFamily="18" charset="0"/>
              </a:rPr>
              <a:t>kararlaştırırlar.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İnanç Sözleşmesi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Hakkın </a:t>
            </a:r>
            <a:r>
              <a:rPr lang="tr-TR" dirty="0">
                <a:latin typeface="Times New Roman" panose="02020603050405020304" pitchFamily="18" charset="0"/>
                <a:cs typeface="Times New Roman" panose="02020603050405020304" pitchFamily="18" charset="0"/>
              </a:rPr>
              <a:t>önce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İnanılana Devrini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sonra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İnana geri verilmesini düzenleyen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Borçlandırıcı İşlemdir. </a:t>
            </a:r>
          </a:p>
          <a:p>
            <a:pPr marL="0" indent="0" algn="just">
              <a:buNone/>
            </a:pPr>
            <a:endParaRPr lang="tr-TR" b="1" dirty="0"/>
          </a:p>
          <a:p>
            <a:pPr marL="0" indent="0">
              <a:buNone/>
            </a:pPr>
            <a:endParaRPr lang="tr-TR" dirty="0"/>
          </a:p>
        </p:txBody>
      </p:sp>
    </p:spTree>
    <p:extLst>
      <p:ext uri="{BB962C8B-B14F-4D97-AF65-F5344CB8AC3E}">
        <p14:creationId xmlns:p14="http://schemas.microsoft.com/office/powerpoint/2010/main" val="1040927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İnançlı İşlemleri, Muvazaadan ayıran nokta</a:t>
            </a:r>
            <a:r>
              <a:rPr lang="tr-TR" sz="3200" dirty="0" smtClean="0">
                <a:latin typeface="Times New Roman" panose="02020603050405020304" pitchFamily="18" charset="0"/>
                <a:cs typeface="Times New Roman" panose="02020603050405020304" pitchFamily="18" charset="0"/>
              </a:rPr>
              <a:t>, Hakkın Devrinin,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araflarca gerçekten istenmiş olmasıdır. </a:t>
            </a:r>
          </a:p>
          <a:p>
            <a:pPr algn="just"/>
            <a:r>
              <a:rPr lang="tr-TR" sz="3200" b="1" i="1" dirty="0" smtClean="0">
                <a:latin typeface="Times New Roman" panose="02020603050405020304" pitchFamily="18" charset="0"/>
                <a:cs typeface="Times New Roman" panose="02020603050405020304" pitchFamily="18" charset="0"/>
              </a:rPr>
              <a:t>Bir Hak inançlı olarak devredildiği  takdirde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görünüşte bir İşlem yapılmamıştır</a:t>
            </a:r>
            <a:r>
              <a:rPr lang="tr-TR" sz="3200" dirty="0" smtClean="0">
                <a:latin typeface="Times New Roman" panose="02020603050405020304" pitchFamily="18" charset="0"/>
                <a:cs typeface="Times New Roman" panose="02020603050405020304" pitchFamily="18" charset="0"/>
              </a:rPr>
              <a:t>. Bu bağlamda, </a:t>
            </a:r>
            <a:r>
              <a:rPr lang="tr-TR" sz="3200" b="1" dirty="0" smtClean="0">
                <a:latin typeface="Times New Roman" panose="02020603050405020304" pitchFamily="18" charset="0"/>
                <a:cs typeface="Times New Roman" panose="02020603050405020304" pitchFamily="18" charset="0"/>
              </a:rPr>
              <a:t>İşlemin inançlı olması, bir geçersizlik nedeni değildir. </a:t>
            </a:r>
          </a:p>
          <a:p>
            <a:pPr algn="just"/>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İnançlı İşlem</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hliyetsizlik, Şekil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ksikliği, İrade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ozukluğu nedeniyle </a:t>
            </a:r>
            <a:r>
              <a:rPr lang="tr-TR" sz="3200" b="1" dirty="0" smtClean="0">
                <a:latin typeface="Times New Roman" panose="02020603050405020304" pitchFamily="18" charset="0"/>
                <a:cs typeface="Times New Roman" panose="02020603050405020304" pitchFamily="18" charset="0"/>
              </a:rPr>
              <a:t>geçersiz olabilir. </a:t>
            </a:r>
          </a:p>
          <a:p>
            <a:pPr algn="just"/>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1520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Saf İnançlı İşlemlerde İnanç Sözleşmesinin </a:t>
            </a:r>
            <a:r>
              <a:rPr lang="tr-TR" sz="4000" b="1" dirty="0" smtClean="0">
                <a:latin typeface="Times New Roman" panose="02020603050405020304" pitchFamily="18" charset="0"/>
                <a:cs typeface="Times New Roman" panose="02020603050405020304" pitchFamily="18" charset="0"/>
              </a:rPr>
              <a:t>Hukuki Niteliği</a:t>
            </a:r>
            <a:endParaRPr lang="tr-TR" sz="40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825625"/>
            <a:ext cx="10515600" cy="4846108"/>
          </a:xfrm>
        </p:spPr>
        <p:txBody>
          <a:bodyPr>
            <a:noAutofit/>
          </a:bodyPr>
          <a:lstStyle/>
          <a:p>
            <a:pPr algn="just"/>
            <a:r>
              <a:rPr lang="tr-TR" b="1" dirty="0" smtClean="0">
                <a:latin typeface="Times New Roman" panose="02020603050405020304" pitchFamily="18" charset="0"/>
                <a:cs typeface="Times New Roman" panose="02020603050405020304" pitchFamily="18" charset="0"/>
              </a:rPr>
              <a:t>Saf İnançlı İşlemlerde </a:t>
            </a:r>
            <a:r>
              <a:rPr lang="tr-TR" b="1" i="1" dirty="0" smtClean="0">
                <a:latin typeface="Times New Roman" panose="02020603050405020304" pitchFamily="18" charset="0"/>
                <a:cs typeface="Times New Roman" panose="02020603050405020304" pitchFamily="18" charset="0"/>
              </a:rPr>
              <a:t>İnanç Sözleşmesinin Hukuki </a:t>
            </a:r>
            <a:r>
              <a:rPr lang="tr-TR" b="1" i="1" dirty="0">
                <a:latin typeface="Times New Roman" panose="02020603050405020304" pitchFamily="18" charset="0"/>
                <a:cs typeface="Times New Roman" panose="02020603050405020304" pitchFamily="18" charset="0"/>
              </a:rPr>
              <a:t>N</a:t>
            </a:r>
            <a:r>
              <a:rPr lang="tr-TR" b="1" i="1" dirty="0" smtClean="0">
                <a:latin typeface="Times New Roman" panose="02020603050405020304" pitchFamily="18" charset="0"/>
                <a:cs typeface="Times New Roman" panose="02020603050405020304" pitchFamily="18" charset="0"/>
              </a:rPr>
              <a:t>iteliği</a:t>
            </a:r>
            <a:r>
              <a:rPr lang="tr-TR" b="1" dirty="0" smtClean="0">
                <a:latin typeface="Times New Roman" panose="02020603050405020304" pitchFamily="18" charset="0"/>
                <a:cs typeface="Times New Roman" panose="02020603050405020304" pitchFamily="18" charset="0"/>
              </a:rPr>
              <a:t>, tartışmalıdır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Bu konuda, iki görüş vardır. </a:t>
            </a:r>
          </a:p>
          <a:p>
            <a:pPr algn="just"/>
            <a:r>
              <a:rPr lang="tr-TR" b="1" dirty="0" smtClean="0">
                <a:latin typeface="Times New Roman" panose="02020603050405020304" pitchFamily="18" charset="0"/>
                <a:cs typeface="Times New Roman" panose="02020603050405020304" pitchFamily="18" charset="0"/>
              </a:rPr>
              <a:t>Bu görüşlerden birincisi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İnanç Sözleşmesinin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Anlaşmasının) </a:t>
            </a:r>
            <a:r>
              <a:rPr lang="tr-TR" b="1" dirty="0" smtClean="0">
                <a:latin typeface="Times New Roman" panose="02020603050405020304" pitchFamily="18" charset="0"/>
                <a:cs typeface="Times New Roman" panose="02020603050405020304" pitchFamily="18" charset="0"/>
              </a:rPr>
              <a:t>Hukuki Niteliğini</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Vekâlet Sözleşmesi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Vekâlet benzeri bir ilişki</a:t>
            </a:r>
            <a:r>
              <a:rPr lang="tr-TR" dirty="0" smtClean="0">
                <a:latin typeface="Times New Roman" panose="02020603050405020304" pitchFamily="18" charset="0"/>
                <a:cs typeface="Times New Roman" panose="02020603050405020304" pitchFamily="18" charset="0"/>
              </a:rPr>
              <a:t> olarak nitelendirmektedir. </a:t>
            </a:r>
          </a:p>
          <a:p>
            <a:pPr algn="just"/>
            <a:r>
              <a:rPr lang="tr-TR" b="1" dirty="0" smtClean="0">
                <a:latin typeface="Times New Roman" panose="02020603050405020304" pitchFamily="18" charset="0"/>
                <a:cs typeface="Times New Roman" panose="02020603050405020304" pitchFamily="18" charset="0"/>
              </a:rPr>
              <a:t>İkinci görüş ise, İnanç Sözleşmesini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kendine özgü hukuki yapısı olan bir sözleşme </a:t>
            </a:r>
            <a:r>
              <a:rPr lang="tr-TR" dirty="0" smtClean="0">
                <a:latin typeface="Times New Roman" panose="02020603050405020304" pitchFamily="18" charset="0"/>
                <a:cs typeface="Times New Roman" panose="02020603050405020304" pitchFamily="18" charset="0"/>
              </a:rPr>
              <a:t>olarak  nitelemektedir. </a:t>
            </a:r>
          </a:p>
          <a:p>
            <a:pPr marL="0" indent="0" algn="just">
              <a:buNone/>
            </a:pP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 4. B., s. </a:t>
            </a:r>
            <a:r>
              <a:rPr lang="tr-TR" sz="2400" i="1" dirty="0" smtClean="0">
                <a:latin typeface="Times New Roman" panose="02020603050405020304" pitchFamily="18" charset="0"/>
                <a:cs typeface="Times New Roman" panose="02020603050405020304" pitchFamily="18" charset="0"/>
              </a:rPr>
              <a:t>232;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339)</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02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Saf İnançlı İşlemlerde İnanç Sözleşmesinin Hukuki Niteliği hakkındaki Görüşler için özellikle şu eserlere bkz. - Ergun </a:t>
            </a:r>
            <a:r>
              <a:rPr lang="tr-TR" sz="3600" b="1" i="1" dirty="0" err="1">
                <a:latin typeface="Times New Roman" panose="02020603050405020304" pitchFamily="18" charset="0"/>
                <a:cs typeface="Times New Roman" panose="02020603050405020304" pitchFamily="18" charset="0"/>
              </a:rPr>
              <a:t>Özsunay</a:t>
            </a:r>
            <a:r>
              <a:rPr lang="tr-TR" sz="3600" i="1" dirty="0">
                <a:latin typeface="Times New Roman" panose="02020603050405020304" pitchFamily="18" charset="0"/>
                <a:cs typeface="Times New Roman" panose="02020603050405020304" pitchFamily="18" charset="0"/>
              </a:rPr>
              <a:t>; Türk Hukukunda ve Mukayeseli Hukukta İnançlı Muameleler, İstanbul 1968, s. 130 vd.; </a:t>
            </a:r>
            <a:r>
              <a:rPr lang="tr-TR" sz="3600" b="1" i="1" dirty="0">
                <a:latin typeface="Times New Roman" panose="02020603050405020304" pitchFamily="18" charset="0"/>
                <a:cs typeface="Times New Roman" panose="02020603050405020304" pitchFamily="18" charset="0"/>
              </a:rPr>
              <a:t>Tandoğan</a:t>
            </a:r>
            <a:r>
              <a:rPr lang="tr-TR" sz="3600" i="1" dirty="0">
                <a:latin typeface="Times New Roman" panose="02020603050405020304" pitchFamily="18" charset="0"/>
                <a:cs typeface="Times New Roman" panose="02020603050405020304" pitchFamily="18" charset="0"/>
              </a:rPr>
              <a:t>, Özel Borç İlişkileri Hukuku II, s. 545- 546; </a:t>
            </a:r>
            <a:r>
              <a:rPr lang="tr-TR" sz="3600" b="1" i="1" dirty="0" err="1">
                <a:latin typeface="Times New Roman" panose="02020603050405020304" pitchFamily="18" charset="0"/>
                <a:cs typeface="Times New Roman" panose="02020603050405020304" pitchFamily="18" charset="0"/>
              </a:rPr>
              <a:t>Kocayusufpaşaoğlu</a:t>
            </a:r>
            <a:r>
              <a:rPr lang="tr-TR" sz="3600" i="1" dirty="0">
                <a:latin typeface="Times New Roman" panose="02020603050405020304" pitchFamily="18" charset="0"/>
                <a:cs typeface="Times New Roman" panose="02020603050405020304" pitchFamily="18" charset="0"/>
              </a:rPr>
              <a:t>, Borçlar Hukuku, s. 366- 367; </a:t>
            </a:r>
            <a:r>
              <a:rPr lang="tr-TR" sz="3600" b="1" i="1" dirty="0">
                <a:latin typeface="Times New Roman" panose="02020603050405020304" pitchFamily="18" charset="0"/>
                <a:cs typeface="Times New Roman" panose="02020603050405020304" pitchFamily="18" charset="0"/>
              </a:rPr>
              <a:t>Eren</a:t>
            </a:r>
            <a:r>
              <a:rPr lang="tr-TR" sz="3600" i="1" dirty="0">
                <a:latin typeface="Times New Roman" panose="02020603050405020304" pitchFamily="18" charset="0"/>
                <a:cs typeface="Times New Roman" panose="02020603050405020304" pitchFamily="18" charset="0"/>
              </a:rPr>
              <a:t>, Mülkiyet H., 4. B., s. 232)</a:t>
            </a:r>
          </a:p>
          <a:p>
            <a:pPr marL="0" indent="0">
              <a:buNone/>
            </a:pPr>
            <a:endParaRPr lang="tr-TR" dirty="0"/>
          </a:p>
        </p:txBody>
      </p:sp>
    </p:spTree>
    <p:extLst>
      <p:ext uri="{BB962C8B-B14F-4D97-AF65-F5344CB8AC3E}">
        <p14:creationId xmlns:p14="http://schemas.microsoft.com/office/powerpoint/2010/main" val="1769952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Saf İnançlı İşlemlerde İnanç Sözleşmesinin Hukuki Niteliği</a:t>
            </a:r>
            <a:endParaRPr lang="tr-TR" dirty="0"/>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Birinci Görüşe </a:t>
            </a:r>
            <a:r>
              <a:rPr lang="tr-TR" sz="3200" b="1" i="1" dirty="0">
                <a:latin typeface="Times New Roman" panose="02020603050405020304" pitchFamily="18" charset="0"/>
                <a:cs typeface="Times New Roman" panose="02020603050405020304" pitchFamily="18" charset="0"/>
              </a:rPr>
              <a:t>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İnanç Sözleşmesi </a:t>
            </a:r>
            <a:r>
              <a:rPr lang="tr-TR" sz="3200" i="1" dirty="0">
                <a:latin typeface="Times New Roman" panose="02020603050405020304" pitchFamily="18" charset="0"/>
                <a:cs typeface="Times New Roman" panose="02020603050405020304" pitchFamily="18" charset="0"/>
              </a:rPr>
              <a:t>(Anlaşması</a:t>
            </a:r>
            <a:r>
              <a:rPr lang="tr-TR" sz="3200" dirty="0">
                <a:latin typeface="Times New Roman" panose="02020603050405020304" pitchFamily="18" charset="0"/>
                <a:cs typeface="Times New Roman" panose="02020603050405020304" pitchFamily="18" charset="0"/>
              </a:rPr>
              <a:t>), bir </a:t>
            </a:r>
            <a:r>
              <a:rPr lang="tr-TR" sz="3200" b="1" dirty="0">
                <a:latin typeface="Times New Roman" panose="02020603050405020304" pitchFamily="18" charset="0"/>
                <a:cs typeface="Times New Roman" panose="02020603050405020304" pitchFamily="18" charset="0"/>
              </a:rPr>
              <a:t>Vekâlet</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Sözleşmesidir</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veya </a:t>
            </a:r>
            <a:r>
              <a:rPr lang="tr-TR" sz="3200" i="1" dirty="0">
                <a:latin typeface="Times New Roman" panose="02020603050405020304" pitchFamily="18" charset="0"/>
                <a:cs typeface="Times New Roman" panose="02020603050405020304" pitchFamily="18" charset="0"/>
              </a:rPr>
              <a:t>Vekâlet benzeri bir </a:t>
            </a:r>
            <a:r>
              <a:rPr lang="tr-TR" sz="3200" i="1" dirty="0" smtClean="0">
                <a:latin typeface="Times New Roman" panose="02020603050405020304" pitchFamily="18" charset="0"/>
                <a:cs typeface="Times New Roman" panose="02020603050405020304" pitchFamily="18" charset="0"/>
              </a:rPr>
              <a:t>ilişkidir</a:t>
            </a: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Daha çok taraftar bulmuş olan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kinci görüşe </a:t>
            </a:r>
            <a:r>
              <a:rPr lang="tr-TR" sz="3200" b="1" i="1" dirty="0">
                <a:latin typeface="Times New Roman" panose="02020603050405020304" pitchFamily="18" charset="0"/>
                <a:cs typeface="Times New Roman" panose="02020603050405020304" pitchFamily="18" charset="0"/>
              </a:rPr>
              <a:t>göre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Eren de bu görüşte)</a:t>
            </a:r>
            <a:r>
              <a:rPr lang="tr-TR" sz="3200" dirty="0">
                <a:latin typeface="Times New Roman" panose="02020603050405020304" pitchFamily="18" charset="0"/>
                <a:cs typeface="Times New Roman" panose="02020603050405020304" pitchFamily="18" charset="0"/>
              </a:rPr>
              <a:t> ise, </a:t>
            </a:r>
            <a:r>
              <a:rPr lang="tr-TR" sz="3200" b="1" dirty="0">
                <a:latin typeface="Times New Roman" panose="02020603050405020304" pitchFamily="18" charset="0"/>
                <a:cs typeface="Times New Roman" panose="02020603050405020304" pitchFamily="18" charset="0"/>
              </a:rPr>
              <a:t>İnanç  Sözleşmesi </a:t>
            </a:r>
            <a:r>
              <a:rPr lang="tr-TR" sz="3200" dirty="0">
                <a:latin typeface="Times New Roman" panose="02020603050405020304" pitchFamily="18" charset="0"/>
                <a:cs typeface="Times New Roman" panose="02020603050405020304" pitchFamily="18" charset="0"/>
              </a:rPr>
              <a:t>hukuki niteliği </a:t>
            </a:r>
            <a:r>
              <a:rPr lang="tr-TR" sz="3200" dirty="0" smtClean="0">
                <a:latin typeface="Times New Roman" panose="02020603050405020304" pitchFamily="18" charset="0"/>
                <a:cs typeface="Times New Roman" panose="02020603050405020304" pitchFamily="18" charset="0"/>
              </a:rPr>
              <a:t>bakımından, </a:t>
            </a:r>
            <a:r>
              <a:rPr lang="tr-TR" sz="3200" b="1" dirty="0">
                <a:latin typeface="Times New Roman" panose="02020603050405020304" pitchFamily="18" charset="0"/>
                <a:cs typeface="Times New Roman" panose="02020603050405020304" pitchFamily="18" charset="0"/>
              </a:rPr>
              <a:t>Kendine Özgü bir Sözleşmedir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Ancak</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Kendine Özgü yapısı olan bu Sözleşmeye, </a:t>
            </a:r>
            <a:r>
              <a:rPr lang="tr-TR" sz="3200" b="1" dirty="0" smtClean="0">
                <a:latin typeface="Times New Roman" panose="02020603050405020304" pitchFamily="18" charset="0"/>
                <a:cs typeface="Times New Roman" panose="02020603050405020304" pitchFamily="18" charset="0"/>
              </a:rPr>
              <a:t>Vekâlete olan benzerliği dolayısıyla</a:t>
            </a:r>
            <a:r>
              <a:rPr lang="tr-TR" sz="3200" dirty="0" smtClean="0">
                <a:latin typeface="Times New Roman" panose="02020603050405020304" pitchFamily="18" charset="0"/>
                <a:cs typeface="Times New Roman" panose="02020603050405020304" pitchFamily="18" charset="0"/>
              </a:rPr>
              <a:t>, Vekâlet Hükümleri, niteliğine uygun düştüğü ölçüde, </a:t>
            </a:r>
            <a:r>
              <a:rPr lang="tr-TR" sz="3200" b="1" dirty="0">
                <a:latin typeface="Times New Roman" panose="02020603050405020304" pitchFamily="18" charset="0"/>
                <a:cs typeface="Times New Roman" panose="02020603050405020304" pitchFamily="18" charset="0"/>
              </a:rPr>
              <a:t>kıyas yoluyla </a:t>
            </a:r>
            <a:r>
              <a:rPr lang="tr-TR" sz="3200" dirty="0" smtClean="0">
                <a:latin typeface="Times New Roman" panose="02020603050405020304" pitchFamily="18" charset="0"/>
                <a:cs typeface="Times New Roman" panose="02020603050405020304" pitchFamily="18" charset="0"/>
              </a:rPr>
              <a:t>uygulanır. </a:t>
            </a:r>
          </a:p>
        </p:txBody>
      </p:sp>
    </p:spTree>
    <p:extLst>
      <p:ext uri="{BB962C8B-B14F-4D97-AF65-F5344CB8AC3E}">
        <p14:creationId xmlns:p14="http://schemas.microsoft.com/office/powerpoint/2010/main" val="273050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Calibri" panose="020F0502020204030204" pitchFamily="34" charset="0"/>
                <a:cs typeface="Times New Roman" panose="02020603050405020304" pitchFamily="18" charset="0"/>
              </a:rPr>
              <a:t>Yargıtay’ın </a:t>
            </a:r>
            <a:r>
              <a:rPr lang="tr-TR" b="1" i="1" dirty="0" smtClean="0">
                <a:latin typeface="Calibri" panose="020F0502020204030204" pitchFamily="34" charset="0"/>
                <a:cs typeface="Times New Roman" panose="02020603050405020304" pitchFamily="18" charset="0"/>
              </a:rPr>
              <a:t>İnanç Sözleşmesinin Niteliğine </a:t>
            </a:r>
            <a:r>
              <a:rPr lang="tr-TR" b="1" dirty="0" smtClean="0">
                <a:latin typeface="Calibri" panose="020F0502020204030204" pitchFamily="34" charset="0"/>
                <a:cs typeface="Times New Roman" panose="02020603050405020304" pitchFamily="18" charset="0"/>
              </a:rPr>
              <a:t>İlişkin Görüşü </a:t>
            </a:r>
            <a:endParaRPr lang="tr-TR" b="1" dirty="0">
              <a:latin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Yargıtay</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İnanç Sözleşmesini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içinde hem </a:t>
            </a:r>
            <a:r>
              <a:rPr lang="tr-TR" b="1" dirty="0" smtClean="0">
                <a:latin typeface="Times New Roman" panose="02020603050405020304" pitchFamily="18" charset="0"/>
                <a:cs typeface="Times New Roman" panose="02020603050405020304" pitchFamily="18" charset="0"/>
              </a:rPr>
              <a:t>Borçlandırıcı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İşlemi </a:t>
            </a:r>
            <a:r>
              <a:rPr lang="tr-TR" dirty="0" smtClean="0">
                <a:latin typeface="Times New Roman" panose="02020603050405020304" pitchFamily="18" charset="0"/>
                <a:cs typeface="Times New Roman" panose="02020603050405020304" pitchFamily="18" charset="0"/>
              </a:rPr>
              <a:t>hem de </a:t>
            </a:r>
            <a:r>
              <a:rPr lang="tr-TR" b="1" dirty="0" smtClean="0">
                <a:latin typeface="Times New Roman" panose="02020603050405020304" pitchFamily="18" charset="0"/>
                <a:cs typeface="Times New Roman" panose="02020603050405020304" pitchFamily="18" charset="0"/>
              </a:rPr>
              <a:t>Tasarruf İşlemini </a:t>
            </a:r>
            <a:r>
              <a:rPr lang="tr-TR" dirty="0" smtClean="0">
                <a:latin typeface="Times New Roman" panose="02020603050405020304" pitchFamily="18" charset="0"/>
                <a:cs typeface="Times New Roman" panose="02020603050405020304" pitchFamily="18" charset="0"/>
              </a:rPr>
              <a:t>bünyesinde barındıran bir </a:t>
            </a:r>
            <a:r>
              <a:rPr lang="tr-TR" b="1" dirty="0" smtClean="0">
                <a:latin typeface="Times New Roman" panose="02020603050405020304" pitchFamily="18" charset="0"/>
                <a:cs typeface="Times New Roman" panose="02020603050405020304" pitchFamily="18" charset="0"/>
              </a:rPr>
              <a:t>Sözleşme</a:t>
            </a:r>
            <a:r>
              <a:rPr lang="tr-TR" dirty="0" smtClean="0">
                <a:latin typeface="Times New Roman" panose="02020603050405020304" pitchFamily="18" charset="0"/>
                <a:cs typeface="Times New Roman" panose="02020603050405020304" pitchFamily="18" charset="0"/>
              </a:rPr>
              <a:t> olarak nitelendirmektedir. (</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 B., s. 232)</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Yargıtay’a göre, İnanç Sözleşmesi</a:t>
            </a:r>
            <a:r>
              <a:rPr lang="tr-TR" dirty="0" smtClean="0">
                <a:latin typeface="Times New Roman" panose="02020603050405020304" pitchFamily="18" charset="0"/>
                <a:cs typeface="Times New Roman" panose="02020603050405020304" pitchFamily="18" charset="0"/>
              </a:rPr>
              <a:t>, bir taraftan, </a:t>
            </a:r>
            <a:r>
              <a:rPr lang="tr-TR" dirty="0">
                <a:latin typeface="Times New Roman" panose="02020603050405020304" pitchFamily="18" charset="0"/>
                <a:cs typeface="Times New Roman" panose="02020603050405020304" pitchFamily="18" charset="0"/>
              </a:rPr>
              <a:t>Mülkiyeti Devir Borcunu doğurması bakımından </a:t>
            </a:r>
            <a:r>
              <a:rPr lang="tr-TR" b="1" dirty="0">
                <a:latin typeface="Times New Roman" panose="02020603050405020304" pitchFamily="18" charset="0"/>
                <a:cs typeface="Times New Roman" panose="02020603050405020304" pitchFamily="18" charset="0"/>
              </a:rPr>
              <a:t>Borçlandırıcı </a:t>
            </a:r>
            <a:r>
              <a:rPr lang="tr-TR" b="1" dirty="0" smtClean="0">
                <a:latin typeface="Times New Roman" panose="02020603050405020304" pitchFamily="18" charset="0"/>
                <a:cs typeface="Times New Roman" panose="02020603050405020304" pitchFamily="18" charset="0"/>
              </a:rPr>
              <a:t>İşlemi, </a:t>
            </a:r>
            <a:r>
              <a:rPr lang="tr-TR" dirty="0">
                <a:latin typeface="Times New Roman" panose="02020603050405020304" pitchFamily="18" charset="0"/>
                <a:cs typeface="Times New Roman" panose="02020603050405020304" pitchFamily="18" charset="0"/>
              </a:rPr>
              <a:t>diğer taraftan Mülkiyetin Devrinin sebebini oluşturması bakımından ise, </a:t>
            </a:r>
            <a:r>
              <a:rPr lang="tr-TR" b="1" dirty="0">
                <a:latin typeface="Times New Roman" panose="02020603050405020304" pitchFamily="18" charset="0"/>
                <a:cs typeface="Times New Roman" panose="02020603050405020304" pitchFamily="18" charset="0"/>
              </a:rPr>
              <a:t>Tasarruf İşlemlerini </a:t>
            </a:r>
            <a:r>
              <a:rPr lang="tr-TR" dirty="0">
                <a:latin typeface="Times New Roman" panose="02020603050405020304" pitchFamily="18" charset="0"/>
                <a:cs typeface="Times New Roman" panose="02020603050405020304" pitchFamily="18" charset="0"/>
              </a:rPr>
              <a:t>bünyesinde barındıran bir </a:t>
            </a:r>
            <a:r>
              <a:rPr lang="tr-TR" b="1" dirty="0" smtClean="0">
                <a:latin typeface="Times New Roman" panose="02020603050405020304" pitchFamily="18" charset="0"/>
                <a:cs typeface="Times New Roman" panose="02020603050405020304" pitchFamily="18" charset="0"/>
              </a:rPr>
              <a:t>Sözleşme</a:t>
            </a:r>
            <a:r>
              <a:rPr lang="tr-TR" dirty="0" smtClean="0">
                <a:latin typeface="Times New Roman" panose="02020603050405020304" pitchFamily="18" charset="0"/>
                <a:cs typeface="Times New Roman" panose="02020603050405020304" pitchFamily="18" charset="0"/>
              </a:rPr>
              <a:t>dir.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Y. 1.HD. 22.3.2012, E. 2012 / 225, K. 2012 / 3207 – </a:t>
            </a:r>
            <a:r>
              <a:rPr lang="tr-TR" sz="2400" i="1" dirty="0" smtClean="0">
                <a:latin typeface="Times New Roman" panose="02020603050405020304" pitchFamily="18" charset="0"/>
                <a:cs typeface="Times New Roman" panose="02020603050405020304" pitchFamily="18" charset="0"/>
              </a:rPr>
              <a:t>Kazancı Bilişim İçtihat Bilgi Bankası, 4721 /m. 873)</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a:p>
            <a:endParaRPr lang="tr-TR" dirty="0"/>
          </a:p>
        </p:txBody>
      </p:sp>
    </p:spTree>
    <p:extLst>
      <p:ext uri="{BB962C8B-B14F-4D97-AF65-F5344CB8AC3E}">
        <p14:creationId xmlns:p14="http://schemas.microsoft.com/office/powerpoint/2010/main" val="827882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Karma İnançlı İşlemlerin Hukuki Niteliği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Karma İnançlı İşlemlerde ise, </a:t>
            </a:r>
            <a:r>
              <a:rPr lang="tr-TR" sz="3200" b="1" i="1" dirty="0" smtClean="0">
                <a:latin typeface="Times New Roman" panose="02020603050405020304" pitchFamily="18" charset="0"/>
                <a:cs typeface="Times New Roman" panose="02020603050405020304" pitchFamily="18" charset="0"/>
              </a:rPr>
              <a:t>İnanılanın Menfaati </a:t>
            </a:r>
            <a:r>
              <a:rPr lang="tr-TR" sz="3200" dirty="0">
                <a:latin typeface="Times New Roman" panose="02020603050405020304" pitchFamily="18" charset="0"/>
                <a:cs typeface="Times New Roman" panose="02020603050405020304" pitchFamily="18" charset="0"/>
              </a:rPr>
              <a:t>ağır </a:t>
            </a:r>
            <a:r>
              <a:rPr lang="tr-TR" sz="3200" dirty="0" smtClean="0">
                <a:latin typeface="Times New Roman" panose="02020603050405020304" pitchFamily="18" charset="0"/>
                <a:cs typeface="Times New Roman" panose="02020603050405020304" pitchFamily="18" charset="0"/>
              </a:rPr>
              <a:t>basmaktadır.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Karma İnançlı İşlemlerde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Hâkim Görüşe </a:t>
            </a:r>
            <a:r>
              <a:rPr lang="tr-TR" sz="3200" b="1" i="1" dirty="0">
                <a:latin typeface="Times New Roman" panose="02020603050405020304" pitchFamily="18" charset="0"/>
                <a:cs typeface="Times New Roman" panose="02020603050405020304" pitchFamily="18" charset="0"/>
              </a:rPr>
              <a:t>göre</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İnanç </a:t>
            </a:r>
            <a:r>
              <a:rPr lang="tr-TR" sz="3200" b="1" dirty="0" smtClean="0">
                <a:latin typeface="Times New Roman" panose="02020603050405020304" pitchFamily="18" charset="0"/>
                <a:cs typeface="Times New Roman" panose="02020603050405020304" pitchFamily="18" charset="0"/>
              </a:rPr>
              <a:t>Sözleşmesine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Vekâlet Hükümleri </a:t>
            </a:r>
            <a:r>
              <a:rPr lang="tr-TR" sz="3200" dirty="0">
                <a:latin typeface="Times New Roman" panose="02020603050405020304" pitchFamily="18" charset="0"/>
                <a:cs typeface="Times New Roman" panose="02020603050405020304" pitchFamily="18" charset="0"/>
              </a:rPr>
              <a:t>kıyasen de </a:t>
            </a:r>
            <a:r>
              <a:rPr lang="tr-TR" sz="3200" dirty="0" smtClean="0">
                <a:latin typeface="Times New Roman" panose="02020603050405020304" pitchFamily="18" charset="0"/>
                <a:cs typeface="Times New Roman" panose="02020603050405020304" pitchFamily="18" charset="0"/>
              </a:rPr>
              <a:t>olsa, </a:t>
            </a:r>
            <a:r>
              <a:rPr lang="tr-TR" sz="3200" b="1" dirty="0">
                <a:latin typeface="Times New Roman" panose="02020603050405020304" pitchFamily="18" charset="0"/>
                <a:cs typeface="Times New Roman" panose="02020603050405020304" pitchFamily="18" charset="0"/>
              </a:rPr>
              <a:t>sadece sınırlı bir biçimde uygulanabilecek</a:t>
            </a:r>
            <a:r>
              <a:rPr lang="tr-TR" sz="3200" dirty="0">
                <a:latin typeface="Times New Roman" panose="02020603050405020304" pitchFamily="18" charset="0"/>
                <a:cs typeface="Times New Roman" panose="02020603050405020304" pitchFamily="18" charset="0"/>
              </a:rPr>
              <a:t>, bunun yanı sıra </a:t>
            </a:r>
            <a:r>
              <a:rPr lang="tr-TR" sz="3200" b="1" dirty="0">
                <a:latin typeface="Times New Roman" panose="02020603050405020304" pitchFamily="18" charset="0"/>
                <a:cs typeface="Times New Roman" panose="02020603050405020304" pitchFamily="18" charset="0"/>
              </a:rPr>
              <a:t>Rehin Sözleşmesine </a:t>
            </a:r>
            <a:r>
              <a:rPr lang="tr-TR" sz="3200" dirty="0">
                <a:latin typeface="Times New Roman" panose="02020603050405020304" pitchFamily="18" charset="0"/>
                <a:cs typeface="Times New Roman" panose="02020603050405020304" pitchFamily="18" charset="0"/>
              </a:rPr>
              <a:t>ilişkin </a:t>
            </a:r>
            <a:r>
              <a:rPr lang="tr-TR" sz="3200" b="1" dirty="0" smtClean="0">
                <a:latin typeface="Times New Roman" panose="02020603050405020304" pitchFamily="18" charset="0"/>
                <a:cs typeface="Times New Roman" panose="02020603050405020304" pitchFamily="18" charset="0"/>
              </a:rPr>
              <a:t>Hükümlerin</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de kıyasen uygulanması gerekecektir.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 </a:t>
            </a:r>
            <a:r>
              <a:rPr lang="tr-TR" i="1" dirty="0" smtClean="0">
                <a:latin typeface="Times New Roman" panose="02020603050405020304" pitchFamily="18" charset="0"/>
                <a:cs typeface="Times New Roman" panose="02020603050405020304" pitchFamily="18" charset="0"/>
              </a:rPr>
              <a:t>Eşya H., 7. B., s. 339; </a:t>
            </a:r>
            <a:r>
              <a:rPr lang="tr-TR" b="1" i="1" dirty="0" smtClean="0">
                <a:latin typeface="Times New Roman" panose="02020603050405020304" pitchFamily="18" charset="0"/>
                <a:cs typeface="Times New Roman" panose="02020603050405020304" pitchFamily="18" charset="0"/>
              </a:rPr>
              <a:t>Tandoğan, </a:t>
            </a:r>
            <a:r>
              <a:rPr lang="tr-TR" i="1" dirty="0" smtClean="0">
                <a:latin typeface="Times New Roman" panose="02020603050405020304" pitchFamily="18" charset="0"/>
                <a:cs typeface="Times New Roman" panose="02020603050405020304" pitchFamily="18" charset="0"/>
              </a:rPr>
              <a:t>Özel Borç İlişkileri II, s. 545)</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522670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Calibri" panose="020F0502020204030204" pitchFamily="34" charset="0"/>
                <a:cs typeface="Times New Roman" panose="02020603050405020304" pitchFamily="18" charset="0"/>
              </a:rPr>
              <a:t>İnanç Sözleşmesinin Şekli </a:t>
            </a:r>
            <a:endParaRPr lang="tr-TR" b="1" dirty="0">
              <a:latin typeface="Calibri" panose="020F0502020204030204" pitchFamily="34" charset="0"/>
              <a:cs typeface="Times New Roman" panose="02020603050405020304" pitchFamily="18" charset="0"/>
            </a:endParaRPr>
          </a:p>
        </p:txBody>
      </p:sp>
      <p:sp>
        <p:nvSpPr>
          <p:cNvPr id="3" name="İçerik Yer Tutucusu 2"/>
          <p:cNvSpPr>
            <a:spLocks noGrp="1"/>
          </p:cNvSpPr>
          <p:nvPr>
            <p:ph idx="1"/>
          </p:nvPr>
        </p:nvSpPr>
        <p:spPr>
          <a:xfrm>
            <a:off x="838200" y="1690688"/>
            <a:ext cx="10515600" cy="4351338"/>
          </a:xfrm>
        </p:spPr>
        <p:txBody>
          <a:bodyPr>
            <a:noAutofit/>
          </a:bodyPr>
          <a:lstStyle/>
          <a:p>
            <a:pPr algn="just"/>
            <a:r>
              <a:rPr lang="tr-TR" sz="3600" b="1" i="1" dirty="0" smtClean="0">
                <a:latin typeface="Times New Roman" panose="02020603050405020304" pitchFamily="18" charset="0"/>
                <a:cs typeface="Times New Roman" panose="02020603050405020304" pitchFamily="18" charset="0"/>
              </a:rPr>
              <a:t>Bir Taşınmazın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ülkiyetinin inançlı olarak devrinin hedeflendiği durumlarda</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İnanç Sözleşmesinin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MK m.706 hükmü </a:t>
            </a:r>
            <a:r>
              <a:rPr lang="tr-TR" sz="3600" i="1" dirty="0" smtClean="0">
                <a:latin typeface="Times New Roman" panose="02020603050405020304" pitchFamily="18" charset="0"/>
                <a:cs typeface="Times New Roman" panose="02020603050405020304" pitchFamily="18" charset="0"/>
              </a:rPr>
              <a:t>uyarınca,</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R</a:t>
            </a:r>
            <a:r>
              <a:rPr lang="tr-TR" sz="3600" b="1" i="1" dirty="0" smtClean="0">
                <a:latin typeface="Times New Roman" panose="02020603050405020304" pitchFamily="18" charset="0"/>
                <a:cs typeface="Times New Roman" panose="02020603050405020304" pitchFamily="18" charset="0"/>
              </a:rPr>
              <a:t>esmi </a:t>
            </a:r>
            <a:r>
              <a:rPr lang="tr-TR" sz="3600" b="1" i="1" dirty="0">
                <a:latin typeface="Times New Roman" panose="02020603050405020304" pitchFamily="18" charset="0"/>
                <a:cs typeface="Times New Roman" panose="02020603050405020304" pitchFamily="18" charset="0"/>
              </a:rPr>
              <a:t>Ş</a:t>
            </a:r>
            <a:r>
              <a:rPr lang="tr-TR" sz="3600" b="1" i="1" dirty="0" smtClean="0">
                <a:latin typeface="Times New Roman" panose="02020603050405020304" pitchFamily="18" charset="0"/>
                <a:cs typeface="Times New Roman" panose="02020603050405020304" pitchFamily="18" charset="0"/>
              </a:rPr>
              <a:t>ekilde</a:t>
            </a:r>
            <a:r>
              <a:rPr lang="tr-TR" sz="3600"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yapılması</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gerekir.  </a:t>
            </a:r>
          </a:p>
          <a:p>
            <a:pPr algn="just"/>
            <a:r>
              <a:rPr lang="tr-TR" sz="3600" dirty="0" smtClean="0">
                <a:latin typeface="Times New Roman" panose="02020603050405020304" pitchFamily="18" charset="0"/>
                <a:cs typeface="Times New Roman" panose="02020603050405020304" pitchFamily="18" charset="0"/>
              </a:rPr>
              <a:t>Bu bağlamda, </a:t>
            </a:r>
            <a:r>
              <a:rPr lang="tr-TR" sz="3600" b="1" dirty="0" smtClean="0">
                <a:latin typeface="Times New Roman" panose="02020603050405020304" pitchFamily="18" charset="0"/>
                <a:cs typeface="Times New Roman" panose="02020603050405020304" pitchFamily="18" charset="0"/>
              </a:rPr>
              <a:t>İnanç Sözleşmesinin, </a:t>
            </a:r>
            <a:r>
              <a:rPr lang="tr-TR" sz="3600" i="1" dirty="0" smtClean="0">
                <a:latin typeface="Times New Roman" panose="02020603050405020304" pitchFamily="18" charset="0"/>
                <a:cs typeface="Times New Roman" panose="02020603050405020304" pitchFamily="18" charset="0"/>
              </a:rPr>
              <a:t>Tapu</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Kanunu’nun 26. maddesinin I. fıkrasına göre</a:t>
            </a:r>
            <a:r>
              <a:rPr lang="tr-TR" sz="3600" b="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Tapu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üdürlüğünde</a:t>
            </a:r>
            <a:r>
              <a:rPr lang="tr-TR" sz="3600" b="1" dirty="0" smtClean="0">
                <a:latin typeface="Times New Roman" panose="02020603050405020304" pitchFamily="18" charset="0"/>
                <a:cs typeface="Times New Roman" panose="02020603050405020304" pitchFamily="18" charset="0"/>
              </a:rPr>
              <a:t> düzenlenmesi</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gerekir.</a:t>
            </a:r>
            <a:r>
              <a:rPr lang="tr-TR" sz="36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89562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Mülkiyetin İnançlı İşlemle Devri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tr-TR" sz="3200" b="1" i="1" dirty="0">
                <a:latin typeface="Times New Roman" panose="02020603050405020304" pitchFamily="18" charset="0"/>
                <a:cs typeface="Times New Roman" panose="02020603050405020304" pitchFamily="18" charset="0"/>
              </a:rPr>
              <a:t>Eren’in de katıldığı bir tanıma </a:t>
            </a:r>
            <a:r>
              <a:rPr lang="tr-TR" sz="3200" b="1" i="1" dirty="0" smtClean="0">
                <a:latin typeface="Times New Roman" panose="02020603050405020304" pitchFamily="18" charset="0"/>
                <a:cs typeface="Times New Roman" panose="02020603050405020304" pitchFamily="18" charset="0"/>
              </a:rPr>
              <a:t>göre ise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İnançlı İşlem»</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İnanan Kişinin </a:t>
            </a:r>
            <a:r>
              <a:rPr lang="tr-TR" sz="3200" dirty="0">
                <a:latin typeface="Times New Roman" panose="02020603050405020304" pitchFamily="18" charset="0"/>
                <a:cs typeface="Times New Roman" panose="02020603050405020304" pitchFamily="18" charset="0"/>
              </a:rPr>
              <a:t>bir </a:t>
            </a:r>
            <a:r>
              <a:rPr lang="tr-TR" sz="3200" dirty="0" smtClean="0">
                <a:latin typeface="Times New Roman" panose="02020603050405020304" pitchFamily="18" charset="0"/>
                <a:cs typeface="Times New Roman" panose="02020603050405020304" pitchFamily="18" charset="0"/>
              </a:rPr>
              <a:t>Borca </a:t>
            </a:r>
            <a:r>
              <a:rPr lang="tr-TR" sz="3200" dirty="0">
                <a:latin typeface="Times New Roman" panose="02020603050405020304" pitchFamily="18" charset="0"/>
                <a:cs typeface="Times New Roman" panose="02020603050405020304" pitchFamily="18" charset="0"/>
              </a:rPr>
              <a:t>teminat teşkil etmek veya idare olunmak üzere </a:t>
            </a:r>
            <a:r>
              <a:rPr lang="tr-TR" sz="3200" dirty="0" smtClean="0">
                <a:latin typeface="Times New Roman" panose="02020603050405020304" pitchFamily="18" charset="0"/>
                <a:cs typeface="Times New Roman" panose="02020603050405020304" pitchFamily="18" charset="0"/>
              </a:rPr>
              <a:t>Malvarlığına </a:t>
            </a:r>
            <a:r>
              <a:rPr lang="tr-TR" sz="3200" dirty="0">
                <a:latin typeface="Times New Roman" panose="02020603050405020304" pitchFamily="18" charset="0"/>
                <a:cs typeface="Times New Roman" panose="02020603050405020304" pitchFamily="18" charset="0"/>
              </a:rPr>
              <a:t>dahil bir </a:t>
            </a:r>
            <a:r>
              <a:rPr lang="tr-TR" sz="3200" dirty="0" smtClean="0">
                <a:latin typeface="Times New Roman" panose="02020603050405020304" pitchFamily="18" charset="0"/>
                <a:cs typeface="Times New Roman" panose="02020603050405020304" pitchFamily="18" charset="0"/>
              </a:rPr>
              <a:t>Mal </a:t>
            </a:r>
            <a:r>
              <a:rPr lang="tr-TR" sz="3200" dirty="0">
                <a:latin typeface="Times New Roman" panose="02020603050405020304" pitchFamily="18" charset="0"/>
                <a:cs typeface="Times New Roman" panose="02020603050405020304" pitchFamily="18" charset="0"/>
              </a:rPr>
              <a:t>veya </a:t>
            </a:r>
            <a:r>
              <a:rPr lang="tr-TR" sz="3200" dirty="0" smtClean="0">
                <a:latin typeface="Times New Roman" panose="02020603050405020304" pitchFamily="18" charset="0"/>
                <a:cs typeface="Times New Roman" panose="02020603050405020304" pitchFamily="18" charset="0"/>
              </a:rPr>
              <a:t>Hakkı</a:t>
            </a:r>
            <a:r>
              <a:rPr lang="tr-TR" sz="3200" dirty="0">
                <a:latin typeface="Times New Roman" panose="02020603050405020304" pitchFamily="18" charset="0"/>
                <a:cs typeface="Times New Roman" panose="02020603050405020304" pitchFamily="18" charset="0"/>
              </a:rPr>
              <a:t>, aynı amacı güden </a:t>
            </a:r>
            <a:r>
              <a:rPr lang="tr-TR" sz="3200" dirty="0" smtClean="0">
                <a:latin typeface="Times New Roman" panose="02020603050405020304" pitchFamily="18" charset="0"/>
                <a:cs typeface="Times New Roman" panose="02020603050405020304" pitchFamily="18" charset="0"/>
              </a:rPr>
              <a:t>Olağan Hukuki İşlemlerden </a:t>
            </a:r>
            <a:r>
              <a:rPr lang="tr-TR" sz="3200" dirty="0">
                <a:latin typeface="Times New Roman" panose="02020603050405020304" pitchFamily="18" charset="0"/>
                <a:cs typeface="Times New Roman" panose="02020603050405020304" pitchFamily="18" charset="0"/>
              </a:rPr>
              <a:t>daha güçlü bir </a:t>
            </a:r>
            <a:r>
              <a:rPr lang="tr-TR" sz="3200" dirty="0" smtClean="0">
                <a:latin typeface="Times New Roman" panose="02020603050405020304" pitchFamily="18" charset="0"/>
                <a:cs typeface="Times New Roman" panose="02020603050405020304" pitchFamily="18" charset="0"/>
              </a:rPr>
              <a:t>Hukuki Durum </a:t>
            </a:r>
            <a:r>
              <a:rPr lang="tr-TR" sz="3200" dirty="0">
                <a:latin typeface="Times New Roman" panose="02020603050405020304" pitchFamily="18" charset="0"/>
                <a:cs typeface="Times New Roman" panose="02020603050405020304" pitchFamily="18" charset="0"/>
              </a:rPr>
              <a:t>yaratmak amacıyla </a:t>
            </a:r>
            <a:r>
              <a:rPr lang="tr-TR" sz="3200" dirty="0" smtClean="0">
                <a:latin typeface="Times New Roman" panose="02020603050405020304" pitchFamily="18" charset="0"/>
                <a:cs typeface="Times New Roman" panose="02020603050405020304" pitchFamily="18" charset="0"/>
              </a:rPr>
              <a:t>İnanılan Kişiye </a:t>
            </a:r>
            <a:r>
              <a:rPr lang="tr-TR" sz="3200" dirty="0">
                <a:latin typeface="Times New Roman" panose="02020603050405020304" pitchFamily="18" charset="0"/>
                <a:cs typeface="Times New Roman" panose="02020603050405020304" pitchFamily="18" charset="0"/>
              </a:rPr>
              <a:t>kazandıran, sonra da tekrar </a:t>
            </a:r>
            <a:r>
              <a:rPr lang="tr-TR" sz="3200" dirty="0" smtClean="0">
                <a:latin typeface="Times New Roman" panose="02020603050405020304" pitchFamily="18" charset="0"/>
                <a:cs typeface="Times New Roman" panose="02020603050405020304" pitchFamily="18" charset="0"/>
              </a:rPr>
              <a:t>Devretme Yükümlülüğünü </a:t>
            </a:r>
            <a:r>
              <a:rPr lang="tr-TR" sz="3200" dirty="0">
                <a:latin typeface="Times New Roman" panose="02020603050405020304" pitchFamily="18" charset="0"/>
                <a:cs typeface="Times New Roman" panose="02020603050405020304" pitchFamily="18" charset="0"/>
              </a:rPr>
              <a:t>içeren </a:t>
            </a:r>
            <a:r>
              <a:rPr lang="tr-TR" sz="3200" dirty="0" smtClean="0">
                <a:latin typeface="Times New Roman" panose="02020603050405020304" pitchFamily="18" charset="0"/>
                <a:cs typeface="Times New Roman" panose="02020603050405020304" pitchFamily="18" charset="0"/>
              </a:rPr>
              <a:t>İşlemdir. </a:t>
            </a:r>
          </a:p>
          <a:p>
            <a:pPr marL="0" indent="0" algn="just">
              <a:buNone/>
            </a:pPr>
            <a:r>
              <a:rPr lang="tr-TR" sz="3200"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a:t>
            </a:r>
            <a:r>
              <a:rPr lang="tr-TR" b="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Mülkiyet H., 4. B., s. 229)</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p>
        </p:txBody>
      </p:sp>
    </p:spTree>
    <p:extLst>
      <p:ext uri="{BB962C8B-B14F-4D97-AF65-F5344CB8AC3E}">
        <p14:creationId xmlns:p14="http://schemas.microsoft.com/office/powerpoint/2010/main" val="19316559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Araya sokulan bir Üçüncü Kişi aracılığıyla yapılan İnançlı İşlemlerde ise</a:t>
            </a:r>
            <a:r>
              <a:rPr lang="tr-TR" sz="3200" dirty="0">
                <a:latin typeface="Times New Roman" panose="02020603050405020304" pitchFamily="18" charset="0"/>
                <a:cs typeface="Times New Roman" panose="02020603050405020304" pitchFamily="18" charset="0"/>
              </a:rPr>
              <a:t>, Mal, İnanılana, Üçüncü Kişinin Malvarlığından devredildiği için, </a:t>
            </a:r>
            <a:r>
              <a:rPr lang="tr-TR" sz="3200" b="1" dirty="0">
                <a:latin typeface="Times New Roman" panose="02020603050405020304" pitchFamily="18" charset="0"/>
                <a:cs typeface="Times New Roman" panose="02020603050405020304" pitchFamily="18" charset="0"/>
              </a:rPr>
              <a:t>Şekle Bağlı bir Sözleşme yapılmasına gerek yoktur. </a:t>
            </a:r>
          </a:p>
          <a:p>
            <a:pPr algn="just"/>
            <a:r>
              <a:rPr lang="tr-TR" sz="3200" dirty="0">
                <a:latin typeface="Times New Roman" panose="02020603050405020304" pitchFamily="18" charset="0"/>
                <a:cs typeface="Times New Roman" panose="02020603050405020304" pitchFamily="18" charset="0"/>
              </a:rPr>
              <a:t>Bu durumda, İnanan ile İnanılan arasındaki İnanç Sözleşmesine, Vekâlet Sözleşmesine ilişkin hükümler uygulanacağı için, bu Sözleşme bir şekle de tabi değildir.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7. B., s. 339, </a:t>
            </a:r>
            <a:r>
              <a:rPr lang="tr-TR" i="1" dirty="0" err="1">
                <a:latin typeface="Times New Roman" panose="02020603050405020304" pitchFamily="18" charset="0"/>
                <a:cs typeface="Times New Roman" panose="02020603050405020304" pitchFamily="18" charset="0"/>
              </a:rPr>
              <a:t>dn</a:t>
            </a:r>
            <a:r>
              <a:rPr lang="tr-TR" i="1" dirty="0">
                <a:latin typeface="Times New Roman" panose="02020603050405020304" pitchFamily="18" charset="0"/>
                <a:cs typeface="Times New Roman" panose="02020603050405020304" pitchFamily="18" charset="0"/>
              </a:rPr>
              <a:t>. 299). </a:t>
            </a:r>
          </a:p>
          <a:p>
            <a:endParaRPr lang="tr-TR" dirty="0"/>
          </a:p>
        </p:txBody>
      </p:sp>
    </p:spTree>
    <p:extLst>
      <p:ext uri="{BB962C8B-B14F-4D97-AF65-F5344CB8AC3E}">
        <p14:creationId xmlns:p14="http://schemas.microsoft.com/office/powerpoint/2010/main" val="24914310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Türk Hukukunda, Uygulamada, </a:t>
            </a:r>
            <a:r>
              <a:rPr lang="tr-TR" sz="3200" b="1" i="1" dirty="0">
                <a:latin typeface="Times New Roman" panose="02020603050405020304" pitchFamily="18" charset="0"/>
                <a:cs typeface="Times New Roman" panose="02020603050405020304" pitchFamily="18" charset="0"/>
              </a:rPr>
              <a:t>Saf İnançlı İşlemlere </a:t>
            </a:r>
            <a:r>
              <a:rPr lang="tr-TR" sz="3200" b="1" dirty="0" smtClean="0">
                <a:latin typeface="Times New Roman" panose="02020603050405020304" pitchFamily="18" charset="0"/>
                <a:cs typeface="Times New Roman" panose="02020603050405020304" pitchFamily="18" charset="0"/>
              </a:rPr>
              <a:t>rastlanmamaktadır. </a:t>
            </a:r>
          </a:p>
          <a:p>
            <a:pPr algn="just"/>
            <a:r>
              <a:rPr lang="tr-TR" sz="3200" dirty="0" smtClean="0">
                <a:latin typeface="Times New Roman" panose="02020603050405020304" pitchFamily="18" charset="0"/>
                <a:cs typeface="Times New Roman" panose="02020603050405020304" pitchFamily="18" charset="0"/>
              </a:rPr>
              <a:t> Bu bağlamda, </a:t>
            </a:r>
            <a:r>
              <a:rPr lang="tr-TR" sz="3200" b="1" i="1" dirty="0" smtClean="0">
                <a:latin typeface="Times New Roman" panose="02020603050405020304" pitchFamily="18" charset="0"/>
                <a:cs typeface="Times New Roman" panose="02020603050405020304" pitchFamily="18" charset="0"/>
              </a:rPr>
              <a:t>İsviçre’deki Uygulamanın </a:t>
            </a:r>
            <a:r>
              <a:rPr lang="tr-TR" sz="3200" b="1" i="1" dirty="0">
                <a:latin typeface="Times New Roman" panose="02020603050405020304" pitchFamily="18" charset="0"/>
                <a:cs typeface="Times New Roman" panose="02020603050405020304" pitchFamily="18" charset="0"/>
              </a:rPr>
              <a:t>aksine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Karma İnançlı İşlemlere, </a:t>
            </a:r>
            <a:r>
              <a:rPr lang="tr-TR" sz="3200" dirty="0">
                <a:latin typeface="Times New Roman" panose="02020603050405020304" pitchFamily="18" charset="0"/>
                <a:cs typeface="Times New Roman" panose="02020603050405020304" pitchFamily="18" charset="0"/>
              </a:rPr>
              <a:t>yani </a:t>
            </a:r>
            <a:r>
              <a:rPr lang="tr-TR" sz="3200" b="1" dirty="0" smtClean="0">
                <a:latin typeface="Times New Roman" panose="02020603050405020304" pitchFamily="18" charset="0"/>
                <a:cs typeface="Times New Roman" panose="02020603050405020304" pitchFamily="18" charset="0"/>
              </a:rPr>
              <a:t>Teminat Amaçlı </a:t>
            </a:r>
            <a:r>
              <a:rPr lang="tr-TR" sz="3200" b="1" dirty="0">
                <a:latin typeface="Times New Roman" panose="02020603050405020304" pitchFamily="18" charset="0"/>
                <a:cs typeface="Times New Roman" panose="02020603050405020304" pitchFamily="18" charset="0"/>
              </a:rPr>
              <a:t>İnançlı </a:t>
            </a:r>
            <a:r>
              <a:rPr lang="tr-TR" sz="3200" b="1" dirty="0" smtClean="0">
                <a:latin typeface="Times New Roman" panose="02020603050405020304" pitchFamily="18" charset="0"/>
                <a:cs typeface="Times New Roman" panose="02020603050405020304" pitchFamily="18" charset="0"/>
              </a:rPr>
              <a:t>İşlemlere, </a:t>
            </a:r>
            <a:r>
              <a:rPr lang="tr-TR" sz="3200" dirty="0" smtClean="0">
                <a:latin typeface="Times New Roman" panose="02020603050405020304" pitchFamily="18" charset="0"/>
                <a:cs typeface="Times New Roman" panose="02020603050405020304" pitchFamily="18" charset="0"/>
              </a:rPr>
              <a:t>Ülkemizde </a:t>
            </a:r>
            <a:r>
              <a:rPr lang="tr-TR" sz="3200" dirty="0">
                <a:latin typeface="Times New Roman" panose="02020603050405020304" pitchFamily="18" charset="0"/>
                <a:cs typeface="Times New Roman" panose="02020603050405020304" pitchFamily="18" charset="0"/>
              </a:rPr>
              <a:t>sıkça başvurulmaktadır. </a:t>
            </a:r>
          </a:p>
          <a:p>
            <a:pPr algn="just"/>
            <a:r>
              <a:rPr lang="tr-TR" sz="3200" b="1" dirty="0" smtClean="0">
                <a:latin typeface="Times New Roman" panose="02020603050405020304" pitchFamily="18" charset="0"/>
                <a:cs typeface="Times New Roman" panose="02020603050405020304" pitchFamily="18" charset="0"/>
              </a:rPr>
              <a:t>Aslında, İnanç </a:t>
            </a:r>
            <a:r>
              <a:rPr lang="tr-TR" sz="3200" b="1" dirty="0">
                <a:latin typeface="Times New Roman" panose="02020603050405020304" pitchFamily="18" charset="0"/>
                <a:cs typeface="Times New Roman" panose="02020603050405020304" pitchFamily="18" charset="0"/>
              </a:rPr>
              <a:t>Sözleşmelerinin </a:t>
            </a:r>
            <a:r>
              <a:rPr lang="tr-TR" sz="3200" b="1" dirty="0" smtClean="0">
                <a:latin typeface="Times New Roman" panose="02020603050405020304" pitchFamily="18" charset="0"/>
                <a:cs typeface="Times New Roman" panose="02020603050405020304" pitchFamily="18" charset="0"/>
              </a:rPr>
              <a:t>Tapu Müdürlüklerinde düzenlenmesi gerekirdi. </a:t>
            </a:r>
          </a:p>
          <a:p>
            <a:pPr algn="just"/>
            <a:r>
              <a:rPr lang="tr-TR" sz="3200" dirty="0" smtClean="0">
                <a:latin typeface="Times New Roman" panose="02020603050405020304" pitchFamily="18" charset="0"/>
                <a:cs typeface="Times New Roman" panose="02020603050405020304" pitchFamily="18" charset="0"/>
              </a:rPr>
              <a:t>Buna karşılık,  </a:t>
            </a:r>
            <a:r>
              <a:rPr lang="tr-TR" sz="3200" b="1" i="1" dirty="0" smtClean="0">
                <a:latin typeface="Times New Roman" panose="02020603050405020304" pitchFamily="18" charset="0"/>
                <a:cs typeface="Times New Roman" panose="02020603050405020304" pitchFamily="18" charset="0"/>
              </a:rPr>
              <a:t>Türk Hukukunda</a:t>
            </a:r>
            <a:r>
              <a:rPr lang="tr-TR" sz="3200" b="1" dirty="0" smtClean="0">
                <a:latin typeface="Times New Roman" panose="02020603050405020304" pitchFamily="18" charset="0"/>
                <a:cs typeface="Times New Roman" panose="02020603050405020304" pitchFamily="18" charset="0"/>
              </a:rPr>
              <a:t> bu durumun uygulaması </a:t>
            </a:r>
            <a:r>
              <a:rPr lang="tr-TR" sz="3200" b="1" dirty="0">
                <a:latin typeface="Times New Roman" panose="02020603050405020304" pitchFamily="18" charset="0"/>
                <a:cs typeface="Times New Roman" panose="02020603050405020304" pitchFamily="18" charset="0"/>
              </a:rPr>
              <a:t>yoktur. </a:t>
            </a:r>
            <a:endParaRPr lang="tr-TR" sz="3200" b="1" dirty="0" smtClean="0">
              <a:latin typeface="Times New Roman" panose="02020603050405020304" pitchFamily="18" charset="0"/>
              <a:cs typeface="Times New Roman" panose="02020603050405020304" pitchFamily="18" charset="0"/>
            </a:endParaRPr>
          </a:p>
          <a:p>
            <a:pPr algn="just"/>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33843164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786988"/>
            <a:ext cx="10515600" cy="4351338"/>
          </a:xfrm>
        </p:spPr>
        <p:txBody>
          <a:bodyPr>
            <a:normAutofit/>
          </a:bodyPr>
          <a:lstStyle/>
          <a:p>
            <a:pPr algn="just"/>
            <a:r>
              <a:rPr lang="tr-TR" sz="3200" dirty="0">
                <a:latin typeface="Times New Roman" panose="02020603050405020304" pitchFamily="18" charset="0"/>
                <a:cs typeface="Times New Roman" panose="02020603050405020304" pitchFamily="18" charset="0"/>
              </a:rPr>
              <a:t>Bu konudaki çekingenliğin, </a:t>
            </a:r>
            <a:r>
              <a:rPr lang="tr-TR" sz="3200" b="1" dirty="0">
                <a:latin typeface="Times New Roman" panose="02020603050405020304" pitchFamily="18" charset="0"/>
                <a:cs typeface="Times New Roman" panose="02020603050405020304" pitchFamily="18" charset="0"/>
              </a:rPr>
              <a:t>TST 16 / 2 hükmündeki Tescil İstemiyle ilgili olarak yer alan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İstem, tescili bozucu veya hükümsüz kılıcı kayıt ve şarta bağlanamaz» </a:t>
            </a:r>
            <a:r>
              <a:rPr lang="tr-TR" sz="3200" b="1" dirty="0" smtClean="0">
                <a:latin typeface="Times New Roman" panose="02020603050405020304" pitchFamily="18" charset="0"/>
                <a:cs typeface="Times New Roman" panose="02020603050405020304" pitchFamily="18" charset="0"/>
              </a:rPr>
              <a:t>hükmünden </a:t>
            </a:r>
            <a:r>
              <a:rPr lang="tr-TR" sz="3200" b="1" dirty="0">
                <a:latin typeface="Times New Roman" panose="02020603050405020304" pitchFamily="18" charset="0"/>
                <a:cs typeface="Times New Roman" panose="02020603050405020304" pitchFamily="18" charset="0"/>
              </a:rPr>
              <a:t>kaynaklandığı düşünülmektedir. </a:t>
            </a:r>
          </a:p>
          <a:p>
            <a:pPr algn="just"/>
            <a:r>
              <a:rPr lang="tr-TR" sz="3200" b="1" dirty="0">
                <a:latin typeface="Times New Roman" panose="02020603050405020304" pitchFamily="18" charset="0"/>
                <a:cs typeface="Times New Roman" panose="02020603050405020304" pitchFamily="18" charset="0"/>
              </a:rPr>
              <a:t>Bu düşünce yanlıştır; </a:t>
            </a:r>
            <a:r>
              <a:rPr lang="tr-TR" sz="3200" dirty="0">
                <a:latin typeface="Times New Roman" panose="02020603050405020304" pitchFamily="18" charset="0"/>
                <a:cs typeface="Times New Roman" panose="02020603050405020304" pitchFamily="18" charset="0"/>
              </a:rPr>
              <a:t>çünkü, Taşınmazın Mülkiyetinin adına tescil edilmiş olduğu İnanılanın, Alacağı ödenince Taşınmazı Geri Verme konusunda sadece bir Borç altına girmiş olması, </a:t>
            </a:r>
            <a:r>
              <a:rPr lang="tr-TR" sz="3200" b="1" dirty="0">
                <a:latin typeface="Times New Roman" panose="02020603050405020304" pitchFamily="18" charset="0"/>
                <a:cs typeface="Times New Roman" panose="02020603050405020304" pitchFamily="18" charset="0"/>
              </a:rPr>
              <a:t>Tescili bozucu veya hükümsüz kılıcı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Kayıt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Şart </a:t>
            </a:r>
            <a:r>
              <a:rPr lang="tr-TR" sz="3200" b="1" dirty="0">
                <a:latin typeface="Times New Roman" panose="02020603050405020304" pitchFamily="18" charset="0"/>
                <a:cs typeface="Times New Roman" panose="02020603050405020304" pitchFamily="18" charset="0"/>
              </a:rPr>
              <a:t>sayılmaz. </a:t>
            </a:r>
          </a:p>
          <a:p>
            <a:pPr marL="0" indent="0">
              <a:buNone/>
            </a:pPr>
            <a:endParaRPr lang="tr-TR" sz="3200" dirty="0"/>
          </a:p>
        </p:txBody>
      </p:sp>
    </p:spTree>
    <p:extLst>
      <p:ext uri="{BB962C8B-B14F-4D97-AF65-F5344CB8AC3E}">
        <p14:creationId xmlns:p14="http://schemas.microsoft.com/office/powerpoint/2010/main" val="37979893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Eğer Borç ödenirse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 kendiliğinden İnanana geri dönmeyecektir. </a:t>
            </a:r>
          </a:p>
          <a:p>
            <a:pPr algn="just"/>
            <a:r>
              <a:rPr lang="tr-TR" b="1" dirty="0" smtClean="0">
                <a:latin typeface="Times New Roman" panose="02020603050405020304" pitchFamily="18" charset="0"/>
                <a:cs typeface="Times New Roman" panose="02020603050405020304" pitchFamily="18" charset="0"/>
              </a:rPr>
              <a:t>Öyleyse Mülkiyetin tekrar İnanana geçmesi için ne yapılmalıdır? </a:t>
            </a:r>
          </a:p>
          <a:p>
            <a:pPr algn="just"/>
            <a:r>
              <a:rPr lang="tr-TR" dirty="0" smtClean="0">
                <a:latin typeface="Times New Roman" panose="02020603050405020304" pitchFamily="18" charset="0"/>
                <a:cs typeface="Times New Roman" panose="02020603050405020304" pitchFamily="18" charset="0"/>
              </a:rPr>
              <a:t>Burada izlenebilecek iki alternatif yol söz konusudur. </a:t>
            </a:r>
          </a:p>
          <a:p>
            <a:pPr algn="just"/>
            <a:r>
              <a:rPr lang="tr-TR" b="1" u="sng" dirty="0" smtClean="0">
                <a:latin typeface="Times New Roman" panose="02020603050405020304" pitchFamily="18" charset="0"/>
                <a:cs typeface="Times New Roman" panose="02020603050405020304" pitchFamily="18" charset="0"/>
              </a:rPr>
              <a:t>Birinci durumda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Mülkiyetin tekrar İnanana geçebilmesi için onun adına yeni bir Tescil yapılması</a:t>
            </a:r>
            <a:r>
              <a:rPr lang="tr-TR" dirty="0" smtClean="0">
                <a:latin typeface="Times New Roman" panose="02020603050405020304" pitchFamily="18" charset="0"/>
                <a:cs typeface="Times New Roman" panose="02020603050405020304" pitchFamily="18" charset="0"/>
              </a:rPr>
              <a:t> gereklidir.</a:t>
            </a:r>
          </a:p>
          <a:p>
            <a:pPr algn="just"/>
            <a:r>
              <a:rPr lang="tr-TR" b="1" u="sng" dirty="0" smtClean="0">
                <a:latin typeface="Times New Roman" panose="02020603050405020304" pitchFamily="18" charset="0"/>
                <a:cs typeface="Times New Roman" panose="02020603050405020304" pitchFamily="18" charset="0"/>
              </a:rPr>
              <a:t>İkinci durumda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İnananın </a:t>
            </a:r>
            <a:r>
              <a:rPr lang="tr-TR" b="1" i="1" dirty="0" smtClean="0">
                <a:latin typeface="Times New Roman" panose="02020603050405020304" pitchFamily="18" charset="0"/>
                <a:cs typeface="Times New Roman" panose="02020603050405020304" pitchFamily="18" charset="0"/>
              </a:rPr>
              <a:t>MK m. 716 / I hükmüne göre </a:t>
            </a:r>
            <a:r>
              <a:rPr lang="tr-TR" b="1" dirty="0" smtClean="0">
                <a:latin typeface="Times New Roman" panose="02020603050405020304" pitchFamily="18" charset="0"/>
                <a:cs typeface="Times New Roman" panose="02020603050405020304" pitchFamily="18" charset="0"/>
              </a:rPr>
              <a:t>açmış olduğu Tescile Zorlama Davası sonunda, </a:t>
            </a:r>
            <a:r>
              <a:rPr lang="tr-TR" dirty="0" smtClean="0">
                <a:latin typeface="Times New Roman" panose="02020603050405020304" pitchFamily="18" charset="0"/>
                <a:cs typeface="Times New Roman" panose="02020603050405020304" pitchFamily="18" charset="0"/>
              </a:rPr>
              <a:t>Hâkimin,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nanana geçtiğine Karar </a:t>
            </a:r>
            <a:r>
              <a:rPr lang="tr-TR" dirty="0">
                <a:latin typeface="Times New Roman" panose="02020603050405020304" pitchFamily="18" charset="0"/>
                <a:cs typeface="Times New Roman" panose="02020603050405020304" pitchFamily="18" charset="0"/>
              </a:rPr>
              <a:t>V</a:t>
            </a:r>
            <a:r>
              <a:rPr lang="tr-TR" dirty="0" smtClean="0">
                <a:latin typeface="Times New Roman" panose="02020603050405020304" pitchFamily="18" charset="0"/>
                <a:cs typeface="Times New Roman" panose="02020603050405020304" pitchFamily="18" charset="0"/>
              </a:rPr>
              <a:t>ermesi gerekir.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848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1690688"/>
            <a:ext cx="10349248" cy="5044964"/>
          </a:xfrm>
        </p:spPr>
        <p:txBody>
          <a:bodyPr>
            <a:noAutofit/>
          </a:bodyPr>
          <a:lstStyle/>
          <a:p>
            <a:pPr algn="just"/>
            <a:r>
              <a:rPr lang="tr-TR" b="1" i="1" dirty="0" smtClean="0">
                <a:latin typeface="Times New Roman" panose="02020603050405020304" pitchFamily="18" charset="0"/>
                <a:cs typeface="Times New Roman" panose="02020603050405020304" pitchFamily="18" charset="0"/>
              </a:rPr>
              <a:t>Tapu Müdürlüklerinin İnanç Sözleşmesi düzenlemekten kaçınmaları karşısında, </a:t>
            </a:r>
            <a:r>
              <a:rPr lang="tr-TR" b="1" dirty="0" smtClean="0">
                <a:latin typeface="Times New Roman" panose="02020603050405020304" pitchFamily="18" charset="0"/>
                <a:cs typeface="Times New Roman" panose="02020603050405020304" pitchFamily="18" charset="0"/>
              </a:rPr>
              <a:t>Taşınmazın Mülkiyetinin teminat amacıyla devredildiği konusunda taraflar anlaşmaktadır.  </a:t>
            </a:r>
          </a:p>
          <a:p>
            <a:pPr algn="just"/>
            <a:r>
              <a:rPr lang="tr-TR" b="1" dirty="0" smtClean="0">
                <a:latin typeface="Times New Roman" panose="02020603050405020304" pitchFamily="18" charset="0"/>
                <a:cs typeface="Times New Roman" panose="02020603050405020304" pitchFamily="18" charset="0"/>
              </a:rPr>
              <a:t>Taraflar,</a:t>
            </a:r>
            <a:r>
              <a:rPr lang="tr-TR" dirty="0" smtClean="0">
                <a:latin typeface="Times New Roman" panose="02020603050405020304" pitchFamily="18" charset="0"/>
                <a:cs typeface="Times New Roman" panose="02020603050405020304" pitchFamily="18" charset="0"/>
              </a:rPr>
              <a:t> bu Anlaşmada, </a:t>
            </a:r>
            <a:r>
              <a:rPr lang="tr-TR" b="1" dirty="0" smtClean="0">
                <a:latin typeface="Times New Roman" panose="02020603050405020304" pitchFamily="18" charset="0"/>
                <a:cs typeface="Times New Roman" panose="02020603050405020304" pitchFamily="18" charset="0"/>
              </a:rPr>
              <a:t>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teminat amacıyla devri konusundaki İşlemi</a:t>
            </a:r>
            <a:r>
              <a:rPr lang="tr-TR" dirty="0" smtClean="0">
                <a:latin typeface="Times New Roman" panose="02020603050405020304" pitchFamily="18" charset="0"/>
                <a:cs typeface="Times New Roman" panose="02020603050405020304" pitchFamily="18" charset="0"/>
              </a:rPr>
              <a:t>, diğer bir deyişle, </a:t>
            </a:r>
            <a:r>
              <a:rPr lang="tr-TR" b="1" u="sng" dirty="0" smtClean="0">
                <a:latin typeface="Times New Roman" panose="02020603050405020304" pitchFamily="18" charset="0"/>
                <a:cs typeface="Times New Roman" panose="02020603050405020304" pitchFamily="18" charset="0"/>
              </a:rPr>
              <a:t>Görünürdeki İşlemi,</a:t>
            </a:r>
            <a:r>
              <a:rPr lang="tr-TR" u="sng"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Satış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özleşmesi </a:t>
            </a:r>
            <a:r>
              <a:rPr lang="tr-TR" dirty="0" smtClean="0">
                <a:latin typeface="Times New Roman" panose="02020603050405020304" pitchFamily="18" charset="0"/>
                <a:cs typeface="Times New Roman" panose="02020603050405020304" pitchFamily="18" charset="0"/>
              </a:rPr>
              <a:t>olarak </a:t>
            </a:r>
            <a:r>
              <a:rPr lang="tr-TR" b="1" dirty="0" smtClean="0">
                <a:latin typeface="Times New Roman" panose="02020603050405020304" pitchFamily="18" charset="0"/>
                <a:cs typeface="Times New Roman" panose="02020603050405020304" pitchFamily="18" charset="0"/>
              </a:rPr>
              <a:t>göstermektedir. </a:t>
            </a:r>
          </a:p>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Taraflar, </a:t>
            </a:r>
            <a:r>
              <a:rPr lang="tr-TR" dirty="0" smtClean="0">
                <a:latin typeface="Times New Roman" panose="02020603050405020304" pitchFamily="18" charset="0"/>
                <a:cs typeface="Times New Roman" panose="02020603050405020304" pitchFamily="18" charset="0"/>
              </a:rPr>
              <a:t>aralarında yaptıkları </a:t>
            </a:r>
            <a:r>
              <a:rPr lang="tr-TR" b="1" u="sng" dirty="0" smtClean="0">
                <a:latin typeface="Times New Roman" panose="02020603050405020304" pitchFamily="18" charset="0"/>
                <a:cs typeface="Times New Roman" panose="02020603050405020304" pitchFamily="18" charset="0"/>
              </a:rPr>
              <a:t>Gizli Sözleşmeyle </a:t>
            </a:r>
            <a:r>
              <a:rPr lang="tr-TR" dirty="0" smtClean="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orç</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ödendiği takdirde</a:t>
            </a:r>
            <a:r>
              <a:rPr lang="tr-TR" dirty="0" smtClean="0">
                <a:latin typeface="Times New Roman" panose="02020603050405020304" pitchFamily="18" charset="0"/>
                <a:cs typeface="Times New Roman" panose="02020603050405020304" pitchFamily="18" charset="0"/>
              </a:rPr>
              <a:t>, söz konusu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ülkiyetinin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nanana devredileceğini </a:t>
            </a:r>
            <a:r>
              <a:rPr lang="tr-TR" b="1" dirty="0" smtClean="0">
                <a:latin typeface="Times New Roman" panose="02020603050405020304" pitchFamily="18" charset="0"/>
                <a:cs typeface="Times New Roman" panose="02020603050405020304" pitchFamily="18" charset="0"/>
              </a:rPr>
              <a:t>kararlaştırmaktadırlar. </a:t>
            </a:r>
          </a:p>
        </p:txBody>
      </p:sp>
    </p:spTree>
    <p:extLst>
      <p:ext uri="{BB962C8B-B14F-4D97-AF65-F5344CB8AC3E}">
        <p14:creationId xmlns:p14="http://schemas.microsoft.com/office/powerpoint/2010/main" val="15454382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Times New Roman" panose="02020603050405020304" pitchFamily="18" charset="0"/>
                <a:cs typeface="Times New Roman" panose="02020603050405020304" pitchFamily="18" charset="0"/>
              </a:rPr>
              <a:t>Görünürdeki İşlem ve Gizli İşlemin Sonuçları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Bu durumda, «</a:t>
            </a:r>
            <a:r>
              <a:rPr lang="tr-TR" sz="3600" b="1" i="1" dirty="0">
                <a:latin typeface="Times New Roman" panose="02020603050405020304" pitchFamily="18" charset="0"/>
                <a:cs typeface="Times New Roman" panose="02020603050405020304" pitchFamily="18" charset="0"/>
              </a:rPr>
              <a:t>Görünürdeki İşlemin</a:t>
            </a:r>
            <a:r>
              <a:rPr lang="tr-TR" sz="3600" b="1" dirty="0">
                <a:latin typeface="Times New Roman" panose="02020603050405020304" pitchFamily="18" charset="0"/>
                <a:cs typeface="Times New Roman" panose="02020603050405020304" pitchFamily="18" charset="0"/>
              </a:rPr>
              <a:t>» ve «</a:t>
            </a:r>
            <a:r>
              <a:rPr lang="tr-TR" sz="3600" b="1" i="1" dirty="0">
                <a:latin typeface="Times New Roman" panose="02020603050405020304" pitchFamily="18" charset="0"/>
                <a:cs typeface="Times New Roman" panose="02020603050405020304" pitchFamily="18" charset="0"/>
              </a:rPr>
              <a:t>Gizli İşlemin</a:t>
            </a:r>
            <a:r>
              <a:rPr lang="tr-TR" sz="3600" b="1" dirty="0">
                <a:latin typeface="Times New Roman" panose="02020603050405020304" pitchFamily="18" charset="0"/>
                <a:cs typeface="Times New Roman" panose="02020603050405020304" pitchFamily="18" charset="0"/>
              </a:rPr>
              <a:t>» doğuracağı 	Hukuki Sonuç ne olacaktır? </a:t>
            </a:r>
          </a:p>
          <a:p>
            <a:pPr algn="just"/>
            <a:r>
              <a:rPr lang="tr-TR" sz="3600" dirty="0">
                <a:latin typeface="Times New Roman" panose="02020603050405020304" pitchFamily="18" charset="0"/>
                <a:cs typeface="Times New Roman" panose="02020603050405020304" pitchFamily="18" charset="0"/>
              </a:rPr>
              <a:t>Bu durumda, </a:t>
            </a:r>
            <a:r>
              <a:rPr lang="tr-TR" sz="3600" dirty="0" smtClean="0">
                <a:latin typeface="Times New Roman" panose="02020603050405020304" pitchFamily="18" charset="0"/>
                <a:cs typeface="Times New Roman" panose="02020603050405020304" pitchFamily="18" charset="0"/>
              </a:rPr>
              <a:t>«</a:t>
            </a:r>
            <a:r>
              <a:rPr lang="tr-TR" sz="3600" b="1" u="sng" dirty="0" smtClean="0">
                <a:latin typeface="Times New Roman" panose="02020603050405020304" pitchFamily="18" charset="0"/>
                <a:cs typeface="Times New Roman" panose="02020603050405020304" pitchFamily="18" charset="0"/>
              </a:rPr>
              <a:t>Görünürdeki İşlem»</a:t>
            </a:r>
            <a:r>
              <a:rPr lang="tr-TR" sz="3600" u="sng"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Tarafların gerçek </a:t>
            </a:r>
            <a:r>
              <a:rPr lang="tr-TR" sz="3600" dirty="0" smtClean="0">
                <a:latin typeface="Times New Roman" panose="02020603050405020304" pitchFamily="18" charset="0"/>
                <a:cs typeface="Times New Roman" panose="02020603050405020304" pitchFamily="18" charset="0"/>
              </a:rPr>
              <a:t>İradelerine </a:t>
            </a:r>
            <a:r>
              <a:rPr lang="tr-TR" sz="3600" dirty="0">
                <a:latin typeface="Times New Roman" panose="02020603050405020304" pitchFamily="18" charset="0"/>
                <a:cs typeface="Times New Roman" panose="02020603050405020304" pitchFamily="18" charset="0"/>
              </a:rPr>
              <a:t>uymamaktadır, yani </a:t>
            </a:r>
            <a:r>
              <a:rPr lang="tr-TR" sz="3600" dirty="0" smtClean="0">
                <a:latin typeface="Times New Roman" panose="02020603050405020304" pitchFamily="18" charset="0"/>
                <a:cs typeface="Times New Roman" panose="02020603050405020304" pitchFamily="18" charset="0"/>
              </a:rPr>
              <a:t>«</a:t>
            </a:r>
            <a:r>
              <a:rPr lang="tr-TR" sz="3600" b="1" i="1" dirty="0" smtClean="0">
                <a:latin typeface="Times New Roman" panose="02020603050405020304" pitchFamily="18" charset="0"/>
                <a:cs typeface="Times New Roman" panose="02020603050405020304" pitchFamily="18" charset="0"/>
              </a:rPr>
              <a:t>Muvazaalı»</a:t>
            </a:r>
            <a:r>
              <a:rPr lang="tr-TR" sz="3600" b="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olduğu </a:t>
            </a:r>
            <a:r>
              <a:rPr lang="tr-TR" sz="3600" dirty="0" smtClean="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kesin olarak hükümsüzdür.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Aynı </a:t>
            </a:r>
            <a:r>
              <a:rPr lang="tr-TR" sz="3600" dirty="0">
                <a:latin typeface="Times New Roman" panose="02020603050405020304" pitchFamily="18" charset="0"/>
                <a:cs typeface="Times New Roman" panose="02020603050405020304" pitchFamily="18" charset="0"/>
              </a:rPr>
              <a:t>şekilde, </a:t>
            </a:r>
            <a:r>
              <a:rPr lang="tr-TR" sz="3600" dirty="0" smtClean="0">
                <a:latin typeface="Times New Roman" panose="02020603050405020304" pitchFamily="18" charset="0"/>
                <a:cs typeface="Times New Roman" panose="02020603050405020304" pitchFamily="18" charset="0"/>
              </a:rPr>
              <a:t>«</a:t>
            </a:r>
            <a:r>
              <a:rPr lang="tr-TR" sz="3600" b="1" u="sng" dirty="0" smtClean="0">
                <a:latin typeface="Times New Roman" panose="02020603050405020304" pitchFamily="18" charset="0"/>
                <a:cs typeface="Times New Roman" panose="02020603050405020304" pitchFamily="18" charset="0"/>
              </a:rPr>
              <a:t>Gizli </a:t>
            </a:r>
            <a:r>
              <a:rPr lang="tr-TR" sz="3600" b="1" u="sng" dirty="0">
                <a:latin typeface="Times New Roman" panose="02020603050405020304" pitchFamily="18" charset="0"/>
                <a:cs typeface="Times New Roman" panose="02020603050405020304" pitchFamily="18" charset="0"/>
              </a:rPr>
              <a:t>İnanç </a:t>
            </a:r>
            <a:r>
              <a:rPr lang="tr-TR" sz="3600" b="1" u="sng" dirty="0" smtClean="0">
                <a:latin typeface="Times New Roman" panose="02020603050405020304" pitchFamily="18" charset="0"/>
                <a:cs typeface="Times New Roman" panose="02020603050405020304" pitchFamily="18" charset="0"/>
              </a:rPr>
              <a:t>Sözleşmesi</a:t>
            </a:r>
            <a:r>
              <a:rPr lang="tr-TR" sz="3600" b="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Resmi Şekilde </a:t>
            </a:r>
            <a:r>
              <a:rPr lang="tr-TR" sz="3600" b="1" i="1" dirty="0" smtClean="0">
                <a:latin typeface="Times New Roman" panose="02020603050405020304" pitchFamily="18" charset="0"/>
                <a:cs typeface="Times New Roman" panose="02020603050405020304" pitchFamily="18" charset="0"/>
              </a:rPr>
              <a:t>yapılmamıştır</a:t>
            </a:r>
            <a:r>
              <a:rPr lang="tr-TR" sz="3600" dirty="0" smtClean="0">
                <a:latin typeface="Times New Roman" panose="02020603050405020304" pitchFamily="18" charset="0"/>
                <a:cs typeface="Times New Roman" panose="02020603050405020304" pitchFamily="18" charset="0"/>
              </a:rPr>
              <a:t>, bu nedenle, </a:t>
            </a:r>
            <a:r>
              <a:rPr lang="tr-TR" sz="3600" b="1" dirty="0" smtClean="0">
                <a:latin typeface="Times New Roman" panose="02020603050405020304" pitchFamily="18" charset="0"/>
                <a:cs typeface="Times New Roman" panose="02020603050405020304" pitchFamily="18" charset="0"/>
              </a:rPr>
              <a:t>Kesin </a:t>
            </a:r>
            <a:r>
              <a:rPr lang="tr-TR" sz="3600" b="1" dirty="0">
                <a:latin typeface="Times New Roman" panose="02020603050405020304" pitchFamily="18" charset="0"/>
                <a:cs typeface="Times New Roman" panose="02020603050405020304" pitchFamily="18" charset="0"/>
              </a:rPr>
              <a:t>olarak Hükümsüzdür.</a:t>
            </a:r>
          </a:p>
          <a:p>
            <a:pPr marL="0" indent="0">
              <a:buNone/>
            </a:pPr>
            <a:endParaRPr lang="tr-TR" sz="3600" dirty="0"/>
          </a:p>
        </p:txBody>
      </p:sp>
    </p:spTree>
    <p:extLst>
      <p:ext uri="{BB962C8B-B14F-4D97-AF65-F5344CB8AC3E}">
        <p14:creationId xmlns:p14="http://schemas.microsoft.com/office/powerpoint/2010/main" val="201715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cs typeface="Times New Roman" panose="02020603050405020304" pitchFamily="18" charset="0"/>
              </a:rPr>
              <a:t>Yargıtay’ın Önceki Kararlarındaki Görüşü </a:t>
            </a:r>
            <a:endParaRPr lang="tr-TR" b="1" dirty="0">
              <a:latin typeface="+mn-lt"/>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Yargıtay,</a:t>
            </a:r>
            <a:r>
              <a:rPr lang="tr-TR" sz="3600" dirty="0" smtClean="0">
                <a:latin typeface="Times New Roman" panose="02020603050405020304" pitchFamily="18" charset="0"/>
                <a:cs typeface="Times New Roman" panose="02020603050405020304" pitchFamily="18" charset="0"/>
              </a:rPr>
              <a:t> önceleri, </a:t>
            </a:r>
            <a:r>
              <a:rPr lang="tr-TR" sz="3600" b="1" dirty="0" smtClean="0">
                <a:latin typeface="Times New Roman" panose="02020603050405020304" pitchFamily="18" charset="0"/>
                <a:cs typeface="Times New Roman" panose="02020603050405020304" pitchFamily="18" charset="0"/>
              </a:rPr>
              <a:t>Taşınmaz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ülkiyetinin teminat amacıyla Devrini hedefleyen Satış Sözleşmelerini,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uvazaalı</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kabul edip </a:t>
            </a:r>
            <a:r>
              <a:rPr lang="tr-TR" sz="3600" b="1" dirty="0" smtClean="0">
                <a:latin typeface="Times New Roman" panose="02020603050405020304" pitchFamily="18" charset="0"/>
                <a:cs typeface="Times New Roman" panose="02020603050405020304" pitchFamily="18" charset="0"/>
              </a:rPr>
              <a:t>geçersiz saymıştır</a:t>
            </a:r>
            <a:r>
              <a:rPr lang="tr-TR" sz="3600" dirty="0" smtClean="0">
                <a:latin typeface="Times New Roman" panose="02020603050405020304" pitchFamily="18" charset="0"/>
                <a:cs typeface="Times New Roman" panose="02020603050405020304" pitchFamily="18" charset="0"/>
              </a:rPr>
              <a:t>. </a:t>
            </a:r>
          </a:p>
          <a:p>
            <a:pPr marL="0" indent="0" algn="just">
              <a:buNone/>
            </a:pP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Bu </a:t>
            </a:r>
            <a:r>
              <a:rPr lang="tr-TR" i="1" dirty="0">
                <a:latin typeface="Times New Roman" panose="02020603050405020304" pitchFamily="18" charset="0"/>
                <a:cs typeface="Times New Roman" panose="02020603050405020304" pitchFamily="18" charset="0"/>
              </a:rPr>
              <a:t>konudaki gelişmeler için bkz. </a:t>
            </a:r>
            <a:r>
              <a:rPr lang="tr-TR" b="1" i="1" dirty="0" err="1">
                <a:latin typeface="Times New Roman" panose="02020603050405020304" pitchFamily="18" charset="0"/>
                <a:cs typeface="Times New Roman" panose="02020603050405020304" pitchFamily="18" charset="0"/>
              </a:rPr>
              <a:t>Kocayusufpaşaoğlu</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Borçlar Hukuku, s. 373- 374). </a:t>
            </a:r>
          </a:p>
          <a:p>
            <a:pPr algn="just"/>
            <a:r>
              <a:rPr lang="tr-TR"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durumda </a:t>
            </a:r>
            <a:r>
              <a:rPr lang="tr-TR" sz="3600" b="1" i="1" dirty="0">
                <a:latin typeface="Times New Roman" panose="02020603050405020304" pitchFamily="18" charset="0"/>
                <a:cs typeface="Times New Roman" panose="02020603050405020304" pitchFamily="18" charset="0"/>
              </a:rPr>
              <a:t>Gizli İnanç Sözleşmesi </a:t>
            </a:r>
            <a:r>
              <a:rPr lang="tr-TR" sz="3600" dirty="0" smtClean="0">
                <a:latin typeface="Times New Roman" panose="02020603050405020304" pitchFamily="18" charset="0"/>
                <a:cs typeface="Times New Roman" panose="02020603050405020304" pitchFamily="18" charset="0"/>
              </a:rPr>
              <a:t>ise, </a:t>
            </a:r>
            <a:r>
              <a:rPr lang="tr-TR" sz="3600" b="1" dirty="0" smtClean="0">
                <a:latin typeface="Times New Roman" panose="02020603050405020304" pitchFamily="18" charset="0"/>
                <a:cs typeface="Times New Roman" panose="02020603050405020304" pitchFamily="18" charset="0"/>
              </a:rPr>
              <a:t>Resmi Şekilde </a:t>
            </a:r>
            <a:r>
              <a:rPr lang="tr-TR" sz="3600" b="1" dirty="0">
                <a:latin typeface="Times New Roman" panose="02020603050405020304" pitchFamily="18" charset="0"/>
                <a:cs typeface="Times New Roman" panose="02020603050405020304" pitchFamily="18" charset="0"/>
              </a:rPr>
              <a:t>yapılmadığı </a:t>
            </a:r>
            <a:r>
              <a:rPr lang="tr-TR" sz="3600" dirty="0" smtClean="0">
                <a:latin typeface="Times New Roman" panose="02020603050405020304" pitchFamily="18" charset="0"/>
                <a:cs typeface="Times New Roman" panose="02020603050405020304" pitchFamily="18" charset="0"/>
              </a:rPr>
              <a:t>için</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geçersiz olmaktaydı. </a:t>
            </a:r>
          </a:p>
          <a:p>
            <a:pPr marL="0" indent="0" algn="just">
              <a:buNone/>
            </a:pPr>
            <a:endParaRPr lang="tr-TR" sz="2400" dirty="0"/>
          </a:p>
        </p:txBody>
      </p:sp>
    </p:spTree>
    <p:extLst>
      <p:ext uri="{BB962C8B-B14F-4D97-AF65-F5344CB8AC3E}">
        <p14:creationId xmlns:p14="http://schemas.microsoft.com/office/powerpoint/2010/main" val="3264116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Yargıtay’ın Sonradan Görüşünü Değiştirmesi</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Yargıtay, </a:t>
            </a:r>
            <a:r>
              <a:rPr lang="tr-TR" sz="3200" b="1" i="1" dirty="0" smtClean="0">
                <a:latin typeface="Times New Roman" panose="02020603050405020304" pitchFamily="18" charset="0"/>
                <a:cs typeface="Times New Roman" panose="02020603050405020304" pitchFamily="18" charset="0"/>
              </a:rPr>
              <a:t>sonradan </a:t>
            </a:r>
            <a:r>
              <a:rPr lang="tr-TR" sz="3200" b="1" dirty="0">
                <a:latin typeface="Times New Roman" panose="02020603050405020304" pitchFamily="18" charset="0"/>
                <a:cs typeface="Times New Roman" panose="02020603050405020304" pitchFamily="18" charset="0"/>
              </a:rPr>
              <a:t>bu görüşünü </a:t>
            </a:r>
            <a:r>
              <a:rPr lang="tr-TR" sz="3200" b="1" dirty="0" smtClean="0">
                <a:latin typeface="Times New Roman" panose="02020603050405020304" pitchFamily="18" charset="0"/>
                <a:cs typeface="Times New Roman" panose="02020603050405020304" pitchFamily="18" charset="0"/>
              </a:rPr>
              <a:t>değiştirmiştir. </a:t>
            </a:r>
          </a:p>
          <a:p>
            <a:pPr algn="just"/>
            <a:r>
              <a:rPr lang="tr-TR" sz="3200" dirty="0" smtClean="0">
                <a:latin typeface="Times New Roman" panose="02020603050405020304" pitchFamily="18" charset="0"/>
                <a:cs typeface="Times New Roman" panose="02020603050405020304" pitchFamily="18" charset="0"/>
              </a:rPr>
              <a:t>Bu bağlamda</a:t>
            </a:r>
            <a:r>
              <a:rPr lang="tr-TR" sz="3200" b="1" u="sng" dirty="0" smtClean="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Yargıtay</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Teminat Amaçlı Devirleri</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Hukuki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Sebebi</a:t>
            </a:r>
            <a:r>
              <a:rPr lang="tr-TR" sz="3200" b="1" dirty="0">
                <a:latin typeface="Times New Roman" panose="02020603050405020304" pitchFamily="18" charset="0"/>
                <a:cs typeface="Times New Roman" panose="02020603050405020304" pitchFamily="18" charset="0"/>
              </a:rPr>
              <a:t>, Tapu Sicilinde Satış gibi gösterilmiş olmasına </a:t>
            </a:r>
            <a:r>
              <a:rPr lang="tr-TR" sz="3200" b="1" dirty="0" smtClean="0">
                <a:latin typeface="Times New Roman" panose="02020603050405020304" pitchFamily="18" charset="0"/>
                <a:cs typeface="Times New Roman" panose="02020603050405020304" pitchFamily="18" charset="0"/>
              </a:rPr>
              <a:t>rağmen, </a:t>
            </a:r>
            <a:r>
              <a:rPr lang="tr-TR" sz="3200" b="1" dirty="0">
                <a:latin typeface="Times New Roman" panose="02020603050405020304" pitchFamily="18" charset="0"/>
                <a:cs typeface="Times New Roman" panose="02020603050405020304" pitchFamily="18" charset="0"/>
              </a:rPr>
              <a:t>geçerli saymıştır. </a:t>
            </a:r>
            <a:endParaRPr lang="tr-TR" sz="3200" b="1" dirty="0" smtClean="0">
              <a:latin typeface="Times New Roman" panose="02020603050405020304" pitchFamily="18" charset="0"/>
              <a:cs typeface="Times New Roman" panose="02020603050405020304" pitchFamily="18" charset="0"/>
            </a:endParaRPr>
          </a:p>
          <a:p>
            <a:pPr algn="just"/>
            <a:r>
              <a:rPr lang="tr-TR" b="1" u="sng" dirty="0" smtClean="0">
                <a:latin typeface="Times New Roman" panose="02020603050405020304" pitchFamily="18" charset="0"/>
                <a:cs typeface="Times New Roman" panose="02020603050405020304" pitchFamily="18" charset="0"/>
              </a:rPr>
              <a:t>İnançlı Temlikte</a:t>
            </a:r>
            <a:r>
              <a:rPr lang="tr-TR" b="1" dirty="0" smtClean="0">
                <a:latin typeface="Times New Roman" panose="02020603050405020304" pitchFamily="18" charset="0"/>
                <a:cs typeface="Times New Roman" panose="02020603050405020304" pitchFamily="18" charset="0"/>
              </a:rPr>
              <a:t>, Taşınmaz Mülkiyetini devralan yeni Malik, belli koşulların gerçekleşmesi halinde, Taşınmazın Mülkiyetini iade borcu altına girer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Burada her iki tarafın amacı da, Mülkiyeti nakletmek olduğu için, Mülkiyetin alıcıya geçirilmesi muteberdir</a:t>
            </a:r>
            <a:r>
              <a:rPr lang="tr-TR" dirty="0" smtClean="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Y. 14. HD. 22. 10. 2009, 8144 / 1421 </a:t>
            </a:r>
            <a:r>
              <a:rPr lang="tr-TR" sz="2400" i="1" dirty="0" smtClean="0">
                <a:latin typeface="Times New Roman" panose="02020603050405020304" pitchFamily="18" charset="0"/>
                <a:cs typeface="Times New Roman" panose="02020603050405020304" pitchFamily="18" charset="0"/>
              </a:rPr>
              <a:t>– Kazancı Bilişim – İçtihat Bilgi Bankası)</a:t>
            </a:r>
          </a:p>
          <a:p>
            <a:pPr marL="0" indent="0">
              <a:buNone/>
            </a:pPr>
            <a:endParaRPr lang="tr-TR" dirty="0"/>
          </a:p>
        </p:txBody>
      </p:sp>
    </p:spTree>
    <p:extLst>
      <p:ext uri="{BB962C8B-B14F-4D97-AF65-F5344CB8AC3E}">
        <p14:creationId xmlns:p14="http://schemas.microsoft.com/office/powerpoint/2010/main" val="1968615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latin typeface="+mn-lt"/>
            </a:endParaRP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Artık </a:t>
            </a:r>
            <a:r>
              <a:rPr lang="tr-TR" sz="3200" b="1" dirty="0">
                <a:latin typeface="Times New Roman" panose="02020603050405020304" pitchFamily="18" charset="0"/>
                <a:cs typeface="Times New Roman" panose="02020603050405020304" pitchFamily="18" charset="0"/>
              </a:rPr>
              <a:t>borç ödenip</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Mülkiyetin İnançlı olarak devredildiği </a:t>
            </a:r>
            <a:r>
              <a:rPr lang="tr-TR" sz="3200" b="1" dirty="0">
                <a:latin typeface="Times New Roman" panose="02020603050405020304" pitchFamily="18" charset="0"/>
                <a:cs typeface="Times New Roman" panose="02020603050405020304" pitchFamily="18" charset="0"/>
              </a:rPr>
              <a:t>Yazılı bir Belge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Delil </a:t>
            </a:r>
            <a:r>
              <a:rPr lang="tr-TR" sz="3200" b="1" dirty="0" smtClean="0">
                <a:latin typeface="Times New Roman" panose="02020603050405020304" pitchFamily="18" charset="0"/>
                <a:cs typeface="Times New Roman" panose="02020603050405020304" pitchFamily="18" charset="0"/>
              </a:rPr>
              <a:t>Başlangıcı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ispatlandığı takdirde,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 Maliki sıfatıyla </a:t>
            </a:r>
            <a:r>
              <a:rPr lang="tr-TR" sz="3200" b="1" dirty="0" smtClean="0">
                <a:latin typeface="Times New Roman" panose="02020603050405020304" pitchFamily="18" charset="0"/>
                <a:cs typeface="Times New Roman" panose="02020603050405020304" pitchFamily="18" charset="0"/>
              </a:rPr>
              <a:t>İnananın, </a:t>
            </a:r>
            <a:r>
              <a:rPr lang="tr-TR" sz="3200" b="1" i="1" dirty="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716 </a:t>
            </a:r>
            <a:r>
              <a:rPr lang="tr-TR" sz="3200" b="1" i="1" dirty="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I</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hükmüne </a:t>
            </a:r>
            <a:r>
              <a:rPr lang="tr-TR" sz="3200" b="1" i="1" dirty="0">
                <a:latin typeface="Times New Roman" panose="02020603050405020304" pitchFamily="18" charset="0"/>
                <a:cs typeface="Times New Roman" panose="02020603050405020304" pitchFamily="18" charset="0"/>
              </a:rPr>
              <a:t>dayanarak açtığı Davada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Taşınmazın</a:t>
            </a:r>
            <a:r>
              <a:rPr lang="tr-TR" sz="3200" dirty="0">
                <a:latin typeface="Times New Roman" panose="02020603050405020304" pitchFamily="18" charset="0"/>
                <a:cs typeface="Times New Roman" panose="02020603050405020304" pitchFamily="18" charset="0"/>
              </a:rPr>
              <a:t> ona </a:t>
            </a:r>
            <a:r>
              <a:rPr lang="tr-TR" sz="3200" b="1" dirty="0" smtClean="0">
                <a:latin typeface="Times New Roman" panose="02020603050405020304" pitchFamily="18" charset="0"/>
                <a:cs typeface="Times New Roman" panose="02020603050405020304" pitchFamily="18" charset="0"/>
              </a:rPr>
              <a:t>İadesine</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karar verilmektedir. </a:t>
            </a:r>
            <a:endParaRPr lang="tr-TR" sz="3200"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Yazılı Delil, </a:t>
            </a:r>
            <a:r>
              <a:rPr lang="tr-TR" dirty="0" smtClean="0">
                <a:latin typeface="Times New Roman" panose="02020603050405020304" pitchFamily="18" charset="0"/>
                <a:cs typeface="Times New Roman" panose="02020603050405020304" pitchFamily="18" charset="0"/>
              </a:rPr>
              <a:t>Taşınmazın Mülkiyetinin,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nanılanın adına Tapuda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 edildiği Tarihten önce düzenlenmiş bir Belge olmalıdır.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YHGK. 4.10. 2006, 14- 560 / 616 </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Y. 1.HD., 29. 11. 2005, 12363 / 12658 </a:t>
            </a:r>
            <a:r>
              <a:rPr lang="tr-TR" sz="2400" i="1" dirty="0" smtClean="0">
                <a:latin typeface="Times New Roman" panose="02020603050405020304" pitchFamily="18" charset="0"/>
                <a:cs typeface="Times New Roman" panose="02020603050405020304" pitchFamily="18" charset="0"/>
              </a:rPr>
              <a:t>– Kazancı Bilişim – İçtihat Bilgi Bankası)</a:t>
            </a: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8810886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İnançlı İşlem yoluyla 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 kazanmış olan İnanılan, bunu bir Üçüncü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işiye devrettiği takdirde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Üçüncü </a:t>
            </a:r>
            <a:r>
              <a:rPr lang="tr-TR" i="1" dirty="0">
                <a:latin typeface="Times New Roman" panose="02020603050405020304" pitchFamily="18" charset="0"/>
                <a:cs typeface="Times New Roman" panose="02020603050405020304" pitchFamily="18" charset="0"/>
              </a:rPr>
              <a:t>K</a:t>
            </a:r>
            <a:r>
              <a:rPr lang="tr-TR" i="1" dirty="0" smtClean="0">
                <a:latin typeface="Times New Roman" panose="02020603050405020304" pitchFamily="18" charset="0"/>
                <a:cs typeface="Times New Roman" panose="02020603050405020304" pitchFamily="18" charset="0"/>
              </a:rPr>
              <a:t>işinin iyiniyetli olup olmadığına bakılmaz</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Bu durumda, yapılan Devir geçerli olur; </a:t>
            </a:r>
            <a:r>
              <a:rPr lang="tr-TR" dirty="0" smtClean="0">
                <a:latin typeface="Times New Roman" panose="02020603050405020304" pitchFamily="18" charset="0"/>
                <a:cs typeface="Times New Roman" panose="02020603050405020304" pitchFamily="18" charset="0"/>
              </a:rPr>
              <a:t>Mülkiyet, </a:t>
            </a:r>
            <a:r>
              <a:rPr lang="tr-TR" dirty="0">
                <a:latin typeface="Times New Roman" panose="02020603050405020304" pitchFamily="18" charset="0"/>
                <a:cs typeface="Times New Roman" panose="02020603050405020304" pitchFamily="18" charset="0"/>
              </a:rPr>
              <a:t>Ü</a:t>
            </a:r>
            <a:r>
              <a:rPr lang="tr-TR" dirty="0" smtClean="0">
                <a:latin typeface="Times New Roman" panose="02020603050405020304" pitchFamily="18" charset="0"/>
                <a:cs typeface="Times New Roman" panose="02020603050405020304" pitchFamily="18" charset="0"/>
              </a:rPr>
              <a:t>çüncü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 tarafından kazanılır. </a:t>
            </a:r>
          </a:p>
          <a:p>
            <a:pPr algn="just"/>
            <a:r>
              <a:rPr lang="tr-TR" dirty="0" smtClean="0">
                <a:latin typeface="Times New Roman" panose="02020603050405020304" pitchFamily="18" charset="0"/>
                <a:cs typeface="Times New Roman" panose="02020603050405020304" pitchFamily="18" charset="0"/>
              </a:rPr>
              <a:t>Fakat, bu durumda </a:t>
            </a:r>
            <a:r>
              <a:rPr lang="tr-TR" b="1" dirty="0" smtClean="0">
                <a:latin typeface="Times New Roman" panose="02020603050405020304" pitchFamily="18" charset="0"/>
                <a:cs typeface="Times New Roman" panose="02020603050405020304" pitchFamily="18" charset="0"/>
              </a:rPr>
              <a:t>İnanılanın, İnanç Sözleşmesindeki borca aykırı davranışı </a:t>
            </a:r>
            <a:r>
              <a:rPr lang="tr-TR" dirty="0" smtClean="0">
                <a:latin typeface="Times New Roman" panose="02020603050405020304" pitchFamily="18" charset="0"/>
                <a:cs typeface="Times New Roman" panose="02020603050405020304" pitchFamily="18" charset="0"/>
              </a:rPr>
              <a:t>nedeniyle </a:t>
            </a:r>
            <a:r>
              <a:rPr lang="tr-TR" b="1" dirty="0" smtClean="0">
                <a:latin typeface="Times New Roman" panose="02020603050405020304" pitchFamily="18" charset="0"/>
                <a:cs typeface="Times New Roman" panose="02020603050405020304" pitchFamily="18" charset="0"/>
              </a:rPr>
              <a:t>Tazminat Sorumluluğu </a:t>
            </a:r>
            <a:r>
              <a:rPr lang="tr-TR" dirty="0" smtClean="0">
                <a:latin typeface="Times New Roman" panose="02020603050405020304" pitchFamily="18" charset="0"/>
                <a:cs typeface="Times New Roman" panose="02020603050405020304" pitchFamily="18" charset="0"/>
              </a:rPr>
              <a:t>ortaya çıkar.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İnanılan, İnanan ile aralarındaki </a:t>
            </a:r>
            <a:r>
              <a:rPr lang="tr-TR" b="1" i="1" dirty="0" smtClean="0">
                <a:latin typeface="Times New Roman" panose="02020603050405020304" pitchFamily="18" charset="0"/>
                <a:cs typeface="Times New Roman" panose="02020603050405020304" pitchFamily="18" charset="0"/>
              </a:rPr>
              <a:t>İnanç Anlaşmasına </a:t>
            </a:r>
            <a:r>
              <a:rPr lang="tr-TR" b="1" dirty="0" smtClean="0">
                <a:latin typeface="Times New Roman" panose="02020603050405020304" pitchFamily="18" charset="0"/>
                <a:cs typeface="Times New Roman" panose="02020603050405020304" pitchFamily="18" charset="0"/>
              </a:rPr>
              <a:t>aykırı davranmış olacağı için, </a:t>
            </a:r>
            <a:r>
              <a:rPr lang="tr-TR" b="1" i="1" dirty="0" smtClean="0">
                <a:latin typeface="Times New Roman" panose="02020603050405020304" pitchFamily="18" charset="0"/>
                <a:cs typeface="Times New Roman" panose="02020603050405020304" pitchFamily="18" charset="0"/>
              </a:rPr>
              <a:t>İnanana </a:t>
            </a:r>
            <a:r>
              <a:rPr lang="tr-TR" b="1" dirty="0" smtClean="0">
                <a:latin typeface="Times New Roman" panose="02020603050405020304" pitchFamily="18" charset="0"/>
                <a:cs typeface="Times New Roman" panose="02020603050405020304" pitchFamily="18" charset="0"/>
              </a:rPr>
              <a:t>karşı </a:t>
            </a:r>
            <a:r>
              <a:rPr lang="tr-TR" b="1" i="1" dirty="0" smtClean="0">
                <a:latin typeface="Times New Roman" panose="02020603050405020304" pitchFamily="18" charset="0"/>
                <a:cs typeface="Times New Roman" panose="02020603050405020304" pitchFamily="18" charset="0"/>
              </a:rPr>
              <a:t>BK m. 112 hükmüne </a:t>
            </a:r>
            <a:r>
              <a:rPr lang="tr-TR" b="1" dirty="0" smtClean="0">
                <a:latin typeface="Times New Roman" panose="02020603050405020304" pitchFamily="18" charset="0"/>
                <a:cs typeface="Times New Roman" panose="02020603050405020304" pitchFamily="18" charset="0"/>
              </a:rPr>
              <a:t>göre sorumlu olacaktır.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54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Yargıtay’ın İnançlı İşlem Tanımı </a:t>
            </a:r>
            <a:endParaRPr lang="tr-TR" b="1" dirty="0">
              <a:latin typeface="+mn-lt"/>
            </a:endParaRP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Yargıtay</a:t>
            </a:r>
            <a:r>
              <a:rPr lang="tr-TR" dirty="0">
                <a:latin typeface="Times New Roman" panose="02020603050405020304" pitchFamily="18" charset="0"/>
                <a:cs typeface="Times New Roman" panose="02020603050405020304" pitchFamily="18" charset="0"/>
              </a:rPr>
              <a:t> da, bir kararında </a:t>
            </a:r>
            <a:r>
              <a:rPr lang="tr-TR" b="1" dirty="0">
                <a:latin typeface="Times New Roman" panose="02020603050405020304" pitchFamily="18" charset="0"/>
                <a:cs typeface="Times New Roman" panose="02020603050405020304" pitchFamily="18" charset="0"/>
              </a:rPr>
              <a:t>İnançlı İşlemi</a:t>
            </a:r>
            <a:r>
              <a:rPr lang="tr-TR" dirty="0">
                <a:latin typeface="Times New Roman" panose="02020603050405020304" pitchFamily="18" charset="0"/>
                <a:cs typeface="Times New Roman" panose="02020603050405020304" pitchFamily="18" charset="0"/>
              </a:rPr>
              <a:t>, şu açıklamalarla tanımlamaktadır: </a:t>
            </a:r>
          </a:p>
          <a:p>
            <a:pPr marL="0" indent="0" algn="just">
              <a:buNone/>
            </a:pP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İnananla inanılan arasında yapılan, onların hak ve borçlarını belirleyen, inançlı işlemin sona erme sebeplerini ve devredilen hakkın inanılan tarafından inanana geri verme şartlarını içeren borçlandırıcı bir işlem</a:t>
            </a:r>
            <a:r>
              <a:rPr lang="tr-TR" dirty="0">
                <a:latin typeface="Times New Roman" panose="02020603050405020304" pitchFamily="18" charset="0"/>
                <a:cs typeface="Times New Roman" panose="02020603050405020304" pitchFamily="18" charset="0"/>
              </a:rPr>
              <a:t>» şeklinde, </a:t>
            </a:r>
            <a:r>
              <a:rPr lang="tr-TR" b="1" i="1" dirty="0">
                <a:latin typeface="Times New Roman" panose="02020603050405020304" pitchFamily="18" charset="0"/>
                <a:cs typeface="Times New Roman" panose="02020603050405020304" pitchFamily="18" charset="0"/>
              </a:rPr>
              <a:t>İnançlı</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İşlem</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Yargıtay</a:t>
            </a:r>
            <a:r>
              <a:rPr lang="tr-TR" dirty="0">
                <a:latin typeface="Times New Roman" panose="02020603050405020304" pitchFamily="18" charset="0"/>
                <a:cs typeface="Times New Roman" panose="02020603050405020304" pitchFamily="18" charset="0"/>
              </a:rPr>
              <a:t> tarafından tanımlamıştır. </a:t>
            </a:r>
          </a:p>
          <a:p>
            <a:pPr marL="0" indent="0" algn="just">
              <a:buNone/>
            </a:pPr>
            <a:r>
              <a:rPr lang="tr-TR" i="1"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Bkz. </a:t>
            </a:r>
            <a:r>
              <a:rPr lang="tr-TR" sz="2400" b="1" i="1" dirty="0">
                <a:latin typeface="Times New Roman" panose="02020603050405020304" pitchFamily="18" charset="0"/>
                <a:cs typeface="Times New Roman" panose="02020603050405020304" pitchFamily="18" charset="0"/>
              </a:rPr>
              <a:t>Y. 1. HD. T. 27. 12. 2005, E. 2005 / 13460, K. 2005 / 13858 </a:t>
            </a:r>
            <a:r>
              <a:rPr lang="tr-TR" sz="2400" i="1" dirty="0">
                <a:latin typeface="Times New Roman" panose="02020603050405020304" pitchFamily="18" charset="0"/>
                <a:cs typeface="Times New Roman" panose="02020603050405020304" pitchFamily="18" charset="0"/>
              </a:rPr>
              <a:t>– Kazancı Bilişim İçtihat Bilgi Bankası, 4721 / m. 873)</a:t>
            </a:r>
          </a:p>
          <a:p>
            <a:pPr marL="0" indent="0">
              <a:buNone/>
            </a:pPr>
            <a:endParaRPr lang="tr-TR" sz="2400" dirty="0"/>
          </a:p>
        </p:txBody>
      </p:sp>
    </p:spTree>
    <p:extLst>
      <p:ext uri="{BB962C8B-B14F-4D97-AF65-F5344CB8AC3E}">
        <p14:creationId xmlns:p14="http://schemas.microsoft.com/office/powerpoint/2010/main" val="24139491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Hakkı Devralan Üçüncü Kişi de, </a:t>
            </a:r>
            <a:r>
              <a:rPr lang="tr-TR" sz="3600" b="1" dirty="0" err="1">
                <a:latin typeface="Times New Roman" panose="02020603050405020304" pitchFamily="18" charset="0"/>
                <a:cs typeface="Times New Roman" panose="02020603050405020304" pitchFamily="18" charset="0"/>
              </a:rPr>
              <a:t>kötüniyetli</a:t>
            </a:r>
            <a:r>
              <a:rPr lang="tr-TR" sz="3600" b="1" dirty="0">
                <a:latin typeface="Times New Roman" panose="02020603050405020304" pitchFamily="18" charset="0"/>
                <a:cs typeface="Times New Roman" panose="02020603050405020304" pitchFamily="18" charset="0"/>
              </a:rPr>
              <a:t> olup İnanana Zarar Vermek Kastıyla hareket etmişse</a:t>
            </a:r>
            <a:r>
              <a:rPr lang="tr-TR" sz="3600" b="1"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ona karşı da </a:t>
            </a:r>
            <a:r>
              <a:rPr lang="tr-TR" sz="3600" b="1" dirty="0">
                <a:latin typeface="Times New Roman" panose="02020603050405020304" pitchFamily="18" charset="0"/>
                <a:cs typeface="Times New Roman" panose="02020603050405020304" pitchFamily="18" charset="0"/>
              </a:rPr>
              <a:t>BK 49 / </a:t>
            </a:r>
            <a:r>
              <a:rPr lang="tr-TR" sz="3600" b="1" dirty="0" err="1">
                <a:latin typeface="Times New Roman" panose="02020603050405020304" pitchFamily="18" charset="0"/>
                <a:cs typeface="Times New Roman" panose="02020603050405020304" pitchFamily="18" charset="0"/>
              </a:rPr>
              <a:t>II’ye</a:t>
            </a:r>
            <a:r>
              <a:rPr lang="tr-TR" sz="3600" b="1" dirty="0">
                <a:latin typeface="Times New Roman" panose="02020603050405020304" pitchFamily="18" charset="0"/>
                <a:cs typeface="Times New Roman" panose="02020603050405020304" pitchFamily="18" charset="0"/>
              </a:rPr>
              <a:t> göre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Tazminat Davası </a:t>
            </a:r>
            <a:r>
              <a:rPr lang="tr-TR" sz="3600" dirty="0">
                <a:latin typeface="Times New Roman" panose="02020603050405020304" pitchFamily="18" charset="0"/>
                <a:cs typeface="Times New Roman" panose="02020603050405020304" pitchFamily="18" charset="0"/>
              </a:rPr>
              <a:t>açılabilir. </a:t>
            </a:r>
          </a:p>
          <a:p>
            <a:pPr algn="just"/>
            <a:r>
              <a:rPr lang="tr-TR" sz="3600" b="1" i="1" dirty="0">
                <a:latin typeface="Times New Roman" panose="02020603050405020304" pitchFamily="18" charset="0"/>
                <a:cs typeface="Times New Roman" panose="02020603050405020304" pitchFamily="18" charset="0"/>
              </a:rPr>
              <a:t>Tazminat Davası açılması halinde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Hâkimin,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BK 51 / </a:t>
            </a:r>
            <a:r>
              <a:rPr lang="tr-TR" sz="3600" b="1" i="1" dirty="0" err="1">
                <a:latin typeface="Times New Roman" panose="02020603050405020304" pitchFamily="18" charset="0"/>
                <a:cs typeface="Times New Roman" panose="02020603050405020304" pitchFamily="18" charset="0"/>
              </a:rPr>
              <a:t>I’den</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yararlanarak, </a:t>
            </a:r>
            <a:r>
              <a:rPr lang="tr-TR" sz="3600" b="1" i="1" dirty="0">
                <a:latin typeface="Times New Roman" panose="02020603050405020304" pitchFamily="18" charset="0"/>
                <a:cs typeface="Times New Roman" panose="02020603050405020304" pitchFamily="18" charset="0"/>
              </a:rPr>
              <a:t>Aynen Tazmine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Malın Üçüncü Kişiden alınıp İnanana verilmesine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hükmetmesi de mümkündür.  </a:t>
            </a:r>
          </a:p>
          <a:p>
            <a:pPr marL="0" indent="0">
              <a:buNone/>
            </a:pPr>
            <a:endParaRPr lang="tr-TR" sz="3600" dirty="0"/>
          </a:p>
        </p:txBody>
      </p:sp>
    </p:spTree>
    <p:extLst>
      <p:ext uri="{BB962C8B-B14F-4D97-AF65-F5344CB8AC3E}">
        <p14:creationId xmlns:p14="http://schemas.microsoft.com/office/powerpoint/2010/main" val="34418274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490915" cy="1931830"/>
          </a:xfrm>
        </p:spPr>
        <p:txBody>
          <a:bodyPr>
            <a:normAutofit fontScale="90000"/>
          </a:bodyPr>
          <a:lstStyle/>
          <a:p>
            <a:r>
              <a:rPr lang="tr-TR" b="1" dirty="0" smtClean="0">
                <a:latin typeface="+mn-lt"/>
              </a:rPr>
              <a:t>Namı Müstear</a:t>
            </a:r>
            <a:br>
              <a:rPr lang="tr-TR" b="1" dirty="0" smtClean="0">
                <a:latin typeface="+mn-lt"/>
              </a:rPr>
            </a:br>
            <a:r>
              <a:rPr lang="tr-TR"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7. B., s. 340 vd.; </a:t>
            </a:r>
            <a:r>
              <a:rPr lang="tr-TR" sz="2700" b="1" i="1" dirty="0" smtClean="0">
                <a:latin typeface="Times New Roman" panose="02020603050405020304" pitchFamily="18" charset="0"/>
                <a:cs typeface="Times New Roman" panose="02020603050405020304" pitchFamily="18" charset="0"/>
              </a:rPr>
              <a:t>Eren,</a:t>
            </a:r>
            <a:r>
              <a:rPr lang="tr-TR" sz="2700" i="1" dirty="0" smtClean="0">
                <a:latin typeface="Times New Roman" panose="02020603050405020304" pitchFamily="18" charset="0"/>
                <a:cs typeface="Times New Roman" panose="02020603050405020304" pitchFamily="18" charset="0"/>
              </a:rPr>
              <a:t> Mülkiyet H., 4. B., s. 226 vd.;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 12. B., s. 281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Oktay- Özdemir</a:t>
            </a:r>
            <a:r>
              <a:rPr lang="tr-TR" sz="2700" i="1" dirty="0" smtClean="0">
                <a:latin typeface="Times New Roman" panose="02020603050405020304" pitchFamily="18" charset="0"/>
                <a:cs typeface="Times New Roman" panose="02020603050405020304" pitchFamily="18" charset="0"/>
              </a:rPr>
              <a:t>, Eşya H., 19. B., s. 387 vd.)</a:t>
            </a:r>
            <a:br>
              <a:rPr lang="tr-TR" sz="2700" i="1" dirty="0" smtClean="0">
                <a:latin typeface="Times New Roman" panose="02020603050405020304" pitchFamily="18" charset="0"/>
                <a:cs typeface="Times New Roman" panose="02020603050405020304" pitchFamily="18" charset="0"/>
              </a:rPr>
            </a:br>
            <a:endParaRPr lang="tr-TR" sz="27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Namı Müsteara, </a:t>
            </a:r>
            <a:r>
              <a:rPr lang="tr-TR" dirty="0" smtClean="0">
                <a:latin typeface="Times New Roman" panose="02020603050405020304" pitchFamily="18" charset="0"/>
                <a:cs typeface="Times New Roman" panose="02020603050405020304" pitchFamily="18" charset="0"/>
              </a:rPr>
              <a:t>daha çok Eski Hukukumuzda rastlanmıştır.</a:t>
            </a:r>
          </a:p>
          <a:p>
            <a:pPr algn="just"/>
            <a:r>
              <a:rPr lang="tr-TR" b="1" dirty="0" smtClean="0">
                <a:latin typeface="Times New Roman" panose="02020603050405020304" pitchFamily="18" charset="0"/>
                <a:cs typeface="Times New Roman" panose="02020603050405020304" pitchFamily="18" charset="0"/>
              </a:rPr>
              <a:t>Yürürlükte bulunan Pozitif Hukukumuzda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Namı Müstear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şlemine</a:t>
            </a:r>
            <a:r>
              <a:rPr lang="tr-TR" b="1" dirty="0" smtClean="0">
                <a:latin typeface="Times New Roman" panose="02020603050405020304" pitchFamily="18" charset="0"/>
                <a:cs typeface="Times New Roman" panose="02020603050405020304" pitchFamily="18" charset="0"/>
              </a:rPr>
              <a:t> yer verilmemiştir. </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Namı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üstear</a:t>
            </a:r>
            <a:r>
              <a:rPr lang="tr-TR"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ozitif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ukukta yer almayan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Doktrinde</a:t>
            </a:r>
            <a:r>
              <a:rPr lang="tr-TR" dirty="0" smtClean="0">
                <a:latin typeface="Times New Roman" panose="02020603050405020304" pitchFamily="18" charset="0"/>
                <a:cs typeface="Times New Roman" panose="02020603050405020304" pitchFamily="18" charset="0"/>
              </a:rPr>
              <a:t> ve </a:t>
            </a:r>
            <a:r>
              <a:rPr lang="tr-TR" b="1" dirty="0" smtClean="0">
                <a:latin typeface="Times New Roman" panose="02020603050405020304" pitchFamily="18" charset="0"/>
                <a:cs typeface="Times New Roman" panose="02020603050405020304" pitchFamily="18" charset="0"/>
              </a:rPr>
              <a:t>Uygulamada</a:t>
            </a:r>
            <a:r>
              <a:rPr lang="tr-TR" dirty="0" smtClean="0">
                <a:latin typeface="Times New Roman" panose="02020603050405020304" pitchFamily="18" charset="0"/>
                <a:cs typeface="Times New Roman" panose="02020603050405020304" pitchFamily="18" charset="0"/>
              </a:rPr>
              <a:t> kullanılan bir deyimdir.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Yargıtay,</a:t>
            </a:r>
            <a:r>
              <a:rPr lang="tr-TR" dirty="0" smtClean="0">
                <a:latin typeface="Times New Roman" panose="02020603050405020304" pitchFamily="18" charset="0"/>
                <a:cs typeface="Times New Roman" panose="02020603050405020304" pitchFamily="18" charset="0"/>
              </a:rPr>
              <a:t> bugüne kadar konu ile ilgili </a:t>
            </a:r>
            <a:r>
              <a:rPr lang="tr-TR" b="1" dirty="0" smtClean="0">
                <a:latin typeface="Times New Roman" panose="02020603050405020304" pitchFamily="18" charset="0"/>
                <a:cs typeface="Times New Roman" panose="02020603050405020304" pitchFamily="18" charset="0"/>
              </a:rPr>
              <a:t>iki ayrı </a:t>
            </a:r>
            <a:r>
              <a:rPr lang="tr-TR" b="1" i="1" dirty="0" smtClean="0">
                <a:latin typeface="Times New Roman" panose="02020603050405020304" pitchFamily="18" charset="0"/>
                <a:cs typeface="Times New Roman" panose="02020603050405020304" pitchFamily="18" charset="0"/>
              </a:rPr>
              <a:t>İçtihadı Birleştirme Kararı </a:t>
            </a:r>
            <a:r>
              <a:rPr lang="tr-TR" dirty="0" smtClean="0">
                <a:latin typeface="Times New Roman" panose="02020603050405020304" pitchFamily="18" charset="0"/>
                <a:cs typeface="Times New Roman" panose="02020603050405020304" pitchFamily="18" charset="0"/>
              </a:rPr>
              <a:t>vermiştir. </a:t>
            </a:r>
          </a:p>
          <a:p>
            <a:pPr marL="0" indent="0" algn="just">
              <a:buNone/>
            </a:pPr>
            <a:r>
              <a:rPr lang="tr-TR" sz="2400" dirty="0" smtClean="0">
                <a:latin typeface="Times New Roman" panose="02020603050405020304" pitchFamily="18" charset="0"/>
                <a:cs typeface="Times New Roman" panose="02020603050405020304" pitchFamily="18" charset="0"/>
              </a:rPr>
              <a:t>*(Bkz. </a:t>
            </a:r>
            <a:r>
              <a:rPr lang="tr-TR" sz="2400" b="1" dirty="0" smtClean="0">
                <a:latin typeface="Times New Roman" panose="02020603050405020304" pitchFamily="18" charset="0"/>
                <a:cs typeface="Times New Roman" panose="02020603050405020304" pitchFamily="18" charset="0"/>
              </a:rPr>
              <a:t>İBK . T. 5.2. 1947, E. 1945/6, K. 1947 / 20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YİBK Hukuk Bölümü C. 3, s. 604; </a:t>
            </a:r>
            <a:r>
              <a:rPr lang="tr-TR" sz="2400" b="1" dirty="0" smtClean="0">
                <a:latin typeface="Times New Roman" panose="02020603050405020304" pitchFamily="18" charset="0"/>
                <a:cs typeface="Times New Roman" panose="02020603050405020304" pitchFamily="18" charset="0"/>
              </a:rPr>
              <a:t>İBK. T. 7.10. 1953, E. 1953 / 8, K. 1953 / 7 (</a:t>
            </a:r>
            <a:r>
              <a:rPr lang="tr-TR" sz="2400" i="1" dirty="0" smtClean="0">
                <a:latin typeface="Times New Roman" panose="02020603050405020304" pitchFamily="18" charset="0"/>
                <a:cs typeface="Times New Roman" panose="02020603050405020304" pitchFamily="18" charset="0"/>
              </a:rPr>
              <a:t>RG. T. 28.11. 1953, S. 8569)</a:t>
            </a:r>
          </a:p>
          <a:p>
            <a:pPr marL="0" indent="0" algn="just">
              <a:buNone/>
            </a:pPr>
            <a:endParaRPr lang="tr-TR" sz="2400" b="1" dirty="0" smtClean="0">
              <a:latin typeface="Times New Roman" panose="02020603050405020304" pitchFamily="18" charset="0"/>
              <a:cs typeface="Times New Roman" panose="02020603050405020304" pitchFamily="18" charset="0"/>
            </a:endParaRPr>
          </a:p>
          <a:p>
            <a:pPr algn="just"/>
            <a:endParaRPr lang="tr-TR" sz="2400" i="1" dirty="0"/>
          </a:p>
        </p:txBody>
      </p:sp>
    </p:spTree>
    <p:extLst>
      <p:ext uri="{BB962C8B-B14F-4D97-AF65-F5344CB8AC3E}">
        <p14:creationId xmlns:p14="http://schemas.microsoft.com/office/powerpoint/2010/main" val="1368330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Namı Müstearın Tanımı </a:t>
            </a:r>
            <a:r>
              <a:rPr lang="tr-TR" dirty="0" smtClean="0"/>
              <a:t>(</a:t>
            </a:r>
            <a:r>
              <a:rPr lang="tr-TR" b="1" i="1" dirty="0" smtClean="0"/>
              <a:t>Kavram) </a:t>
            </a:r>
            <a:endParaRPr lang="tr-TR" b="1" i="1" dirty="0"/>
          </a:p>
        </p:txBody>
      </p:sp>
      <p:sp>
        <p:nvSpPr>
          <p:cNvPr id="3" name="İçerik Yer Tutucusu 2"/>
          <p:cNvSpPr>
            <a:spLocks noGrp="1"/>
          </p:cNvSpPr>
          <p:nvPr>
            <p:ph idx="1"/>
          </p:nvPr>
        </p:nvSpPr>
        <p:spPr/>
        <p:txBody>
          <a:bodyPr>
            <a:normAutofit lnSpcReduction="10000"/>
          </a:bodyPr>
          <a:lstStyle/>
          <a:p>
            <a:pPr algn="just"/>
            <a:r>
              <a:rPr lang="tr-TR" b="1" u="sng" dirty="0">
                <a:latin typeface="Times New Roman" panose="02020603050405020304" pitchFamily="18" charset="0"/>
                <a:cs typeface="Times New Roman" panose="02020603050405020304" pitchFamily="18" charset="0"/>
              </a:rPr>
              <a:t>Namı Müstearda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 kişi </a:t>
            </a:r>
            <a:r>
              <a:rPr lang="tr-TR" b="1" dirty="0" smtClean="0">
                <a:latin typeface="Times New Roman" panose="02020603050405020304" pitchFamily="18" charset="0"/>
                <a:cs typeface="Times New Roman" panose="02020603050405020304" pitchFamily="18" charset="0"/>
              </a:rPr>
              <a:t>Taşınmaz Malını </a:t>
            </a:r>
            <a:r>
              <a:rPr lang="tr-TR" b="1" dirty="0">
                <a:latin typeface="Times New Roman" panose="02020603050405020304" pitchFamily="18" charset="0"/>
                <a:cs typeface="Times New Roman" panose="02020603050405020304" pitchFamily="18" charset="0"/>
              </a:rPr>
              <a:t>devretmek, başka bir </a:t>
            </a:r>
            <a:r>
              <a:rPr lang="tr-TR" b="1" dirty="0" smtClean="0">
                <a:latin typeface="Times New Roman" panose="02020603050405020304" pitchFamily="18" charset="0"/>
                <a:cs typeface="Times New Roman" panose="02020603050405020304" pitchFamily="18" charset="0"/>
              </a:rPr>
              <a:t>Kişi </a:t>
            </a:r>
            <a:r>
              <a:rPr lang="tr-TR" b="1" dirty="0">
                <a:latin typeface="Times New Roman" panose="02020603050405020304" pitchFamily="18" charset="0"/>
                <a:cs typeface="Times New Roman" panose="02020603050405020304" pitchFamily="18" charset="0"/>
              </a:rPr>
              <a:t>de bunu devralmak istemekte, ancak </a:t>
            </a:r>
            <a:r>
              <a:rPr lang="tr-TR" b="1" dirty="0" smtClean="0">
                <a:latin typeface="Times New Roman" panose="02020603050405020304" pitchFamily="18" charset="0"/>
                <a:cs typeface="Times New Roman" panose="02020603050405020304" pitchFamily="18" charset="0"/>
              </a:rPr>
              <a:t>Alıcı </a:t>
            </a:r>
            <a:r>
              <a:rPr lang="tr-TR" b="1" dirty="0">
                <a:latin typeface="Times New Roman" panose="02020603050405020304" pitchFamily="18" charset="0"/>
                <a:cs typeface="Times New Roman" panose="02020603050405020304" pitchFamily="18" charset="0"/>
              </a:rPr>
              <a:t>durumunda olan </a:t>
            </a:r>
            <a:r>
              <a:rPr lang="tr-TR" b="1" dirty="0" smtClean="0">
                <a:latin typeface="Times New Roman" panose="02020603050405020304" pitchFamily="18" charset="0"/>
                <a:cs typeface="Times New Roman" panose="02020603050405020304" pitchFamily="18" charset="0"/>
              </a:rPr>
              <a:t>Kişi </a:t>
            </a:r>
            <a:r>
              <a:rPr lang="tr-TR" b="1" dirty="0">
                <a:latin typeface="Times New Roman" panose="02020603050405020304" pitchFamily="18" charset="0"/>
                <a:cs typeface="Times New Roman" panose="02020603050405020304" pitchFamily="18" charset="0"/>
              </a:rPr>
              <a:t>şu veya bu sebeple </a:t>
            </a:r>
            <a:r>
              <a:rPr lang="tr-TR" b="1" dirty="0" smtClean="0">
                <a:latin typeface="Times New Roman" panose="02020603050405020304" pitchFamily="18" charset="0"/>
                <a:cs typeface="Times New Roman" panose="02020603050405020304" pitchFamily="18" charset="0"/>
              </a:rPr>
              <a:t>İsminin </a:t>
            </a:r>
            <a:r>
              <a:rPr lang="tr-TR" b="1" dirty="0">
                <a:latin typeface="Times New Roman" panose="02020603050405020304" pitchFamily="18" charset="0"/>
                <a:cs typeface="Times New Roman" panose="02020603050405020304" pitchFamily="18" charset="0"/>
              </a:rPr>
              <a:t>gizli kalmasını arzu etmektedir. </a:t>
            </a:r>
          </a:p>
          <a:p>
            <a:pPr algn="just"/>
            <a:r>
              <a:rPr lang="tr-TR" dirty="0">
                <a:latin typeface="Times New Roman" panose="02020603050405020304" pitchFamily="18" charset="0"/>
                <a:cs typeface="Times New Roman" panose="02020603050405020304" pitchFamily="18" charset="0"/>
              </a:rPr>
              <a:t>Bunun için </a:t>
            </a:r>
            <a:r>
              <a:rPr lang="tr-TR" dirty="0" smtClean="0">
                <a:latin typeface="Times New Roman" panose="02020603050405020304" pitchFamily="18" charset="0"/>
                <a:cs typeface="Times New Roman" panose="02020603050405020304" pitchFamily="18" charset="0"/>
              </a:rPr>
              <a:t>de, Üçüncü </a:t>
            </a:r>
            <a:r>
              <a:rPr lang="tr-TR" dirty="0">
                <a:latin typeface="Times New Roman" panose="02020603050405020304" pitchFamily="18" charset="0"/>
                <a:cs typeface="Times New Roman" panose="02020603050405020304" pitchFamily="18" charset="0"/>
              </a:rPr>
              <a:t>bir </a:t>
            </a:r>
            <a:r>
              <a:rPr lang="tr-TR" dirty="0" smtClean="0">
                <a:latin typeface="Times New Roman" panose="02020603050405020304" pitchFamily="18" charset="0"/>
                <a:cs typeface="Times New Roman" panose="02020603050405020304" pitchFamily="18" charset="0"/>
              </a:rPr>
              <a:t>Kişi </a:t>
            </a:r>
            <a:r>
              <a:rPr lang="tr-TR" dirty="0">
                <a:latin typeface="Times New Roman" panose="02020603050405020304" pitchFamily="18" charset="0"/>
                <a:cs typeface="Times New Roman" panose="02020603050405020304" pitchFamily="18" charset="0"/>
              </a:rPr>
              <a:t>temin edilerek, bu </a:t>
            </a:r>
            <a:r>
              <a:rPr lang="tr-TR" dirty="0" smtClean="0">
                <a:latin typeface="Times New Roman" panose="02020603050405020304" pitchFamily="18" charset="0"/>
                <a:cs typeface="Times New Roman" panose="02020603050405020304" pitchFamily="18" charset="0"/>
              </a:rPr>
              <a:t>Kişi </a:t>
            </a:r>
            <a:r>
              <a:rPr lang="tr-TR" dirty="0">
                <a:latin typeface="Times New Roman" panose="02020603050405020304" pitchFamily="18" charset="0"/>
                <a:cs typeface="Times New Roman" panose="02020603050405020304" pitchFamily="18" charset="0"/>
              </a:rPr>
              <a:t>yapılan </a:t>
            </a:r>
            <a:r>
              <a:rPr lang="tr-TR" dirty="0" smtClean="0">
                <a:latin typeface="Times New Roman" panose="02020603050405020304" pitchFamily="18" charset="0"/>
                <a:cs typeface="Times New Roman" panose="02020603050405020304" pitchFamily="18" charset="0"/>
              </a:rPr>
              <a:t>Devir İşleminde, Mülkiyeti Devralan Kişi </a:t>
            </a:r>
            <a:r>
              <a:rPr lang="tr-TR" dirty="0">
                <a:latin typeface="Times New Roman" panose="02020603050405020304" pitchFamily="18" charset="0"/>
                <a:cs typeface="Times New Roman" panose="02020603050405020304" pitchFamily="18" charset="0"/>
              </a:rPr>
              <a:t>gibi görünmektedir. İşte </a:t>
            </a:r>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Kişiye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Nam- ı Müstear </a:t>
            </a:r>
            <a:r>
              <a:rPr lang="tr-TR" dirty="0">
                <a:latin typeface="Times New Roman" panose="02020603050405020304" pitchFamily="18" charset="0"/>
                <a:cs typeface="Times New Roman" panose="02020603050405020304" pitchFamily="18" charset="0"/>
              </a:rPr>
              <a:t>adı verilmektedir.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 </a:t>
            </a:r>
            <a:r>
              <a:rPr lang="tr-TR" sz="2400" i="1" dirty="0" smtClean="0">
                <a:latin typeface="Times New Roman" panose="02020603050405020304" pitchFamily="18" charset="0"/>
                <a:cs typeface="Times New Roman" panose="02020603050405020304" pitchFamily="18" charset="0"/>
              </a:rPr>
              <a:t>4.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226). </a:t>
            </a:r>
          </a:p>
          <a:p>
            <a:pPr algn="just"/>
            <a:r>
              <a:rPr lang="tr-TR" b="1" i="1" dirty="0">
                <a:latin typeface="Times New Roman" panose="02020603050405020304" pitchFamily="18" charset="0"/>
                <a:cs typeface="Times New Roman" panose="02020603050405020304" pitchFamily="18" charset="0"/>
              </a:rPr>
              <a:t>Ertaş’a göre ise, </a:t>
            </a:r>
            <a:r>
              <a:rPr lang="tr-TR" dirty="0">
                <a:latin typeface="Times New Roman" panose="02020603050405020304" pitchFamily="18" charset="0"/>
                <a:cs typeface="Times New Roman" panose="02020603050405020304" pitchFamily="18" charset="0"/>
              </a:rPr>
              <a:t>Taşınmaz Mülkiyetinin Naklinde, Mülkiyetin asıl nakledilmek istenen Kişi adına değil de, bu kişi gizlenerek Üçüncü bir Kişi adına tescil edilmesine, </a:t>
            </a:r>
            <a:r>
              <a:rPr lang="tr-TR" b="1" dirty="0">
                <a:latin typeface="Times New Roman" panose="02020603050405020304" pitchFamily="18" charset="0"/>
                <a:cs typeface="Times New Roman" panose="02020603050405020304" pitchFamily="18" charset="0"/>
              </a:rPr>
              <a:t>Namı Müstear </a:t>
            </a:r>
            <a:r>
              <a:rPr lang="tr-TR" dirty="0">
                <a:latin typeface="Times New Roman" panose="02020603050405020304" pitchFamily="18" charset="0"/>
                <a:cs typeface="Times New Roman" panose="02020603050405020304" pitchFamily="18" charset="0"/>
              </a:rPr>
              <a:t>adı verilir (</a:t>
            </a:r>
            <a:r>
              <a:rPr lang="tr-TR" sz="2400" b="1" i="1" dirty="0">
                <a:latin typeface="Times New Roman" panose="02020603050405020304" pitchFamily="18" charset="0"/>
                <a:cs typeface="Times New Roman" panose="02020603050405020304" pitchFamily="18" charset="0"/>
              </a:rPr>
              <a:t>Ertaş,</a:t>
            </a:r>
            <a:r>
              <a:rPr lang="tr-TR" sz="2400" i="1" dirty="0">
                <a:latin typeface="Times New Roman" panose="02020603050405020304" pitchFamily="18" charset="0"/>
                <a:cs typeface="Times New Roman" panose="02020603050405020304" pitchFamily="18" charset="0"/>
              </a:rPr>
              <a:t> Eşya H., 12. B., s. 281). </a:t>
            </a:r>
          </a:p>
          <a:p>
            <a:pPr marL="0" indent="0" algn="just">
              <a:buNone/>
            </a:pPr>
            <a:endParaRPr lang="tr-TR" sz="2400" i="1" dirty="0" smtClean="0">
              <a:latin typeface="Times New Roman" panose="02020603050405020304" pitchFamily="18" charset="0"/>
              <a:cs typeface="Times New Roman" panose="02020603050405020304" pitchFamily="18" charset="0"/>
            </a:endParaRPr>
          </a:p>
          <a:p>
            <a:pPr marL="0" indent="0" algn="just">
              <a:buNone/>
            </a:pP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514246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1953 Yılında Verilen İçtihadı Birleştirme Kararındaki «</a:t>
            </a:r>
            <a:r>
              <a:rPr lang="tr-TR" sz="4000" b="1" i="1" dirty="0" smtClean="0">
                <a:latin typeface="+mn-lt"/>
              </a:rPr>
              <a:t>Namı Müstear</a:t>
            </a:r>
            <a:r>
              <a:rPr lang="tr-TR" sz="4000" b="1" dirty="0" smtClean="0">
                <a:latin typeface="+mn-lt"/>
              </a:rPr>
              <a:t>» Tanımı </a:t>
            </a:r>
            <a:endParaRPr lang="tr-TR" sz="4000"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7.10.1953 tarih ve 8 / 7 sayılı İçtihadı Birleştirme Kararında, «</a:t>
            </a:r>
            <a:r>
              <a:rPr lang="tr-TR" sz="3200" b="1" u="sng" dirty="0" smtClean="0">
                <a:latin typeface="Times New Roman" panose="02020603050405020304" pitchFamily="18" charset="0"/>
                <a:cs typeface="Times New Roman" panose="02020603050405020304" pitchFamily="18" charset="0"/>
              </a:rPr>
              <a:t>Namı Müstear», </a:t>
            </a:r>
            <a:r>
              <a:rPr lang="tr-TR" sz="3200" dirty="0" smtClean="0">
                <a:latin typeface="Times New Roman" panose="02020603050405020304" pitchFamily="18" charset="0"/>
                <a:cs typeface="Times New Roman" panose="02020603050405020304" pitchFamily="18" charset="0"/>
              </a:rPr>
              <a:t>şöyle tanımlanmıştır:  </a:t>
            </a:r>
          </a:p>
          <a:p>
            <a:pPr algn="just"/>
            <a:r>
              <a:rPr lang="tr-TR" sz="3200" b="1"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Yetkili memur önünde taşınmaz mülkiyetini kazanması istenen kişinin adının gizlenerek onun yerine hayali bir ad veya sözleşmenin gerçek taraflarından başka bir kişinin adı kullanılarak tescilin yapılması» </a:t>
            </a:r>
          </a:p>
          <a:p>
            <a:pPr marL="0" indent="0" algn="just">
              <a:buNone/>
            </a:pPr>
            <a:r>
              <a:rPr lang="tr-TR" sz="3200" dirty="0" smtClean="0">
                <a:latin typeface="Times New Roman" panose="02020603050405020304" pitchFamily="18" charset="0"/>
                <a:cs typeface="Times New Roman" panose="02020603050405020304" pitchFamily="18" charset="0"/>
              </a:rPr>
              <a:t>şeklinde,  1953 Yılında verilen İçtihadı Birleştirme Kararında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açıklanmaya çalışılmıştır. </a:t>
            </a:r>
          </a:p>
        </p:txBody>
      </p:sp>
    </p:spTree>
    <p:extLst>
      <p:ext uri="{BB962C8B-B14F-4D97-AF65-F5344CB8AC3E}">
        <p14:creationId xmlns:p14="http://schemas.microsoft.com/office/powerpoint/2010/main" val="313463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dirty="0">
                <a:latin typeface="Times New Roman" panose="02020603050405020304" pitchFamily="18" charset="0"/>
                <a:cs typeface="Times New Roman" panose="02020603050405020304" pitchFamily="18" charset="0"/>
              </a:rPr>
              <a:t>Tapu </a:t>
            </a:r>
            <a:r>
              <a:rPr lang="tr-TR" b="1" dirty="0" smtClean="0">
                <a:latin typeface="Times New Roman" panose="02020603050405020304" pitchFamily="18" charset="0"/>
                <a:cs typeface="Times New Roman" panose="02020603050405020304" pitchFamily="18" charset="0"/>
              </a:rPr>
              <a:t>Memurunun </a:t>
            </a:r>
            <a:r>
              <a:rPr lang="tr-TR" b="1" dirty="0">
                <a:latin typeface="Times New Roman" panose="02020603050405020304" pitchFamily="18" charset="0"/>
                <a:cs typeface="Times New Roman" panose="02020603050405020304" pitchFamily="18" charset="0"/>
              </a:rPr>
              <a:t>tescili yapmak için </a:t>
            </a:r>
            <a:r>
              <a:rPr lang="tr-TR" b="1" dirty="0" smtClean="0">
                <a:latin typeface="Times New Roman" panose="02020603050405020304" pitchFamily="18" charset="0"/>
                <a:cs typeface="Times New Roman" panose="02020603050405020304" pitchFamily="18" charset="0"/>
              </a:rPr>
              <a:t>Tarafların Kimliğini </a:t>
            </a:r>
            <a:r>
              <a:rPr lang="tr-TR" b="1" dirty="0">
                <a:latin typeface="Times New Roman" panose="02020603050405020304" pitchFamily="18" charset="0"/>
                <a:cs typeface="Times New Roman" panose="02020603050405020304" pitchFamily="18" charset="0"/>
              </a:rPr>
              <a:t>incelemekle yükümlü (</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m. 18</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olduğu </a:t>
            </a:r>
            <a:r>
              <a:rPr lang="tr-TR" b="1" dirty="0" smtClean="0">
                <a:latin typeface="Times New Roman" panose="02020603050405020304" pitchFamily="18" charset="0"/>
                <a:cs typeface="Times New Roman" panose="02020603050405020304" pitchFamily="18" charset="0"/>
              </a:rPr>
              <a:t>bilinmektedir. </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Hayali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Ada </a:t>
            </a:r>
            <a:r>
              <a:rPr lang="tr-TR"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Sözleşmenin Taraflarından </a:t>
            </a:r>
            <a:r>
              <a:rPr lang="tr-TR" b="1" i="1" dirty="0">
                <a:latin typeface="Times New Roman" panose="02020603050405020304" pitchFamily="18" charset="0"/>
                <a:cs typeface="Times New Roman" panose="02020603050405020304" pitchFamily="18" charset="0"/>
              </a:rPr>
              <a:t>başka bir </a:t>
            </a:r>
            <a:r>
              <a:rPr lang="tr-TR" b="1" i="1" dirty="0" smtClean="0">
                <a:latin typeface="Times New Roman" panose="02020603050405020304" pitchFamily="18" charset="0"/>
                <a:cs typeface="Times New Roman" panose="02020603050405020304" pitchFamily="18" charset="0"/>
              </a:rPr>
              <a:t>Kişinin </a:t>
            </a:r>
            <a:r>
              <a:rPr lang="tr-TR" b="1" i="1" dirty="0">
                <a:latin typeface="Times New Roman" panose="02020603050405020304" pitchFamily="18" charset="0"/>
                <a:cs typeface="Times New Roman" panose="02020603050405020304" pitchFamily="18" charset="0"/>
              </a:rPr>
              <a:t>adına </a:t>
            </a:r>
            <a:r>
              <a:rPr lang="tr-TR" b="1" i="1" dirty="0" smtClean="0">
                <a:latin typeface="Times New Roman" panose="02020603050405020304" pitchFamily="18" charset="0"/>
                <a:cs typeface="Times New Roman" panose="02020603050405020304" pitchFamily="18" charset="0"/>
              </a:rPr>
              <a:t>Tescil </a:t>
            </a:r>
            <a:r>
              <a:rPr lang="tr-TR" b="1" i="1" dirty="0">
                <a:latin typeface="Times New Roman" panose="02020603050405020304" pitchFamily="18" charset="0"/>
                <a:cs typeface="Times New Roman" panose="02020603050405020304" pitchFamily="18" charset="0"/>
              </a:rPr>
              <a:t>yapılması </a:t>
            </a:r>
            <a:r>
              <a:rPr lang="tr-TR" dirty="0">
                <a:latin typeface="Times New Roman" panose="02020603050405020304" pitchFamily="18" charset="0"/>
                <a:cs typeface="Times New Roman" panose="02020603050405020304" pitchFamily="18" charset="0"/>
              </a:rPr>
              <a:t>bugün için </a:t>
            </a:r>
            <a:r>
              <a:rPr lang="tr-TR" b="1" dirty="0">
                <a:latin typeface="Times New Roman" panose="02020603050405020304" pitchFamily="18" charset="0"/>
                <a:cs typeface="Times New Roman" panose="02020603050405020304" pitchFamily="18" charset="0"/>
              </a:rPr>
              <a:t>mümkün değildir. </a:t>
            </a:r>
          </a:p>
          <a:p>
            <a:pPr algn="just"/>
            <a:r>
              <a:rPr lang="tr-TR" dirty="0" smtClean="0">
                <a:latin typeface="Times New Roman" panose="02020603050405020304" pitchFamily="18" charset="0"/>
                <a:cs typeface="Times New Roman" panose="02020603050405020304" pitchFamily="18" charset="0"/>
              </a:rPr>
              <a:t>Öyleyse, </a:t>
            </a:r>
            <a:r>
              <a:rPr lang="tr-TR" b="1" u="sng" dirty="0">
                <a:latin typeface="Times New Roman" panose="02020603050405020304" pitchFamily="18" charset="0"/>
                <a:cs typeface="Times New Roman" panose="02020603050405020304" pitchFamily="18" charset="0"/>
              </a:rPr>
              <a:t>Namı Müstear,</a:t>
            </a:r>
            <a:r>
              <a:rPr lang="tr-TR" b="1"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sadece </a:t>
            </a:r>
            <a:r>
              <a:rPr lang="tr-TR" b="1" i="1" dirty="0" smtClean="0">
                <a:latin typeface="Times New Roman" panose="02020603050405020304" pitchFamily="18" charset="0"/>
                <a:cs typeface="Times New Roman" panose="02020603050405020304" pitchFamily="18" charset="0"/>
              </a:rPr>
              <a:t>Tapu Memurları </a:t>
            </a:r>
            <a:r>
              <a:rPr lang="tr-TR" b="1" i="1" dirty="0">
                <a:latin typeface="Times New Roman" panose="02020603050405020304" pitchFamily="18" charset="0"/>
                <a:cs typeface="Times New Roman" panose="02020603050405020304" pitchFamily="18" charset="0"/>
              </a:rPr>
              <a:t>tarafından düzenlenen </a:t>
            </a:r>
            <a:r>
              <a:rPr lang="tr-TR" b="1" i="1" dirty="0" smtClean="0">
                <a:latin typeface="Times New Roman" panose="02020603050405020304" pitchFamily="18" charset="0"/>
                <a:cs typeface="Times New Roman" panose="02020603050405020304" pitchFamily="18" charset="0"/>
              </a:rPr>
              <a:t>Resmi Senette </a:t>
            </a:r>
            <a:r>
              <a:rPr lang="tr-TR" b="1" i="1" dirty="0">
                <a:latin typeface="Times New Roman" panose="02020603050405020304" pitchFamily="18" charset="0"/>
                <a:cs typeface="Times New Roman" panose="02020603050405020304" pitchFamily="18" charset="0"/>
              </a:rPr>
              <a:t>taraf teşkil eden </a:t>
            </a:r>
            <a:r>
              <a:rPr lang="tr-TR" b="1" i="1" dirty="0" smtClean="0">
                <a:latin typeface="Times New Roman" panose="02020603050405020304" pitchFamily="18" charset="0"/>
                <a:cs typeface="Times New Roman" panose="02020603050405020304" pitchFamily="18" charset="0"/>
              </a:rPr>
              <a:t>Kişinin</a:t>
            </a:r>
            <a:r>
              <a:rPr lang="tr-TR" b="1" dirty="0" smtClean="0">
                <a:latin typeface="Times New Roman" panose="02020603050405020304" pitchFamily="18" charset="0"/>
                <a:cs typeface="Times New Roman" panose="02020603050405020304" pitchFamily="18" charset="0"/>
              </a:rPr>
              <a:t>, Mülkiyeti </a:t>
            </a:r>
            <a:r>
              <a:rPr lang="tr-TR" b="1" dirty="0">
                <a:latin typeface="Times New Roman" panose="02020603050405020304" pitchFamily="18" charset="0"/>
                <a:cs typeface="Times New Roman" panose="02020603050405020304" pitchFamily="18" charset="0"/>
              </a:rPr>
              <a:t>kendi adına fakat başka birinin hesabına kazandığı hallerde </a:t>
            </a:r>
            <a:r>
              <a:rPr lang="tr-TR" dirty="0">
                <a:latin typeface="Times New Roman" panose="02020603050405020304" pitchFamily="18" charset="0"/>
                <a:cs typeface="Times New Roman" panose="02020603050405020304" pitchFamily="18" charset="0"/>
              </a:rPr>
              <a:t>söz konusu olabilir. </a:t>
            </a:r>
          </a:p>
        </p:txBody>
      </p:sp>
    </p:spTree>
    <p:extLst>
      <p:ext uri="{BB962C8B-B14F-4D97-AF65-F5344CB8AC3E}">
        <p14:creationId xmlns:p14="http://schemas.microsoft.com/office/powerpoint/2010/main" val="26920597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Gerçekten Namı Müstearın Fransızca karşılığı olan «</a:t>
            </a:r>
            <a:r>
              <a:rPr lang="tr-TR" sz="4000" b="1" i="1" dirty="0" err="1">
                <a:latin typeface="Times New Roman" panose="02020603050405020304" pitchFamily="18" charset="0"/>
                <a:cs typeface="Times New Roman" panose="02020603050405020304" pitchFamily="18" charset="0"/>
              </a:rPr>
              <a:t>Préte</a:t>
            </a:r>
            <a:r>
              <a:rPr lang="tr-TR" sz="4000" b="1" i="1"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Nom</a:t>
            </a:r>
            <a:r>
              <a:rPr lang="tr-TR" sz="4000" dirty="0">
                <a:latin typeface="Times New Roman" panose="02020603050405020304" pitchFamily="18" charset="0"/>
                <a:cs typeface="Times New Roman" panose="02020603050405020304" pitchFamily="18" charset="0"/>
              </a:rPr>
              <a:t>» ile Vekâlet Verenin adını gizleyerek kendi adına, fakat Vekâlet Verenin hesabına hareket eden kimse kastedilir. </a:t>
            </a:r>
          </a:p>
          <a:p>
            <a:pPr marL="0" indent="0" algn="just">
              <a:buNone/>
            </a:pPr>
            <a:r>
              <a:rPr lang="tr-TR"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 Özdemir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Eşya H., 19. B., İstanbul 2016, s. 387</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N. 1459; </a:t>
            </a:r>
            <a:r>
              <a:rPr lang="tr-TR" b="1" i="1" dirty="0" err="1">
                <a:latin typeface="Times New Roman" panose="02020603050405020304" pitchFamily="18" charset="0"/>
                <a:cs typeface="Times New Roman" panose="02020603050405020304" pitchFamily="18" charset="0"/>
              </a:rPr>
              <a:t>Kocayusufpaşaoğlu</a:t>
            </a:r>
            <a:r>
              <a:rPr lang="tr-TR" b="1"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Borçlar Hukuku, s. 376)</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6595827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r>
            <a:br>
              <a:rPr lang="tr-TR" b="1" dirty="0" smtClean="0"/>
            </a:br>
            <a:r>
              <a:rPr lang="tr-TR" b="1" dirty="0" smtClean="0">
                <a:latin typeface="+mn-lt"/>
              </a:rPr>
              <a:t>Namı Müstear İlişkisinin Tarafları (</a:t>
            </a:r>
            <a:r>
              <a:rPr lang="tr-TR" i="1" dirty="0" smtClean="0">
                <a:latin typeface="+mn-lt"/>
              </a:rPr>
              <a:t>Kişileri)</a:t>
            </a:r>
            <a:endParaRPr lang="tr-TR" i="1" dirty="0">
              <a:latin typeface="+mn-lt"/>
            </a:endParaRPr>
          </a:p>
        </p:txBody>
      </p:sp>
      <p:sp>
        <p:nvSpPr>
          <p:cNvPr id="3" name="İçerik Yer Tutucusu 2"/>
          <p:cNvSpPr>
            <a:spLocks noGrp="1"/>
          </p:cNvSpPr>
          <p:nvPr>
            <p:ph idx="1"/>
          </p:nvPr>
        </p:nvSpPr>
        <p:spPr/>
        <p:txBody>
          <a:bodyPr>
            <a:noAutofit/>
          </a:bodyPr>
          <a:lstStyle/>
          <a:p>
            <a:pPr algn="just"/>
            <a:r>
              <a:rPr lang="tr-TR" sz="4400" b="1" u="sng" dirty="0" smtClean="0">
                <a:latin typeface="Times New Roman" panose="02020603050405020304" pitchFamily="18" charset="0"/>
                <a:cs typeface="Times New Roman" panose="02020603050405020304" pitchFamily="18" charset="0"/>
              </a:rPr>
              <a:t>Bir Namı Müstear </a:t>
            </a:r>
            <a:r>
              <a:rPr lang="tr-TR" sz="4400" b="1" u="sng" dirty="0">
                <a:latin typeface="Times New Roman" panose="02020603050405020304" pitchFamily="18" charset="0"/>
                <a:cs typeface="Times New Roman" panose="02020603050405020304" pitchFamily="18" charset="0"/>
              </a:rPr>
              <a:t>İ</a:t>
            </a:r>
            <a:r>
              <a:rPr lang="tr-TR" sz="4400" b="1" u="sng" dirty="0" smtClean="0">
                <a:latin typeface="Times New Roman" panose="02020603050405020304" pitchFamily="18" charset="0"/>
                <a:cs typeface="Times New Roman" panose="02020603050405020304" pitchFamily="18" charset="0"/>
              </a:rPr>
              <a:t>lişkisinde üç Kişiye ihtiyaç vardır: </a:t>
            </a:r>
          </a:p>
          <a:p>
            <a:pPr algn="just"/>
            <a:r>
              <a:rPr lang="tr-TR" sz="4400" b="1" i="1" dirty="0" smtClean="0">
                <a:latin typeface="Times New Roman" panose="02020603050405020304" pitchFamily="18" charset="0"/>
                <a:cs typeface="Times New Roman" panose="02020603050405020304" pitchFamily="18" charset="0"/>
              </a:rPr>
              <a:t>Görünüşte Satış ve Tescil işlemini yapanlar </a:t>
            </a:r>
          </a:p>
          <a:p>
            <a:pPr algn="just"/>
            <a:r>
              <a:rPr lang="tr-TR" sz="4400" b="1" i="1" dirty="0" smtClean="0">
                <a:latin typeface="Times New Roman" panose="02020603050405020304" pitchFamily="18" charset="0"/>
                <a:cs typeface="Times New Roman" panose="02020603050405020304" pitchFamily="18" charset="0"/>
              </a:rPr>
              <a:t>Adına ve Hesabına bu İşlemlerin yapıldığı fakat İsmi gizlenen Üçüncü bir Kişi </a:t>
            </a:r>
          </a:p>
        </p:txBody>
      </p:sp>
    </p:spTree>
    <p:extLst>
      <p:ext uri="{BB962C8B-B14F-4D97-AF65-F5344CB8AC3E}">
        <p14:creationId xmlns:p14="http://schemas.microsoft.com/office/powerpoint/2010/main" val="5997892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Namı Müstearın Kaynaklanma Sebepleri</a:t>
            </a:r>
            <a:endParaRPr lang="tr-TR" b="1" dirty="0">
              <a:latin typeface="+mn-lt"/>
            </a:endParaRP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Namı Müstear, iki sebepten kaynaklanabilir</a:t>
            </a:r>
            <a:r>
              <a:rPr lang="tr-TR" sz="3200" u="sng" dirty="0">
                <a:latin typeface="Times New Roman" panose="02020603050405020304" pitchFamily="18" charset="0"/>
                <a:cs typeface="Times New Roman" panose="02020603050405020304" pitchFamily="18" charset="0"/>
              </a:rPr>
              <a:t>:</a:t>
            </a:r>
          </a:p>
          <a:p>
            <a:pPr algn="just"/>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Birinci Durumda</a:t>
            </a:r>
            <a:r>
              <a:rPr lang="tr-TR" sz="3200" dirty="0">
                <a:latin typeface="Times New Roman" panose="02020603050405020304" pitchFamily="18" charset="0"/>
                <a:cs typeface="Times New Roman" panose="02020603050405020304" pitchFamily="18" charset="0"/>
              </a:rPr>
              <a:t>, Temlik İşlemine  taraf teşkil eden Alıcı Şahıs, başkasını temsilen hareket etmekte ve bunu Satıcıdan gizlemektedir (</a:t>
            </a:r>
            <a:r>
              <a:rPr lang="tr-TR" sz="3200" b="1" dirty="0">
                <a:latin typeface="Times New Roman" panose="02020603050405020304" pitchFamily="18" charset="0"/>
                <a:cs typeface="Times New Roman" panose="02020603050405020304" pitchFamily="18" charset="0"/>
              </a:rPr>
              <a:t>Dolaylı Temsil). </a:t>
            </a:r>
          </a:p>
          <a:p>
            <a:pPr algn="just"/>
            <a:r>
              <a:rPr lang="tr-TR" sz="3200" b="1" i="1" dirty="0">
                <a:latin typeface="Times New Roman" panose="02020603050405020304" pitchFamily="18" charset="0"/>
                <a:cs typeface="Times New Roman" panose="02020603050405020304" pitchFamily="18" charset="0"/>
              </a:rPr>
              <a:t>İkinci Durumda</a:t>
            </a:r>
            <a:r>
              <a:rPr lang="tr-TR" sz="3200" dirty="0">
                <a:latin typeface="Times New Roman" panose="02020603050405020304" pitchFamily="18" charset="0"/>
                <a:cs typeface="Times New Roman" panose="02020603050405020304" pitchFamily="18" charset="0"/>
              </a:rPr>
              <a:t>, Satıcı, </a:t>
            </a:r>
            <a:r>
              <a:rPr lang="tr-TR" sz="3200" b="1" dirty="0">
                <a:latin typeface="Times New Roman" panose="02020603050405020304" pitchFamily="18" charset="0"/>
                <a:cs typeface="Times New Roman" panose="02020603050405020304" pitchFamily="18" charset="0"/>
              </a:rPr>
              <a:t>İnançlı bir İşlem </a:t>
            </a:r>
            <a:r>
              <a:rPr lang="tr-TR" sz="3200" dirty="0">
                <a:latin typeface="Times New Roman" panose="02020603050405020304" pitchFamily="18" charset="0"/>
                <a:cs typeface="Times New Roman" panose="02020603050405020304" pitchFamily="18" charset="0"/>
              </a:rPr>
              <a:t>ile Mülkiyeti belli bir şahsa temlik etmekte, o da daha sonra Esas Alıcıya, Taşınmaz Mülkiyetini nakletmeyi taahhüt etmektedir.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Ertaş,</a:t>
            </a:r>
            <a:r>
              <a:rPr lang="tr-TR" sz="2400" i="1" dirty="0">
                <a:latin typeface="Times New Roman" panose="02020603050405020304" pitchFamily="18" charset="0"/>
                <a:cs typeface="Times New Roman" panose="02020603050405020304" pitchFamily="18" charset="0"/>
              </a:rPr>
              <a:t> Eşya H., 12. B., s. 282). </a:t>
            </a:r>
          </a:p>
          <a:p>
            <a:pPr marL="0" indent="0">
              <a:buNone/>
            </a:pPr>
            <a:endParaRPr lang="tr-TR" dirty="0"/>
          </a:p>
        </p:txBody>
      </p:sp>
    </p:spTree>
    <p:extLst>
      <p:ext uri="{BB962C8B-B14F-4D97-AF65-F5344CB8AC3E}">
        <p14:creationId xmlns:p14="http://schemas.microsoft.com/office/powerpoint/2010/main" val="8450228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Yargıtay’ın 1947 Yılında Verdiği İçtihadı Birleştirme Kararı </a:t>
            </a:r>
            <a:endParaRPr lang="tr-TR" sz="4000"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Birinci hale, </a:t>
            </a:r>
            <a:r>
              <a:rPr lang="tr-TR" sz="3200" dirty="0" smtClean="0">
                <a:latin typeface="Times New Roman" panose="02020603050405020304" pitchFamily="18" charset="0"/>
                <a:cs typeface="Times New Roman" panose="02020603050405020304" pitchFamily="18" charset="0"/>
              </a:rPr>
              <a:t>yani Alıcının, </a:t>
            </a:r>
            <a:r>
              <a:rPr lang="tr-TR" sz="3200" dirty="0">
                <a:latin typeface="Times New Roman" panose="02020603050405020304" pitchFamily="18" charset="0"/>
                <a:cs typeface="Times New Roman" panose="02020603050405020304" pitchFamily="18" charset="0"/>
              </a:rPr>
              <a:t>B</a:t>
            </a:r>
            <a:r>
              <a:rPr lang="tr-TR" sz="3200" dirty="0" smtClean="0">
                <a:latin typeface="Times New Roman" panose="02020603050405020304" pitchFamily="18" charset="0"/>
                <a:cs typeface="Times New Roman" panose="02020603050405020304" pitchFamily="18" charset="0"/>
              </a:rPr>
              <a:t>aşkası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esabına hareket ettiği </a:t>
            </a:r>
            <a:r>
              <a:rPr lang="tr-TR" sz="3200" b="1" i="1" dirty="0" smtClean="0">
                <a:latin typeface="Times New Roman" panose="02020603050405020304" pitchFamily="18" charset="0"/>
                <a:cs typeface="Times New Roman" panose="02020603050405020304" pitchFamily="18" charset="0"/>
              </a:rPr>
              <a:t>Dolaylı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emsil </a:t>
            </a:r>
            <a:r>
              <a:rPr lang="tr-TR" sz="3200" dirty="0" smtClean="0">
                <a:latin typeface="Times New Roman" panose="02020603050405020304" pitchFamily="18" charset="0"/>
                <a:cs typeface="Times New Roman" panose="02020603050405020304" pitchFamily="18" charset="0"/>
              </a:rPr>
              <a:t>haline ilişkin olarak, iki tane </a:t>
            </a:r>
            <a:r>
              <a:rPr lang="tr-TR" sz="3200" b="1" dirty="0" smtClean="0">
                <a:latin typeface="Times New Roman" panose="02020603050405020304" pitchFamily="18" charset="0"/>
                <a:cs typeface="Times New Roman" panose="02020603050405020304" pitchFamily="18" charset="0"/>
              </a:rPr>
              <a:t>Yargıtay İçtihadı Birleştirme Kararı </a:t>
            </a:r>
            <a:r>
              <a:rPr lang="tr-TR" sz="3200" dirty="0" smtClean="0">
                <a:latin typeface="Times New Roman" panose="02020603050405020304" pitchFamily="18" charset="0"/>
                <a:cs typeface="Times New Roman" panose="02020603050405020304" pitchFamily="18" charset="0"/>
              </a:rPr>
              <a:t>bulunmaktadır. </a:t>
            </a:r>
          </a:p>
          <a:p>
            <a:pPr algn="just"/>
            <a:r>
              <a:rPr lang="tr-TR" sz="3200" b="1" dirty="0" smtClean="0">
                <a:latin typeface="Times New Roman" panose="02020603050405020304" pitchFamily="18" charset="0"/>
                <a:cs typeface="Times New Roman" panose="02020603050405020304" pitchFamily="18" charset="0"/>
              </a:rPr>
              <a:t>5.2.1947 gün ve 20 / 6 sayılı birinci YİBK. da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ülkiyet, Temsilci adına tescil edilmiş olsa dahi, Taşınmaz Mülkiyetinin,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üvekkile,</a:t>
            </a:r>
            <a:r>
              <a:rPr lang="tr-TR" sz="3200" dirty="0" smtClean="0">
                <a:latin typeface="Times New Roman" panose="02020603050405020304" pitchFamily="18" charset="0"/>
                <a:cs typeface="Times New Roman" panose="02020603050405020304" pitchFamily="18" charset="0"/>
              </a:rPr>
              <a:t> diğer bir deyişle, </a:t>
            </a:r>
            <a:r>
              <a:rPr lang="tr-TR" sz="3200" b="1" dirty="0" smtClean="0">
                <a:latin typeface="Times New Roman" panose="02020603050405020304" pitchFamily="18" charset="0"/>
                <a:cs typeface="Times New Roman" panose="02020603050405020304" pitchFamily="18" charset="0"/>
              </a:rPr>
              <a:t>Temsil </a:t>
            </a:r>
            <a:r>
              <a:rPr lang="tr-TR" sz="3200" b="1" dirty="0">
                <a:latin typeface="Times New Roman" panose="02020603050405020304" pitchFamily="18" charset="0"/>
                <a:cs typeface="Times New Roman" panose="02020603050405020304" pitchFamily="18" charset="0"/>
              </a:rPr>
              <a:t>O</a:t>
            </a:r>
            <a:r>
              <a:rPr lang="tr-TR" sz="3200" b="1" dirty="0" smtClean="0">
                <a:latin typeface="Times New Roman" panose="02020603050405020304" pitchFamily="18" charset="0"/>
                <a:cs typeface="Times New Roman" panose="02020603050405020304" pitchFamily="18" charset="0"/>
              </a:rPr>
              <a:t>lunana </a:t>
            </a:r>
            <a:r>
              <a:rPr lang="tr-TR" sz="3200" dirty="0" smtClean="0">
                <a:latin typeface="Times New Roman" panose="02020603050405020304" pitchFamily="18" charset="0"/>
                <a:cs typeface="Times New Roman" panose="02020603050405020304" pitchFamily="18" charset="0"/>
              </a:rPr>
              <a:t>ait olacağı, Müvekkilin kendi adına Tescil yaptırmak için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apu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aydının Tashihi Davasını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Sicilin Düzeltilmesi Davasını</a:t>
            </a:r>
            <a:r>
              <a:rPr lang="tr-TR" sz="3200" dirty="0" smtClean="0">
                <a:latin typeface="Times New Roman" panose="02020603050405020304" pitchFamily="18" charset="0"/>
                <a:cs typeface="Times New Roman" panose="02020603050405020304" pitchFamily="18" charset="0"/>
              </a:rPr>
              <a:t>) açmasının yeterli olacağı, sonucuna varılmıştır. (</a:t>
            </a:r>
            <a:r>
              <a:rPr lang="tr-TR" sz="2400" b="1" i="1" dirty="0" smtClean="0">
                <a:latin typeface="Times New Roman" panose="02020603050405020304" pitchFamily="18" charset="0"/>
                <a:cs typeface="Times New Roman" panose="02020603050405020304" pitchFamily="18" charset="0"/>
              </a:rPr>
              <a:t>Ertaş, </a:t>
            </a:r>
            <a:r>
              <a:rPr lang="tr-TR" sz="2400" i="1" dirty="0" smtClean="0">
                <a:latin typeface="Times New Roman" panose="02020603050405020304" pitchFamily="18" charset="0"/>
                <a:cs typeface="Times New Roman" panose="02020603050405020304" pitchFamily="18" charset="0"/>
              </a:rPr>
              <a:t>Eşya H., 12. B., s. 282)</a:t>
            </a:r>
          </a:p>
        </p:txBody>
      </p:sp>
    </p:spTree>
    <p:extLst>
      <p:ext uri="{BB962C8B-B14F-4D97-AF65-F5344CB8AC3E}">
        <p14:creationId xmlns:p14="http://schemas.microsoft.com/office/powerpoint/2010/main" val="16408984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endParaRPr lang="tr-TR" dirty="0">
              <a:latin typeface="+mn-lt"/>
            </a:endParaRP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Diğer bir deyişle, </a:t>
            </a:r>
            <a:r>
              <a:rPr lang="tr-TR" sz="3200" b="1" dirty="0" smtClean="0">
                <a:latin typeface="Times New Roman" panose="02020603050405020304" pitchFamily="18" charset="0"/>
                <a:cs typeface="Times New Roman" panose="02020603050405020304" pitchFamily="18" charset="0"/>
              </a:rPr>
              <a:t>1947 yılında verdiği bu </a:t>
            </a:r>
            <a:r>
              <a:rPr lang="tr-TR" sz="3200" b="1" dirty="0">
                <a:latin typeface="Times New Roman" panose="02020603050405020304" pitchFamily="18" charset="0"/>
                <a:cs typeface="Times New Roman" panose="02020603050405020304" pitchFamily="18" charset="0"/>
              </a:rPr>
              <a:t>İçtihadı Birleştirme </a:t>
            </a:r>
            <a:r>
              <a:rPr lang="tr-TR" sz="3200" b="1" dirty="0" smtClean="0">
                <a:latin typeface="Times New Roman" panose="02020603050405020304" pitchFamily="18" charset="0"/>
                <a:cs typeface="Times New Roman" panose="02020603050405020304" pitchFamily="18" charset="0"/>
              </a:rPr>
              <a:t>Kararında, </a:t>
            </a:r>
            <a:r>
              <a:rPr lang="tr-TR" sz="3200" b="1" i="1" dirty="0">
                <a:latin typeface="Times New Roman" panose="02020603050405020304" pitchFamily="18" charset="0"/>
                <a:cs typeface="Times New Roman" panose="02020603050405020304" pitchFamily="18" charset="0"/>
              </a:rPr>
              <a:t>Yargıtay</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Vekilin, Vekalet Verenin adına satın alacağı Taşınmazı kendi adına satın almış ve Tapuya tescil edilmiş olması halinde, Mülkiyetin Vekâlet Verene ait olacağı ve Mülkiyete sahip bulunan Vekâlet Verenin kendi adına Tescili yaptırmak için sadece </a:t>
            </a:r>
            <a:r>
              <a:rPr lang="tr-TR" sz="3200" b="1" dirty="0">
                <a:latin typeface="Times New Roman" panose="02020603050405020304" pitchFamily="18" charset="0"/>
                <a:cs typeface="Times New Roman" panose="02020603050405020304" pitchFamily="18" charset="0"/>
              </a:rPr>
              <a:t>Sicilin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Düzeltilmesi Davası </a:t>
            </a:r>
            <a:r>
              <a:rPr lang="tr-TR" sz="3200" dirty="0">
                <a:latin typeface="Times New Roman" panose="02020603050405020304" pitchFamily="18" charset="0"/>
                <a:cs typeface="Times New Roman" panose="02020603050405020304" pitchFamily="18" charset="0"/>
              </a:rPr>
              <a:t>açması gerektiği kabul edilmiştir </a:t>
            </a:r>
            <a:endParaRPr lang="tr-TR" sz="3200" dirty="0" smtClean="0">
              <a:latin typeface="Times New Roman" panose="02020603050405020304" pitchFamily="18" charset="0"/>
              <a:cs typeface="Times New Roman" panose="02020603050405020304" pitchFamily="18" charset="0"/>
            </a:endParaRPr>
          </a:p>
          <a:p>
            <a:pPr marL="0" indent="0">
              <a:buNone/>
            </a:pPr>
            <a:r>
              <a:rPr lang="tr-TR" b="1" dirty="0" smtClean="0"/>
              <a:t>(</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7</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341</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452457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İnançlı İşlem ile </a:t>
            </a:r>
            <a:r>
              <a:rPr lang="tr-TR" b="1" dirty="0">
                <a:latin typeface="Times New Roman" panose="02020603050405020304" pitchFamily="18" charset="0"/>
                <a:cs typeface="Times New Roman" panose="02020603050405020304" pitchFamily="18" charset="0"/>
              </a:rPr>
              <a:t>İnanan,</a:t>
            </a:r>
            <a:r>
              <a:rPr lang="tr-TR" dirty="0">
                <a:latin typeface="Times New Roman" panose="02020603050405020304" pitchFamily="18" charset="0"/>
                <a:cs typeface="Times New Roman" panose="02020603050405020304" pitchFamily="18" charset="0"/>
              </a:rPr>
              <a:t> Sözleşmenin karşı tarafına, yani </a:t>
            </a:r>
            <a:r>
              <a:rPr lang="tr-TR" b="1" dirty="0">
                <a:latin typeface="Times New Roman" panose="02020603050405020304" pitchFamily="18" charset="0"/>
                <a:cs typeface="Times New Roman" panose="02020603050405020304" pitchFamily="18" charset="0"/>
              </a:rPr>
              <a:t>İnanılana</a:t>
            </a:r>
            <a:r>
              <a:rPr lang="tr-TR" dirty="0">
                <a:latin typeface="Times New Roman" panose="02020603050405020304" pitchFamily="18" charset="0"/>
                <a:cs typeface="Times New Roman" panose="02020603050405020304" pitchFamily="18" charset="0"/>
              </a:rPr>
              <a:t> bir Mal veya Hakkı, belirli bir Tarz ve Amaçla kullanmak ve sonra da bu Amaç gerçekleşince, iade etmek üzere devreder.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Roma </a:t>
            </a:r>
            <a:r>
              <a:rPr lang="tr-TR" b="1" dirty="0">
                <a:latin typeface="Times New Roman" panose="02020603050405020304" pitchFamily="18" charset="0"/>
                <a:cs typeface="Times New Roman" panose="02020603050405020304" pitchFamily="18" charset="0"/>
              </a:rPr>
              <a:t>Hukukunda </a:t>
            </a:r>
            <a:r>
              <a:rPr lang="tr-TR" dirty="0">
                <a:latin typeface="Times New Roman" panose="02020603050405020304" pitchFamily="18" charset="0"/>
                <a:cs typeface="Times New Roman" panose="02020603050405020304" pitchFamily="18" charset="0"/>
              </a:rPr>
              <a:t>ise, İnançlı İşlemlere, «</a:t>
            </a:r>
            <a:r>
              <a:rPr lang="tr-TR" b="1" i="1" dirty="0" err="1">
                <a:latin typeface="Times New Roman" panose="02020603050405020304" pitchFamily="18" charset="0"/>
                <a:cs typeface="Times New Roman" panose="02020603050405020304" pitchFamily="18" charset="0"/>
              </a:rPr>
              <a:t>Fiducia</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adı verilmekteydi. </a:t>
            </a:r>
          </a:p>
          <a:p>
            <a:pPr algn="just"/>
            <a:r>
              <a:rPr lang="tr-TR" dirty="0">
                <a:latin typeface="Times New Roman" panose="02020603050405020304" pitchFamily="18" charset="0"/>
                <a:cs typeface="Times New Roman" panose="02020603050405020304" pitchFamily="18" charset="0"/>
              </a:rPr>
              <a:t>İnançlı İşlem</a:t>
            </a:r>
            <a:r>
              <a:rPr lang="tr-TR" b="1" dirty="0">
                <a:latin typeface="Times New Roman" panose="02020603050405020304" pitchFamily="18" charset="0"/>
                <a:cs typeface="Times New Roman" panose="02020603050405020304" pitchFamily="18" charset="0"/>
              </a:rPr>
              <a:t>, sadece Tasarruf İşlemlerinde </a:t>
            </a:r>
            <a:r>
              <a:rPr lang="tr-TR" dirty="0">
                <a:latin typeface="Times New Roman" panose="02020603050405020304" pitchFamily="18" charset="0"/>
                <a:cs typeface="Times New Roman" panose="02020603050405020304" pitchFamily="18" charset="0"/>
              </a:rPr>
              <a:t>söz konusu olur.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İnançlı </a:t>
            </a:r>
            <a:r>
              <a:rPr lang="tr-TR" dirty="0">
                <a:latin typeface="Times New Roman" panose="02020603050405020304" pitchFamily="18" charset="0"/>
                <a:cs typeface="Times New Roman" panose="02020603050405020304" pitchFamily="18" charset="0"/>
              </a:rPr>
              <a:t>İşlem</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taraflar arasında yapılan bir </a:t>
            </a:r>
            <a:r>
              <a:rPr lang="tr-TR" b="1" dirty="0">
                <a:latin typeface="Times New Roman" panose="02020603050405020304" pitchFamily="18" charset="0"/>
                <a:cs typeface="Times New Roman" panose="02020603050405020304" pitchFamily="18" charset="0"/>
              </a:rPr>
              <a:t>Sözleşmeden </a:t>
            </a:r>
            <a:r>
              <a:rPr lang="tr-TR" dirty="0">
                <a:latin typeface="Times New Roman" panose="02020603050405020304" pitchFamily="18" charset="0"/>
                <a:cs typeface="Times New Roman" panose="02020603050405020304" pitchFamily="18" charset="0"/>
              </a:rPr>
              <a:t>doğar.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4. B., s. 229). </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183462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Yargıtay’ın 1953 Yılında Verdiği İçtihadı Birleştirme Kararı </a:t>
            </a:r>
            <a:endParaRPr lang="tr-TR" sz="4000"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Buna karşılık, </a:t>
            </a:r>
            <a:r>
              <a:rPr lang="tr-TR" sz="3200" b="1" i="1" dirty="0" smtClean="0">
                <a:latin typeface="Times New Roman" panose="02020603050405020304" pitchFamily="18" charset="0"/>
                <a:cs typeface="Times New Roman" panose="02020603050405020304" pitchFamily="18" charset="0"/>
              </a:rPr>
              <a:t>Yargıtay</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7.10.1953 </a:t>
            </a:r>
            <a:r>
              <a:rPr lang="tr-TR" sz="3200" b="1" dirty="0">
                <a:latin typeface="Times New Roman" panose="02020603050405020304" pitchFamily="18" charset="0"/>
                <a:cs typeface="Times New Roman" panose="02020603050405020304" pitchFamily="18" charset="0"/>
              </a:rPr>
              <a:t>gün ve 8/ 7 sayılı ikinci YİBK</a:t>
            </a:r>
            <a:r>
              <a:rPr lang="tr-TR" sz="3200" dirty="0">
                <a:latin typeface="Times New Roman" panose="02020603050405020304" pitchFamily="18" charset="0"/>
                <a:cs typeface="Times New Roman" panose="02020603050405020304" pitchFamily="18" charset="0"/>
              </a:rPr>
              <a:t>. da, </a:t>
            </a:r>
            <a:r>
              <a:rPr lang="tr-TR" sz="3200" b="1" dirty="0">
                <a:latin typeface="Times New Roman" panose="02020603050405020304" pitchFamily="18" charset="0"/>
                <a:cs typeface="Times New Roman" panose="02020603050405020304" pitchFamily="18" charset="0"/>
              </a:rPr>
              <a:t>tamamen aksi bir düşünceden hareket </a:t>
            </a:r>
            <a:r>
              <a:rPr lang="tr-TR" sz="3200" b="1" dirty="0" smtClean="0">
                <a:latin typeface="Times New Roman" panose="02020603050405020304" pitchFamily="18" charset="0"/>
                <a:cs typeface="Times New Roman" panose="02020603050405020304" pitchFamily="18" charset="0"/>
              </a:rPr>
              <a:t>edilmiştir</a:t>
            </a:r>
            <a:r>
              <a:rPr lang="tr-TR" sz="3200"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Vekâlet Sözleşmesinin, </a:t>
            </a:r>
            <a:r>
              <a:rPr lang="tr-TR" sz="3200" b="1" i="1" dirty="0">
                <a:latin typeface="Times New Roman" panose="02020603050405020304" pitchFamily="18" charset="0"/>
                <a:cs typeface="Times New Roman" panose="02020603050405020304" pitchFamily="18" charset="0"/>
              </a:rPr>
              <a:t>TMK </a:t>
            </a:r>
            <a:r>
              <a:rPr lang="tr-TR" sz="3200" b="1" i="1" dirty="0" smtClean="0">
                <a:latin typeface="Times New Roman" panose="02020603050405020304" pitchFamily="18" charset="0"/>
                <a:cs typeface="Times New Roman" panose="02020603050405020304" pitchFamily="18" charset="0"/>
              </a:rPr>
              <a:t>m. 706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EMK 634) </a:t>
            </a:r>
            <a:r>
              <a:rPr lang="tr-TR" sz="3200" dirty="0" smtClean="0">
                <a:latin typeface="Times New Roman" panose="02020603050405020304" pitchFamily="18" charset="0"/>
                <a:cs typeface="Times New Roman" panose="02020603050405020304" pitchFamily="18" charset="0"/>
              </a:rPr>
              <a:t>hükmü </a:t>
            </a:r>
            <a:r>
              <a:rPr lang="tr-TR" sz="3200" dirty="0">
                <a:latin typeface="Times New Roman" panose="02020603050405020304" pitchFamily="18" charset="0"/>
                <a:cs typeface="Times New Roman" panose="02020603050405020304" pitchFamily="18" charset="0"/>
              </a:rPr>
              <a:t>anlamında </a:t>
            </a:r>
            <a:r>
              <a:rPr lang="tr-TR" sz="3200" dirty="0" smtClean="0">
                <a:latin typeface="Times New Roman" panose="02020603050405020304" pitchFamily="18" charset="0"/>
                <a:cs typeface="Times New Roman" panose="02020603050405020304" pitchFamily="18" charset="0"/>
              </a:rPr>
              <a:t>Taşınmaz Mülkiyetini, </a:t>
            </a:r>
            <a:r>
              <a:rPr lang="tr-TR" sz="3200" dirty="0">
                <a:latin typeface="Times New Roman" panose="02020603050405020304" pitchFamily="18" charset="0"/>
                <a:cs typeface="Times New Roman" panose="02020603050405020304" pitchFamily="18" charset="0"/>
              </a:rPr>
              <a:t>V</a:t>
            </a:r>
            <a:r>
              <a:rPr lang="tr-TR" sz="3200" dirty="0" smtClean="0">
                <a:latin typeface="Times New Roman" panose="02020603050405020304" pitchFamily="18" charset="0"/>
                <a:cs typeface="Times New Roman" panose="02020603050405020304" pitchFamily="18" charset="0"/>
              </a:rPr>
              <a:t>ekilden </a:t>
            </a:r>
            <a:r>
              <a:rPr lang="tr-TR" sz="3200" dirty="0">
                <a:latin typeface="Times New Roman" panose="02020603050405020304" pitchFamily="18" charset="0"/>
                <a:cs typeface="Times New Roman" panose="02020603050405020304" pitchFamily="18" charset="0"/>
              </a:rPr>
              <a:t>talep yetkisi veren bir </a:t>
            </a:r>
            <a:r>
              <a:rPr lang="tr-TR" sz="3200" dirty="0" smtClean="0">
                <a:latin typeface="Times New Roman" panose="02020603050405020304" pitchFamily="18" charset="0"/>
                <a:cs typeface="Times New Roman" panose="02020603050405020304" pitchFamily="18" charset="0"/>
              </a:rPr>
              <a:t>Sözleşme </a:t>
            </a:r>
            <a:r>
              <a:rPr lang="tr-TR" sz="3200" dirty="0">
                <a:latin typeface="Times New Roman" panose="02020603050405020304" pitchFamily="18" charset="0"/>
                <a:cs typeface="Times New Roman" panose="02020603050405020304" pitchFamily="18" charset="0"/>
              </a:rPr>
              <a:t>olmadığı görüşü </a:t>
            </a:r>
            <a:r>
              <a:rPr lang="tr-TR" sz="3200" dirty="0" smtClean="0">
                <a:latin typeface="Times New Roman" panose="02020603050405020304" pitchFamily="18" charset="0"/>
                <a:cs typeface="Times New Roman" panose="02020603050405020304" pitchFamily="18" charset="0"/>
              </a:rPr>
              <a:t>benimsenmiştir. </a:t>
            </a:r>
          </a:p>
          <a:p>
            <a:pPr algn="just"/>
            <a:r>
              <a:rPr lang="tr-TR" sz="3200" dirty="0" smtClean="0">
                <a:latin typeface="Times New Roman" panose="02020603050405020304" pitchFamily="18" charset="0"/>
                <a:cs typeface="Times New Roman" panose="02020603050405020304" pitchFamily="18" charset="0"/>
              </a:rPr>
              <a:t>Böylece, </a:t>
            </a:r>
            <a:r>
              <a:rPr lang="tr-TR" sz="3200" b="1" dirty="0" smtClean="0">
                <a:latin typeface="Times New Roman" panose="02020603050405020304" pitchFamily="18" charset="0"/>
                <a:cs typeface="Times New Roman" panose="02020603050405020304" pitchFamily="18" charset="0"/>
              </a:rPr>
              <a:t>anılan İçtihadı Birleştirme Kararında, </a:t>
            </a:r>
            <a:r>
              <a:rPr lang="tr-TR" sz="3200" dirty="0" smtClean="0">
                <a:latin typeface="Times New Roman" panose="02020603050405020304" pitchFamily="18" charset="0"/>
                <a:cs typeface="Times New Roman" panose="02020603050405020304" pitchFamily="18" charset="0"/>
              </a:rPr>
              <a:t>Temsil Olunanın,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aşınmaz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ülkiyetini </a:t>
            </a:r>
            <a:r>
              <a:rPr lang="tr-TR" sz="3200" dirty="0">
                <a:latin typeface="Times New Roman" panose="02020603050405020304" pitchFamily="18" charset="0"/>
                <a:cs typeface="Times New Roman" panose="02020603050405020304" pitchFamily="18" charset="0"/>
              </a:rPr>
              <a:t>kazanamayacağı sonucuna varılmıştır.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2400" b="1"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Ertaş</a:t>
            </a:r>
            <a:r>
              <a:rPr lang="tr-TR" sz="2400" i="1" dirty="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12. B., s</a:t>
            </a:r>
            <a:r>
              <a:rPr lang="tr-TR" sz="2400" i="1" dirty="0">
                <a:latin typeface="Times New Roman" panose="02020603050405020304" pitchFamily="18" charset="0"/>
                <a:cs typeface="Times New Roman" panose="02020603050405020304" pitchFamily="18" charset="0"/>
              </a:rPr>
              <a:t>. 282). </a:t>
            </a:r>
            <a:endParaRPr lang="tr-TR" sz="2400" i="1" dirty="0" smtClean="0">
              <a:latin typeface="Times New Roman" panose="02020603050405020304" pitchFamily="18" charset="0"/>
              <a:cs typeface="Times New Roman" panose="02020603050405020304" pitchFamily="18" charset="0"/>
            </a:endParaRPr>
          </a:p>
          <a:p>
            <a:pPr marL="0" indent="0">
              <a:buNone/>
            </a:pP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860163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endParaRPr lang="tr-TR"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Diğer bir deyişle, </a:t>
            </a:r>
            <a:r>
              <a:rPr lang="tr-TR" b="1" i="1" dirty="0" smtClean="0">
                <a:latin typeface="Times New Roman" panose="02020603050405020304" pitchFamily="18" charset="0"/>
                <a:cs typeface="Times New Roman" panose="02020603050405020304" pitchFamily="18" charset="0"/>
              </a:rPr>
              <a:t>Yargıtay</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1953 yılında verdiği bu İçtihadı Birleştirme Kararında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Vekâlet Sözleşmesinin, </a:t>
            </a:r>
            <a:r>
              <a:rPr lang="tr-TR" dirty="0" smtClean="0">
                <a:latin typeface="Times New Roman" panose="02020603050405020304" pitchFamily="18" charset="0"/>
                <a:cs typeface="Times New Roman" panose="02020603050405020304" pitchFamily="18" charset="0"/>
              </a:rPr>
              <a:t>Vekilin Üçüncü Kişi </a:t>
            </a:r>
            <a:r>
              <a:rPr lang="tr-TR" dirty="0">
                <a:latin typeface="Times New Roman" panose="02020603050405020304" pitchFamily="18" charset="0"/>
                <a:cs typeface="Times New Roman" panose="02020603050405020304" pitchFamily="18" charset="0"/>
              </a:rPr>
              <a:t>ile yaptığı Satış Sözleşmesi sonucunda kazandığı </a:t>
            </a:r>
            <a:r>
              <a:rPr lang="tr-TR" dirty="0" smtClean="0">
                <a:latin typeface="Times New Roman" panose="02020603050405020304" pitchFamily="18" charset="0"/>
                <a:cs typeface="Times New Roman" panose="02020603050405020304" pitchFamily="18" charset="0"/>
              </a:rPr>
              <a:t>Taşınmaz Mülkiyetinin Vekâlet Verene Nakledilmesi </a:t>
            </a:r>
            <a:r>
              <a:rPr lang="tr-TR" dirty="0">
                <a:latin typeface="Times New Roman" panose="02020603050405020304" pitchFamily="18" charset="0"/>
                <a:cs typeface="Times New Roman" panose="02020603050405020304" pitchFamily="18" charset="0"/>
              </a:rPr>
              <a:t>için </a:t>
            </a:r>
            <a:r>
              <a:rPr lang="tr-TR" dirty="0" err="1">
                <a:latin typeface="Times New Roman" panose="02020603050405020304" pitchFamily="18" charset="0"/>
                <a:cs typeface="Times New Roman" panose="02020603050405020304" pitchFamily="18" charset="0"/>
              </a:rPr>
              <a:t>eMK</a:t>
            </a:r>
            <a:r>
              <a:rPr lang="tr-TR" dirty="0">
                <a:latin typeface="Times New Roman" panose="02020603050405020304" pitchFamily="18" charset="0"/>
                <a:cs typeface="Times New Roman" panose="02020603050405020304" pitchFamily="18" charset="0"/>
              </a:rPr>
              <a:t> 642 (</a:t>
            </a:r>
            <a:r>
              <a:rPr lang="tr-TR" i="1" dirty="0" smtClean="0">
                <a:latin typeface="Times New Roman" panose="02020603050405020304" pitchFamily="18" charset="0"/>
                <a:cs typeface="Times New Roman" panose="02020603050405020304" pitchFamily="18" charset="0"/>
              </a:rPr>
              <a:t>MK m.  </a:t>
            </a:r>
            <a:r>
              <a:rPr lang="tr-TR" i="1" dirty="0">
                <a:latin typeface="Times New Roman" panose="02020603050405020304" pitchFamily="18" charset="0"/>
                <a:cs typeface="Times New Roman" panose="02020603050405020304" pitchFamily="18" charset="0"/>
              </a:rPr>
              <a:t>716/1</a:t>
            </a:r>
            <a:r>
              <a:rPr lang="tr-TR" dirty="0" smtClean="0">
                <a:latin typeface="Times New Roman" panose="02020603050405020304" pitchFamily="18" charset="0"/>
                <a:cs typeface="Times New Roman" panose="02020603050405020304" pitchFamily="18" charset="0"/>
              </a:rPr>
              <a:t>) hükmünün </a:t>
            </a:r>
            <a:r>
              <a:rPr lang="tr-TR" dirty="0">
                <a:latin typeface="Times New Roman" panose="02020603050405020304" pitchFamily="18" charset="0"/>
                <a:cs typeface="Times New Roman" panose="02020603050405020304" pitchFamily="18" charset="0"/>
              </a:rPr>
              <a:t>öngördüğü </a:t>
            </a:r>
            <a:r>
              <a:rPr lang="tr-TR" dirty="0" smtClean="0">
                <a:latin typeface="Times New Roman" panose="02020603050405020304" pitchFamily="18" charset="0"/>
                <a:cs typeface="Times New Roman" panose="02020603050405020304" pitchFamily="18" charset="0"/>
              </a:rPr>
              <a:t>nitelikte, Davalıyı, Tescile </a:t>
            </a:r>
            <a:r>
              <a:rPr lang="tr-TR" dirty="0">
                <a:latin typeface="Times New Roman" panose="02020603050405020304" pitchFamily="18" charset="0"/>
                <a:cs typeface="Times New Roman" panose="02020603050405020304" pitchFamily="18" charset="0"/>
              </a:rPr>
              <a:t>zorlayan bir </a:t>
            </a:r>
            <a:r>
              <a:rPr lang="tr-TR" dirty="0" smtClean="0">
                <a:latin typeface="Times New Roman" panose="02020603050405020304" pitchFamily="18" charset="0"/>
                <a:cs typeface="Times New Roman" panose="02020603050405020304" pitchFamily="18" charset="0"/>
              </a:rPr>
              <a:t>Sözleşme </a:t>
            </a:r>
            <a:r>
              <a:rPr lang="tr-TR" dirty="0">
                <a:latin typeface="Times New Roman" panose="02020603050405020304" pitchFamily="18" charset="0"/>
                <a:cs typeface="Times New Roman" panose="02020603050405020304" pitchFamily="18" charset="0"/>
              </a:rPr>
              <a:t>olmadığı sonucuna varılarak, </a:t>
            </a:r>
            <a:r>
              <a:rPr lang="tr-TR" b="1" dirty="0" smtClean="0">
                <a:latin typeface="Times New Roman" panose="02020603050405020304" pitchFamily="18" charset="0"/>
                <a:cs typeface="Times New Roman" panose="02020603050405020304" pitchFamily="18" charset="0"/>
              </a:rPr>
              <a:t>Birinci Karardaki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1947  yılında </a:t>
            </a:r>
            <a:r>
              <a:rPr lang="tr-TR" i="1" dirty="0" err="1" smtClean="0">
                <a:latin typeface="Times New Roman" panose="02020603050405020304" pitchFamily="18" charset="0"/>
                <a:cs typeface="Times New Roman" panose="02020603050405020304" pitchFamily="18" charset="0"/>
              </a:rPr>
              <a:t>Yargıtayca</a:t>
            </a:r>
            <a:r>
              <a:rPr lang="tr-TR" i="1" dirty="0" smtClean="0">
                <a:latin typeface="Times New Roman" panose="02020603050405020304" pitchFamily="18" charset="0"/>
                <a:cs typeface="Times New Roman" panose="02020603050405020304" pitchFamily="18" charset="0"/>
              </a:rPr>
              <a:t> verilen İçtihadı Birleştirme Kararındaki ) </a:t>
            </a:r>
            <a:r>
              <a:rPr lang="tr-TR" dirty="0" smtClean="0">
                <a:latin typeface="Times New Roman" panose="02020603050405020304" pitchFamily="18" charset="0"/>
                <a:cs typeface="Times New Roman" panose="02020603050405020304" pitchFamily="18" charset="0"/>
              </a:rPr>
              <a:t>Görüşün </a:t>
            </a:r>
            <a:r>
              <a:rPr lang="tr-TR" dirty="0">
                <a:latin typeface="Times New Roman" panose="02020603050405020304" pitchFamily="18" charset="0"/>
                <a:cs typeface="Times New Roman" panose="02020603050405020304" pitchFamily="18" charset="0"/>
              </a:rPr>
              <a:t>tam aksi bir görüş benimsenmiştir.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7. B., s. 341)</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3847642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Namı Müstearla İlgili Yargıtay’ın Verdiği </a:t>
            </a:r>
            <a:r>
              <a:rPr lang="tr-TR" b="1" i="1" dirty="0" smtClean="0">
                <a:latin typeface="+mn-lt"/>
              </a:rPr>
              <a:t>Her İki İçtihadı Birleştirme Kararının </a:t>
            </a:r>
            <a:r>
              <a:rPr lang="tr-TR" b="1" dirty="0" smtClean="0">
                <a:latin typeface="+mn-lt"/>
              </a:rPr>
              <a:t>Değerlendirilmesi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400" b="1" dirty="0" smtClean="0">
                <a:latin typeface="Times New Roman" panose="02020603050405020304" pitchFamily="18" charset="0"/>
                <a:cs typeface="Times New Roman" panose="02020603050405020304" pitchFamily="18" charset="0"/>
              </a:rPr>
              <a:t>Yargıtay tarafından 1947 yılında verilen Birinci İçtihadı Birleştirme Kararında</a:t>
            </a:r>
            <a:r>
              <a:rPr lang="tr-TR" sz="4400" dirty="0" smtClean="0">
                <a:latin typeface="Times New Roman" panose="02020603050405020304" pitchFamily="18" charset="0"/>
                <a:cs typeface="Times New Roman" panose="02020603050405020304" pitchFamily="18" charset="0"/>
              </a:rPr>
              <a:t>, Tescil, </a:t>
            </a:r>
            <a:r>
              <a:rPr lang="tr-TR" sz="4400" b="1" dirty="0" smtClean="0">
                <a:latin typeface="Times New Roman" panose="02020603050405020304" pitchFamily="18" charset="0"/>
                <a:cs typeface="Times New Roman" panose="02020603050405020304" pitchFamily="18" charset="0"/>
              </a:rPr>
              <a:t>Vekil </a:t>
            </a:r>
            <a:r>
              <a:rPr lang="tr-TR" sz="4400" dirty="0" smtClean="0">
                <a:latin typeface="Times New Roman" panose="02020603050405020304" pitchFamily="18" charset="0"/>
                <a:cs typeface="Times New Roman" panose="02020603050405020304" pitchFamily="18" charset="0"/>
              </a:rPr>
              <a:t>(</a:t>
            </a:r>
            <a:r>
              <a:rPr lang="tr-TR" sz="4400" i="1" dirty="0">
                <a:latin typeface="Times New Roman" panose="02020603050405020304" pitchFamily="18" charset="0"/>
                <a:cs typeface="Times New Roman" panose="02020603050405020304" pitchFamily="18" charset="0"/>
              </a:rPr>
              <a:t>T</a:t>
            </a:r>
            <a:r>
              <a:rPr lang="tr-TR" sz="4400" i="1" dirty="0" smtClean="0">
                <a:latin typeface="Times New Roman" panose="02020603050405020304" pitchFamily="18" charset="0"/>
                <a:cs typeface="Times New Roman" panose="02020603050405020304" pitchFamily="18" charset="0"/>
              </a:rPr>
              <a:t>emsilci</a:t>
            </a:r>
            <a:r>
              <a:rPr lang="tr-TR" sz="4400" dirty="0" smtClean="0">
                <a:latin typeface="Times New Roman" panose="02020603050405020304" pitchFamily="18" charset="0"/>
                <a:cs typeface="Times New Roman" panose="02020603050405020304" pitchFamily="18" charset="0"/>
              </a:rPr>
              <a:t>) adına yapıldığı halde, </a:t>
            </a:r>
            <a:r>
              <a:rPr lang="tr-TR" sz="4400" b="1" dirty="0" smtClean="0">
                <a:latin typeface="Times New Roman" panose="02020603050405020304" pitchFamily="18" charset="0"/>
                <a:cs typeface="Times New Roman" panose="02020603050405020304" pitchFamily="18" charset="0"/>
              </a:rPr>
              <a:t>Vekâlet </a:t>
            </a:r>
            <a:r>
              <a:rPr lang="tr-TR" sz="4400" b="1" dirty="0">
                <a:latin typeface="Times New Roman" panose="02020603050405020304" pitchFamily="18" charset="0"/>
                <a:cs typeface="Times New Roman" panose="02020603050405020304" pitchFamily="18" charset="0"/>
              </a:rPr>
              <a:t>V</a:t>
            </a:r>
            <a:r>
              <a:rPr lang="tr-TR" sz="4400" b="1" dirty="0" smtClean="0">
                <a:latin typeface="Times New Roman" panose="02020603050405020304" pitchFamily="18" charset="0"/>
                <a:cs typeface="Times New Roman" panose="02020603050405020304" pitchFamily="18" charset="0"/>
              </a:rPr>
              <a:t>erenin </a:t>
            </a:r>
            <a:r>
              <a:rPr lang="tr-TR" sz="4400" dirty="0" smtClean="0">
                <a:latin typeface="Times New Roman" panose="02020603050405020304" pitchFamily="18" charset="0"/>
                <a:cs typeface="Times New Roman" panose="02020603050405020304" pitchFamily="18" charset="0"/>
              </a:rPr>
              <a:t>(</a:t>
            </a:r>
            <a:r>
              <a:rPr lang="tr-TR" sz="4400" i="1" dirty="0">
                <a:latin typeface="Times New Roman" panose="02020603050405020304" pitchFamily="18" charset="0"/>
                <a:cs typeface="Times New Roman" panose="02020603050405020304" pitchFamily="18" charset="0"/>
              </a:rPr>
              <a:t>T</a:t>
            </a:r>
            <a:r>
              <a:rPr lang="tr-TR" sz="4400" i="1" dirty="0" smtClean="0">
                <a:latin typeface="Times New Roman" panose="02020603050405020304" pitchFamily="18" charset="0"/>
                <a:cs typeface="Times New Roman" panose="02020603050405020304" pitchFamily="18" charset="0"/>
              </a:rPr>
              <a:t>emsil </a:t>
            </a:r>
            <a:r>
              <a:rPr lang="tr-TR" sz="4400" i="1" dirty="0">
                <a:latin typeface="Times New Roman" panose="02020603050405020304" pitchFamily="18" charset="0"/>
                <a:cs typeface="Times New Roman" panose="02020603050405020304" pitchFamily="18" charset="0"/>
              </a:rPr>
              <a:t>O</a:t>
            </a:r>
            <a:r>
              <a:rPr lang="tr-TR" sz="4400" i="1" dirty="0" smtClean="0">
                <a:latin typeface="Times New Roman" panose="02020603050405020304" pitchFamily="18" charset="0"/>
                <a:cs typeface="Times New Roman" panose="02020603050405020304" pitchFamily="18" charset="0"/>
              </a:rPr>
              <a:t>lunanın</a:t>
            </a:r>
            <a:r>
              <a:rPr lang="tr-TR" sz="4400" dirty="0" smtClean="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Mülkiyeti kazandığının </a:t>
            </a:r>
            <a:r>
              <a:rPr lang="tr-TR" sz="4400" dirty="0" smtClean="0">
                <a:latin typeface="Times New Roman" panose="02020603050405020304" pitchFamily="18" charset="0"/>
                <a:cs typeface="Times New Roman" panose="02020603050405020304" pitchFamily="18" charset="0"/>
              </a:rPr>
              <a:t>kabul edilmesi ile </a:t>
            </a:r>
            <a:r>
              <a:rPr lang="tr-TR" sz="4400" b="1" i="1" dirty="0" smtClean="0">
                <a:latin typeface="Times New Roman" panose="02020603050405020304" pitchFamily="18" charset="0"/>
                <a:cs typeface="Times New Roman" panose="02020603050405020304" pitchFamily="18" charset="0"/>
              </a:rPr>
              <a:t>Kanunda öngörülmemiş bir Tescilsiz Kazanmadan</a:t>
            </a:r>
            <a:r>
              <a:rPr lang="tr-TR" sz="4400" b="1"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söz edilmiştir. </a:t>
            </a:r>
          </a:p>
          <a:p>
            <a:pPr marL="0" indent="0" algn="just">
              <a:buNone/>
            </a:pPr>
            <a:endParaRPr lang="tr-TR" sz="4400" dirty="0" smtClean="0"/>
          </a:p>
          <a:p>
            <a:pPr algn="just"/>
            <a:endParaRPr lang="tr-TR" dirty="0"/>
          </a:p>
        </p:txBody>
      </p:sp>
    </p:spTree>
    <p:extLst>
      <p:ext uri="{BB962C8B-B14F-4D97-AF65-F5344CB8AC3E}">
        <p14:creationId xmlns:p14="http://schemas.microsoft.com/office/powerpoint/2010/main" val="29387346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Yargıtay,  </a:t>
            </a:r>
            <a:r>
              <a:rPr lang="tr-TR" sz="3200" b="1" i="1" dirty="0">
                <a:latin typeface="Times New Roman" panose="02020603050405020304" pitchFamily="18" charset="0"/>
                <a:cs typeface="Times New Roman" panose="02020603050405020304" pitchFamily="18" charset="0"/>
              </a:rPr>
              <a:t>1953 yılında verilen İkinci İçtihadı Birleştirm</a:t>
            </a:r>
            <a:r>
              <a:rPr lang="tr-TR" sz="3200" b="1" dirty="0">
                <a:latin typeface="Times New Roman" panose="02020603050405020304" pitchFamily="18" charset="0"/>
                <a:cs typeface="Times New Roman" panose="02020603050405020304" pitchFamily="18" charset="0"/>
              </a:rPr>
              <a:t>e Kararında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Vekâlet </a:t>
            </a:r>
            <a:r>
              <a:rPr lang="tr-TR" sz="3200" b="1" dirty="0" smtClean="0">
                <a:latin typeface="Times New Roman" panose="02020603050405020304" pitchFamily="18" charset="0"/>
                <a:cs typeface="Times New Roman" panose="02020603050405020304" pitchFamily="18" charset="0"/>
              </a:rPr>
              <a:t>Sözleşmesini</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Vekili, Vekâlet Verene karşı </a:t>
            </a:r>
            <a:r>
              <a:rPr lang="tr-TR" sz="3200" b="1" dirty="0">
                <a:latin typeface="Times New Roman" panose="02020603050405020304" pitchFamily="18" charset="0"/>
                <a:cs typeface="Times New Roman" panose="02020603050405020304" pitchFamily="18" charset="0"/>
              </a:rPr>
              <a:t>Taşınmazın Mülkiyetini Nakil Borcu altına sokmaya elverişli bir </a:t>
            </a:r>
            <a:r>
              <a:rPr lang="tr-TR" sz="3200" b="1" dirty="0" smtClean="0">
                <a:latin typeface="Times New Roman" panose="02020603050405020304" pitchFamily="18" charset="0"/>
                <a:cs typeface="Times New Roman" panose="02020603050405020304" pitchFamily="18" charset="0"/>
              </a:rPr>
              <a:t>Sözleşme olarak  </a:t>
            </a:r>
            <a:r>
              <a:rPr lang="tr-TR" sz="3200" dirty="0" smtClean="0">
                <a:latin typeface="Times New Roman" panose="02020603050405020304" pitchFamily="18" charset="0"/>
                <a:cs typeface="Times New Roman" panose="02020603050405020304" pitchFamily="18" charset="0"/>
              </a:rPr>
              <a:t>saymamıştır.  </a:t>
            </a:r>
            <a:endParaRPr lang="tr-TR" sz="3200" dirty="0">
              <a:latin typeface="Times New Roman" panose="02020603050405020304" pitchFamily="18" charset="0"/>
              <a:cs typeface="Times New Roman" panose="02020603050405020304" pitchFamily="18" charset="0"/>
            </a:endParaRPr>
          </a:p>
          <a:p>
            <a:pPr algn="just"/>
            <a:r>
              <a:rPr lang="tr-TR" sz="3200" b="1" i="1" dirty="0">
                <a:latin typeface="Times New Roman" panose="02020603050405020304" pitchFamily="18" charset="0"/>
                <a:cs typeface="Times New Roman" panose="02020603050405020304" pitchFamily="18" charset="0"/>
              </a:rPr>
              <a:t>Sirmen’in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de isabetli olarak belirttiği gibi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Sirmen, Eşya H., </a:t>
            </a:r>
            <a:r>
              <a:rPr lang="tr-TR" i="1" dirty="0" smtClean="0">
                <a:latin typeface="Times New Roman" panose="02020603050405020304" pitchFamily="18" charset="0"/>
                <a:cs typeface="Times New Roman" panose="02020603050405020304" pitchFamily="18" charset="0"/>
              </a:rPr>
              <a:t>7.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341</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belirtilen bu </a:t>
            </a:r>
            <a:r>
              <a:rPr lang="tr-TR" sz="3200" b="1" dirty="0" smtClean="0">
                <a:latin typeface="Times New Roman" panose="02020603050405020304" pitchFamily="18" charset="0"/>
                <a:cs typeface="Times New Roman" panose="02020603050405020304" pitchFamily="18" charset="0"/>
              </a:rPr>
              <a:t>gerekçeler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Yargıtay’ın her iki İçtihadı Birleştirme Kararına </a:t>
            </a:r>
            <a:r>
              <a:rPr lang="tr-TR" sz="3200" dirty="0">
                <a:latin typeface="Times New Roman" panose="02020603050405020304" pitchFamily="18" charset="0"/>
                <a:cs typeface="Times New Roman" panose="02020603050405020304" pitchFamily="18" charset="0"/>
              </a:rPr>
              <a:t>da</a:t>
            </a:r>
            <a:r>
              <a:rPr lang="tr-TR" sz="3200" b="1" dirty="0">
                <a:latin typeface="Times New Roman" panose="02020603050405020304" pitchFamily="18" charset="0"/>
                <a:cs typeface="Times New Roman" panose="02020603050405020304" pitchFamily="18" charset="0"/>
              </a:rPr>
              <a:t> katılmak mümkün değildir.</a:t>
            </a:r>
          </a:p>
          <a:p>
            <a:pPr marL="0" indent="0">
              <a:buNone/>
            </a:pPr>
            <a:endParaRPr lang="tr-TR" sz="3200" dirty="0"/>
          </a:p>
        </p:txBody>
      </p:sp>
    </p:spTree>
    <p:extLst>
      <p:ext uri="{BB962C8B-B14F-4D97-AF65-F5344CB8AC3E}">
        <p14:creationId xmlns:p14="http://schemas.microsoft.com/office/powerpoint/2010/main" val="20184112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Namı Müstearın Örnekleri </a:t>
            </a:r>
            <a:endParaRPr lang="tr-TR" b="1"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Namı Müstear olarak nitelenen durum şöyle bir örnekle açıklanabilir (</a:t>
            </a:r>
            <a:r>
              <a:rPr lang="tr-TR" b="1" i="1" dirty="0" smtClean="0">
                <a:latin typeface="Times New Roman" panose="02020603050405020304" pitchFamily="18" charset="0"/>
                <a:cs typeface="Times New Roman" panose="02020603050405020304" pitchFamily="18" charset="0"/>
              </a:rPr>
              <a:t>Sirmen, </a:t>
            </a:r>
            <a:r>
              <a:rPr lang="tr-TR" i="1" dirty="0" smtClean="0">
                <a:latin typeface="Times New Roman" panose="02020603050405020304" pitchFamily="18" charset="0"/>
                <a:cs typeface="Times New Roman" panose="02020603050405020304" pitchFamily="18" charset="0"/>
              </a:rPr>
              <a:t>Eşya H., </a:t>
            </a:r>
            <a:r>
              <a:rPr lang="tr-TR" i="1" dirty="0" smtClean="0">
                <a:latin typeface="Times New Roman" panose="02020603050405020304" pitchFamily="18" charset="0"/>
                <a:cs typeface="Times New Roman" panose="02020603050405020304" pitchFamily="18" charset="0"/>
              </a:rPr>
              <a:t>7. </a:t>
            </a:r>
            <a:r>
              <a:rPr lang="tr-TR" i="1" dirty="0" smtClean="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341</a:t>
            </a:r>
            <a:r>
              <a:rPr lang="tr-TR" b="1" dirty="0" smtClean="0">
                <a:latin typeface="Times New Roman" panose="02020603050405020304" pitchFamily="18" charset="0"/>
                <a:cs typeface="Times New Roman" panose="02020603050405020304" pitchFamily="18" charset="0"/>
              </a:rPr>
              <a:t>):</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Aylin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Sinan’ın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aşınmazını </a:t>
            </a:r>
            <a:r>
              <a:rPr lang="tr-TR" sz="3200" b="1" dirty="0" smtClean="0">
                <a:latin typeface="Times New Roman" panose="02020603050405020304" pitchFamily="18" charset="0"/>
                <a:cs typeface="Times New Roman" panose="02020603050405020304" pitchFamily="18" charset="0"/>
              </a:rPr>
              <a:t>satın almak ister</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Ancak</a:t>
            </a:r>
            <a:r>
              <a:rPr lang="tr-TR" sz="3200" dirty="0" smtClean="0">
                <a:latin typeface="Times New Roman" panose="02020603050405020304" pitchFamily="18" charset="0"/>
                <a:cs typeface="Times New Roman" panose="02020603050405020304" pitchFamily="18" charset="0"/>
              </a:rPr>
              <a:t>, geçmiş yıllara dayanan bir küslük nedeniyle </a:t>
            </a:r>
            <a:r>
              <a:rPr lang="tr-TR" sz="3200" dirty="0" smtClean="0">
                <a:latin typeface="Times New Roman" panose="02020603050405020304" pitchFamily="18" charset="0"/>
                <a:cs typeface="Times New Roman" panose="02020603050405020304" pitchFamily="18" charset="0"/>
              </a:rPr>
              <a:t>Sinan’ın</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kendisine Taşınmazını satmayacağını düşünen </a:t>
            </a:r>
            <a:r>
              <a:rPr lang="tr-TR" sz="3200" dirty="0" smtClean="0">
                <a:latin typeface="Times New Roman" panose="02020603050405020304" pitchFamily="18" charset="0"/>
                <a:cs typeface="Times New Roman" panose="02020603050405020304" pitchFamily="18" charset="0"/>
              </a:rPr>
              <a:t>Aylin</a:t>
            </a:r>
            <a:r>
              <a:rPr lang="tr-TR" sz="3200" dirty="0" smtClean="0">
                <a:latin typeface="Times New Roman" panose="02020603050405020304" pitchFamily="18" charset="0"/>
                <a:cs typeface="Times New Roman" panose="02020603050405020304" pitchFamily="18" charset="0"/>
              </a:rPr>
              <a:t>, Sinan’ın </a:t>
            </a:r>
            <a:r>
              <a:rPr lang="tr-TR" sz="3200" dirty="0" smtClean="0">
                <a:latin typeface="Times New Roman" panose="02020603050405020304" pitchFamily="18" charset="0"/>
                <a:cs typeface="Times New Roman" panose="02020603050405020304" pitchFamily="18" charset="0"/>
              </a:rPr>
              <a:t>Taşınmazını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atın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lması için </a:t>
            </a:r>
            <a:r>
              <a:rPr lang="tr-TR" sz="3200" b="1" dirty="0" smtClean="0">
                <a:latin typeface="Times New Roman" panose="02020603050405020304" pitchFamily="18" charset="0"/>
                <a:cs typeface="Times New Roman" panose="02020603050405020304" pitchFamily="18" charset="0"/>
              </a:rPr>
              <a:t>Vedat</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olaylı Temsili içeren bir Vekâlet Sözleşmesi </a:t>
            </a:r>
            <a:r>
              <a:rPr lang="tr-TR" sz="3200" dirty="0" smtClean="0">
                <a:latin typeface="Times New Roman" panose="02020603050405020304" pitchFamily="18" charset="0"/>
                <a:cs typeface="Times New Roman" panose="02020603050405020304" pitchFamily="18" charset="0"/>
              </a:rPr>
              <a:t>yapar, </a:t>
            </a:r>
            <a:r>
              <a:rPr lang="tr-TR" sz="3200" b="1" dirty="0" smtClean="0">
                <a:latin typeface="Times New Roman" panose="02020603050405020304" pitchFamily="18" charset="0"/>
                <a:cs typeface="Times New Roman" panose="02020603050405020304" pitchFamily="18" charset="0"/>
              </a:rPr>
              <a:t>Vedat</a:t>
            </a:r>
            <a:r>
              <a:rPr lang="tr-TR" sz="3200" b="1" dirty="0" smtClean="0">
                <a:latin typeface="Times New Roman" panose="02020603050405020304" pitchFamily="18" charset="0"/>
                <a:cs typeface="Times New Roman" panose="02020603050405020304" pitchFamily="18" charset="0"/>
              </a:rPr>
              <a:t>, Sinan’dan </a:t>
            </a:r>
            <a:r>
              <a:rPr lang="tr-TR" sz="3200" b="1" dirty="0" smtClean="0">
                <a:latin typeface="Times New Roman" panose="02020603050405020304" pitchFamily="18" charset="0"/>
                <a:cs typeface="Times New Roman" panose="02020603050405020304" pitchFamily="18" charset="0"/>
              </a:rPr>
              <a:t>bu Taşınmazı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atın alır </a:t>
            </a:r>
            <a:r>
              <a:rPr lang="tr-TR" sz="3200" dirty="0" smtClean="0">
                <a:latin typeface="Times New Roman" panose="02020603050405020304" pitchFamily="18" charset="0"/>
                <a:cs typeface="Times New Roman" panose="02020603050405020304" pitchFamily="18" charset="0"/>
              </a:rPr>
              <a:t>ve</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Tescil, </a:t>
            </a:r>
            <a:r>
              <a:rPr lang="tr-TR" sz="3200" b="1" i="1" dirty="0" smtClean="0">
                <a:latin typeface="Times New Roman" panose="02020603050405020304" pitchFamily="18" charset="0"/>
                <a:cs typeface="Times New Roman" panose="02020603050405020304" pitchFamily="18" charset="0"/>
              </a:rPr>
              <a:t>Vedat</a:t>
            </a:r>
            <a:r>
              <a:rPr lang="tr-TR"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Adına </a:t>
            </a:r>
            <a:r>
              <a:rPr lang="tr-TR" sz="3200" b="1" dirty="0" smtClean="0">
                <a:latin typeface="Times New Roman" panose="02020603050405020304" pitchFamily="18" charset="0"/>
                <a:cs typeface="Times New Roman" panose="02020603050405020304" pitchFamily="18" charset="0"/>
              </a:rPr>
              <a:t>yapılır. </a:t>
            </a:r>
          </a:p>
        </p:txBody>
      </p:sp>
    </p:spTree>
    <p:extLst>
      <p:ext uri="{BB962C8B-B14F-4D97-AF65-F5344CB8AC3E}">
        <p14:creationId xmlns:p14="http://schemas.microsoft.com/office/powerpoint/2010/main" val="10433496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Olayda, </a:t>
            </a:r>
            <a:r>
              <a:rPr lang="tr-TR" b="1" i="1" dirty="0" smtClean="0">
                <a:latin typeface="Times New Roman" panose="02020603050405020304" pitchFamily="18" charset="0"/>
                <a:cs typeface="Times New Roman" panose="02020603050405020304" pitchFamily="18" charset="0"/>
              </a:rPr>
              <a:t>Vedat,</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kendi adına fakat </a:t>
            </a:r>
            <a:r>
              <a:rPr lang="tr-TR" b="1" i="1" dirty="0" smtClean="0">
                <a:latin typeface="Times New Roman" panose="02020603050405020304" pitchFamily="18" charset="0"/>
                <a:cs typeface="Times New Roman" panose="02020603050405020304" pitchFamily="18" charset="0"/>
              </a:rPr>
              <a:t>Aylin’in </a:t>
            </a:r>
            <a:r>
              <a:rPr lang="tr-TR" b="1" i="1" dirty="0">
                <a:latin typeface="Times New Roman" panose="02020603050405020304" pitchFamily="18" charset="0"/>
                <a:cs typeface="Times New Roman" panose="02020603050405020304" pitchFamily="18" charset="0"/>
              </a:rPr>
              <a:t>hesabına </a:t>
            </a:r>
            <a:r>
              <a:rPr lang="tr-TR" b="1" dirty="0">
                <a:latin typeface="Times New Roman" panose="02020603050405020304" pitchFamily="18" charset="0"/>
                <a:cs typeface="Times New Roman" panose="02020603050405020304" pitchFamily="18" charset="0"/>
              </a:rPr>
              <a:t>hareket etmiştir.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bir deyişle, </a:t>
            </a:r>
            <a:r>
              <a:rPr lang="tr-TR" b="1" dirty="0" smtClean="0">
                <a:latin typeface="Times New Roman" panose="02020603050405020304" pitchFamily="18" charset="0"/>
                <a:cs typeface="Times New Roman" panose="02020603050405020304" pitchFamily="18" charset="0"/>
              </a:rPr>
              <a:t>Vedat, </a:t>
            </a:r>
            <a:r>
              <a:rPr lang="tr-TR" b="1" i="1" dirty="0">
                <a:latin typeface="Times New Roman" panose="02020603050405020304" pitchFamily="18" charset="0"/>
                <a:cs typeface="Times New Roman" panose="02020603050405020304" pitchFamily="18" charset="0"/>
              </a:rPr>
              <a:t>Namı Müsteardır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 durumda, Olaya, </a:t>
            </a:r>
            <a:r>
              <a:rPr lang="tr-TR" b="1" i="1" dirty="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508 </a:t>
            </a:r>
            <a:r>
              <a:rPr lang="tr-TR" b="1" i="1" dirty="0">
                <a:latin typeface="Times New Roman" panose="02020603050405020304" pitchFamily="18" charset="0"/>
                <a:cs typeface="Times New Roman" panose="02020603050405020304" pitchFamily="18" charset="0"/>
              </a:rPr>
              <a:t>/1 </a:t>
            </a:r>
            <a:r>
              <a:rPr lang="tr-TR" b="1" i="1" dirty="0" smtClean="0">
                <a:latin typeface="Times New Roman" panose="02020603050405020304" pitchFamily="18" charset="0"/>
                <a:cs typeface="Times New Roman" panose="02020603050405020304" pitchFamily="18" charset="0"/>
              </a:rPr>
              <a:t>hükmü </a:t>
            </a:r>
            <a:r>
              <a:rPr lang="tr-TR" b="1" dirty="0" smtClean="0">
                <a:latin typeface="Times New Roman" panose="02020603050405020304" pitchFamily="18" charset="0"/>
                <a:cs typeface="Times New Roman" panose="02020603050405020304" pitchFamily="18" charset="0"/>
              </a:rPr>
              <a:t>uygulanacaktır</a:t>
            </a:r>
            <a:r>
              <a:rPr lang="tr-TR" b="1"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BK </a:t>
            </a:r>
            <a:r>
              <a:rPr lang="tr-TR" b="1" dirty="0" smtClean="0">
                <a:latin typeface="Times New Roman" panose="02020603050405020304" pitchFamily="18" charset="0"/>
                <a:cs typeface="Times New Roman" panose="02020603050405020304" pitchFamily="18" charset="0"/>
              </a:rPr>
              <a:t>m. 508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a:t>
            </a:r>
            <a:r>
              <a:rPr lang="tr-TR" b="1"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Vekil, vekâlet verenin istemi üzerine yürüttüğü işin hesabını vermek ve vekâletle ilişkili olarak aldıklarını vekâlet verene vermekle yükümlüdür</a:t>
            </a:r>
            <a:r>
              <a:rPr lang="tr-TR" i="1"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Bu bağlamda, Olayda,</a:t>
            </a:r>
            <a:r>
              <a:rPr lang="tr-TR" b="1" dirty="0">
                <a:latin typeface="Times New Roman" panose="02020603050405020304" pitchFamily="18" charset="0"/>
                <a:cs typeface="Times New Roman" panose="02020603050405020304" pitchFamily="18" charset="0"/>
              </a:rPr>
              <a:t> Aylin’in, </a:t>
            </a:r>
            <a:r>
              <a:rPr lang="tr-TR" b="1" i="1" dirty="0">
                <a:latin typeface="Times New Roman" panose="02020603050405020304" pitchFamily="18" charset="0"/>
                <a:cs typeface="Times New Roman" panose="02020603050405020304" pitchFamily="18" charset="0"/>
              </a:rPr>
              <a:t>Vedat ile aralarındaki Vekâlet Sözleşmesinden</a:t>
            </a:r>
            <a:r>
              <a:rPr lang="tr-TR" b="1" dirty="0">
                <a:latin typeface="Times New Roman" panose="02020603050405020304" pitchFamily="18" charset="0"/>
                <a:cs typeface="Times New Roman" panose="02020603050405020304" pitchFamily="18" charset="0"/>
              </a:rPr>
              <a:t> kaynaklanan, Taşınmazın Mülkiyetini talep konusunda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Alacak Hakkı </a:t>
            </a:r>
            <a:r>
              <a:rPr lang="tr-TR" b="1" dirty="0">
                <a:latin typeface="Times New Roman" panose="02020603050405020304" pitchFamily="18" charset="0"/>
                <a:cs typeface="Times New Roman" panose="02020603050405020304" pitchFamily="18" charset="0"/>
              </a:rPr>
              <a:t>vardır. </a:t>
            </a:r>
          </a:p>
          <a:p>
            <a:pPr marL="0" indent="0" algn="just">
              <a:buNone/>
            </a:pPr>
            <a:endParaRPr lang="tr-TR" i="1" dirty="0" smtClean="0">
              <a:latin typeface="Times New Roman" panose="02020603050405020304" pitchFamily="18" charset="0"/>
              <a:cs typeface="Times New Roman" panose="02020603050405020304" pitchFamily="18" charset="0"/>
            </a:endParaRPr>
          </a:p>
          <a:p>
            <a:pPr algn="just"/>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228606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Vedat bu borcunu yerine getirmezse</a:t>
            </a:r>
            <a:r>
              <a:rPr lang="tr-TR" b="1" dirty="0">
                <a:latin typeface="Times New Roman" panose="02020603050405020304" pitchFamily="18" charset="0"/>
                <a:cs typeface="Times New Roman" panose="02020603050405020304" pitchFamily="18" charset="0"/>
              </a:rPr>
              <a:t>, Vekâlet Veren </a:t>
            </a:r>
            <a:r>
              <a:rPr lang="tr-TR" b="1" dirty="0" smtClean="0">
                <a:latin typeface="Times New Roman" panose="02020603050405020304" pitchFamily="18" charset="0"/>
                <a:cs typeface="Times New Roman" panose="02020603050405020304" pitchFamily="18" charset="0"/>
              </a:rPr>
              <a:t>Aylin’e </a:t>
            </a:r>
            <a:r>
              <a:rPr lang="tr-TR" b="1" dirty="0">
                <a:latin typeface="Times New Roman" panose="02020603050405020304" pitchFamily="18" charset="0"/>
                <a:cs typeface="Times New Roman" panose="02020603050405020304" pitchFamily="18" charset="0"/>
              </a:rPr>
              <a:t>ona karşı Dava açarak MK </a:t>
            </a:r>
            <a:r>
              <a:rPr lang="tr-TR" b="1" dirty="0" smtClean="0">
                <a:latin typeface="Times New Roman" panose="02020603050405020304" pitchFamily="18" charset="0"/>
                <a:cs typeface="Times New Roman" panose="02020603050405020304" pitchFamily="18" charset="0"/>
              </a:rPr>
              <a:t>m. 716</a:t>
            </a:r>
            <a:r>
              <a:rPr lang="tr-TR" b="1" dirty="0">
                <a:latin typeface="Times New Roman" panose="02020603050405020304" pitchFamily="18" charset="0"/>
                <a:cs typeface="Times New Roman" panose="02020603050405020304" pitchFamily="18" charset="0"/>
              </a:rPr>
              <a:t>/ I </a:t>
            </a:r>
            <a:r>
              <a:rPr lang="tr-TR" b="1" dirty="0" smtClean="0">
                <a:latin typeface="Times New Roman" panose="02020603050405020304" pitchFamily="18" charset="0"/>
                <a:cs typeface="Times New Roman" panose="02020603050405020304" pitchFamily="18" charset="0"/>
              </a:rPr>
              <a:t>hükmü uyarınca</a:t>
            </a:r>
            <a:r>
              <a:rPr lang="tr-TR" b="1" dirty="0">
                <a:latin typeface="Times New Roman" panose="02020603050405020304" pitchFamily="18" charset="0"/>
                <a:cs typeface="Times New Roman" panose="02020603050405020304" pitchFamily="18" charset="0"/>
              </a:rPr>
              <a:t>, Mülkiyetin Hükmen kendisine Geçirilmesini isteyebilir. </a:t>
            </a:r>
          </a:p>
          <a:p>
            <a:pPr algn="just"/>
            <a:r>
              <a:rPr lang="tr-TR" b="1" dirty="0">
                <a:latin typeface="Times New Roman" panose="02020603050405020304" pitchFamily="18" charset="0"/>
                <a:cs typeface="Times New Roman" panose="02020603050405020304" pitchFamily="18" charset="0"/>
              </a:rPr>
              <a:t>Bunun için, Vekâlet Sözleşmesinin geçerli ve Vekilin Taşınmazı kendi adına fakat Vekâlet Verenin Hesabına edinmiş olması yeterlidir. </a:t>
            </a:r>
          </a:p>
          <a:p>
            <a:pPr algn="just"/>
            <a:r>
              <a:rPr lang="tr-TR" b="1" dirty="0">
                <a:latin typeface="Times New Roman" panose="02020603050405020304" pitchFamily="18" charset="0"/>
                <a:cs typeface="Times New Roman" panose="02020603050405020304" pitchFamily="18" charset="0"/>
              </a:rPr>
              <a:t>Vekâlet Sözleşmesinden doğan Taşınmazın Mülkiyetini Devir Borcunun geçerli olması </a:t>
            </a:r>
            <a:r>
              <a:rPr lang="tr-TR" dirty="0">
                <a:latin typeface="Times New Roman" panose="02020603050405020304" pitchFamily="18" charset="0"/>
                <a:cs typeface="Times New Roman" panose="02020603050405020304" pitchFamily="18" charset="0"/>
              </a:rPr>
              <a:t>için,</a:t>
            </a:r>
            <a:r>
              <a:rPr lang="tr-TR" b="1"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 Sözleşmenin </a:t>
            </a:r>
            <a:r>
              <a:rPr lang="tr-TR" b="1" i="1" dirty="0">
                <a:latin typeface="Times New Roman" panose="02020603050405020304" pitchFamily="18" charset="0"/>
                <a:cs typeface="Times New Roman" panose="02020603050405020304" pitchFamily="18" charset="0"/>
              </a:rPr>
              <a:t>Resmi Şekilde yapılmasına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gerek yoktur. </a:t>
            </a:r>
          </a:p>
          <a:p>
            <a:pPr marL="0" indent="0">
              <a:buNone/>
            </a:pPr>
            <a:endParaRPr lang="tr-TR" dirty="0"/>
          </a:p>
        </p:txBody>
      </p:sp>
    </p:spTree>
    <p:extLst>
      <p:ext uri="{BB962C8B-B14F-4D97-AF65-F5344CB8AC3E}">
        <p14:creationId xmlns:p14="http://schemas.microsoft.com/office/powerpoint/2010/main" val="22282997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Malikin Dolaylı Temsil İlişkisini Bilmesi Halinde Namı Müstearın Hükümleri -1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Malikin, Mülkiyeti kazanacak olan Kişinin </a:t>
            </a:r>
            <a:r>
              <a:rPr lang="tr-TR" b="1" i="1" dirty="0" smtClean="0">
                <a:latin typeface="Times New Roman" panose="02020603050405020304" pitchFamily="18" charset="0"/>
                <a:cs typeface="Times New Roman" panose="02020603050405020304" pitchFamily="18" charset="0"/>
              </a:rPr>
              <a:t>başkası hesabına hareket ettiğini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diğer bir deyişle</a:t>
            </a:r>
            <a:r>
              <a:rPr lang="tr-TR" b="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aradaki </a:t>
            </a:r>
            <a:r>
              <a:rPr lang="tr-TR" b="1" i="1" dirty="0" smtClean="0">
                <a:latin typeface="Times New Roman" panose="02020603050405020304" pitchFamily="18" charset="0"/>
                <a:cs typeface="Times New Roman" panose="02020603050405020304" pitchFamily="18" charset="0"/>
              </a:rPr>
              <a:t>Dolaylı Temsil İlişkisini </a:t>
            </a:r>
            <a:r>
              <a:rPr lang="tr-TR" b="1" dirty="0" smtClean="0">
                <a:latin typeface="Times New Roman" panose="02020603050405020304" pitchFamily="18" charset="0"/>
                <a:cs typeface="Times New Roman" panose="02020603050405020304" pitchFamily="18" charset="0"/>
              </a:rPr>
              <a:t>bildiği hallerde </a:t>
            </a:r>
            <a:r>
              <a:rPr lang="tr-TR" dirty="0" smtClean="0">
                <a:latin typeface="Times New Roman" panose="02020603050405020304" pitchFamily="18" charset="0"/>
                <a:cs typeface="Times New Roman" panose="02020603050405020304" pitchFamily="18" charset="0"/>
              </a:rPr>
              <a:t>ise</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Namı Müstear durumunun hangi hükümlere tabi olacağı </a:t>
            </a:r>
            <a:r>
              <a:rPr lang="tr-TR" b="1" dirty="0" smtClean="0">
                <a:latin typeface="Times New Roman" panose="02020603050405020304" pitchFamily="18" charset="0"/>
                <a:cs typeface="Times New Roman" panose="02020603050405020304" pitchFamily="18" charset="0"/>
              </a:rPr>
              <a:t>tartışmalıdır. </a:t>
            </a:r>
          </a:p>
          <a:p>
            <a:pPr algn="just"/>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Arzu</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 gerçekte </a:t>
            </a:r>
            <a:r>
              <a:rPr lang="tr-TR" b="1" dirty="0" smtClean="0">
                <a:latin typeface="Times New Roman" panose="02020603050405020304" pitchFamily="18" charset="0"/>
                <a:cs typeface="Times New Roman" panose="02020603050405020304" pitchFamily="18" charset="0"/>
              </a:rPr>
              <a:t>Bahadır’a</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devretmek istemekte</a:t>
            </a:r>
            <a:r>
              <a:rPr lang="tr-TR" dirty="0" smtClean="0">
                <a:latin typeface="Times New Roman" panose="02020603050405020304" pitchFamily="18" charset="0"/>
                <a:cs typeface="Times New Roman" panose="02020603050405020304" pitchFamily="18" charset="0"/>
              </a:rPr>
              <a:t>, fakat </a:t>
            </a:r>
            <a:r>
              <a:rPr lang="tr-TR" b="1" dirty="0" smtClean="0">
                <a:latin typeface="Times New Roman" panose="02020603050405020304" pitchFamily="18" charset="0"/>
                <a:cs typeface="Times New Roman" panose="02020603050405020304" pitchFamily="18" charset="0"/>
              </a:rPr>
              <a:t>herhangi bir nedenle </a:t>
            </a:r>
            <a:r>
              <a:rPr lang="tr-TR" b="1" dirty="0" smtClean="0">
                <a:latin typeface="Times New Roman" panose="02020603050405020304" pitchFamily="18" charset="0"/>
                <a:cs typeface="Times New Roman" panose="02020603050405020304" pitchFamily="18" charset="0"/>
              </a:rPr>
              <a:t>Bahadır’ın</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adının gizli kalması </a:t>
            </a:r>
            <a:r>
              <a:rPr lang="tr-TR" dirty="0" smtClean="0">
                <a:latin typeface="Times New Roman" panose="02020603050405020304" pitchFamily="18" charset="0"/>
                <a:cs typeface="Times New Roman" panose="02020603050405020304" pitchFamily="18" charset="0"/>
              </a:rPr>
              <a:t>istenmektedir. </a:t>
            </a:r>
          </a:p>
          <a:p>
            <a:pPr algn="just"/>
            <a:r>
              <a:rPr lang="tr-TR" dirty="0" smtClean="0">
                <a:latin typeface="Times New Roman" panose="02020603050405020304" pitchFamily="18" charset="0"/>
                <a:cs typeface="Times New Roman" panose="02020603050405020304" pitchFamily="18" charset="0"/>
              </a:rPr>
              <a:t>Bu nedenle,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Arzu,</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önce, </a:t>
            </a:r>
            <a:r>
              <a:rPr lang="tr-TR" b="1" dirty="0" smtClean="0">
                <a:latin typeface="Times New Roman" panose="02020603050405020304" pitchFamily="18" charset="0"/>
                <a:cs typeface="Times New Roman" panose="02020603050405020304" pitchFamily="18" charset="0"/>
              </a:rPr>
              <a:t>Taşınmazı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Cemile’ye </a:t>
            </a:r>
            <a:r>
              <a:rPr lang="tr-TR" b="1" i="1" dirty="0" smtClean="0">
                <a:latin typeface="Times New Roman" panose="02020603050405020304" pitchFamily="18" charset="0"/>
                <a:cs typeface="Times New Roman" panose="02020603050405020304" pitchFamily="18" charset="0"/>
              </a:rPr>
              <a:t>satıp, </a:t>
            </a:r>
            <a:r>
              <a:rPr lang="tr-TR" b="1" dirty="0" smtClean="0">
                <a:latin typeface="Times New Roman" panose="02020603050405020304" pitchFamily="18" charset="0"/>
                <a:cs typeface="Times New Roman" panose="02020603050405020304" pitchFamily="18" charset="0"/>
              </a:rPr>
              <a:t>Mülkiyeti </a:t>
            </a:r>
            <a:r>
              <a:rPr lang="tr-TR" b="1" dirty="0" smtClean="0">
                <a:latin typeface="Times New Roman" panose="02020603050405020304" pitchFamily="18" charset="0"/>
                <a:cs typeface="Times New Roman" panose="02020603050405020304" pitchFamily="18" charset="0"/>
              </a:rPr>
              <a:t>Cemile’ye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devretmekte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Cemile</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Satışın arkasında gizlenen bir </a:t>
            </a:r>
            <a:r>
              <a:rPr lang="tr-TR" b="1" dirty="0" smtClean="0">
                <a:latin typeface="Times New Roman" panose="02020603050405020304" pitchFamily="18" charset="0"/>
                <a:cs typeface="Times New Roman" panose="02020603050405020304" pitchFamily="18" charset="0"/>
              </a:rPr>
              <a:t>Anlaşma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b="1" i="1" dirty="0" smtClean="0">
                <a:latin typeface="Times New Roman" panose="02020603050405020304" pitchFamily="18" charset="0"/>
                <a:cs typeface="Times New Roman" panose="02020603050405020304" pitchFamily="18" charset="0"/>
              </a:rPr>
              <a:t>Bahadır’a</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devretmeyi taahhüt </a:t>
            </a:r>
            <a:r>
              <a:rPr lang="tr-TR" dirty="0" smtClean="0">
                <a:latin typeface="Times New Roman" panose="02020603050405020304" pitchFamily="18" charset="0"/>
                <a:cs typeface="Times New Roman" panose="02020603050405020304" pitchFamily="18" charset="0"/>
              </a:rPr>
              <a:t>etmektedir. </a:t>
            </a:r>
          </a:p>
          <a:p>
            <a:pPr marL="0" indent="0" algn="just">
              <a:buNone/>
            </a:pPr>
            <a:endParaRPr lang="tr-TR" dirty="0"/>
          </a:p>
        </p:txBody>
      </p:sp>
    </p:spTree>
    <p:extLst>
      <p:ext uri="{BB962C8B-B14F-4D97-AF65-F5344CB8AC3E}">
        <p14:creationId xmlns:p14="http://schemas.microsoft.com/office/powerpoint/2010/main" val="40674828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Malikin Dolaylı Temsil İlişkisini Bilmesi Halinde Namı Müstearın Hükümleri </a:t>
            </a:r>
            <a:r>
              <a:rPr lang="tr-TR" sz="3600" b="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Birinci Görüş) </a:t>
            </a:r>
            <a:endParaRPr lang="tr-TR" sz="36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a:bodyPr>
          <a:lstStyle/>
          <a:p>
            <a:pPr algn="just"/>
            <a:r>
              <a:rPr lang="tr-TR" b="1" dirty="0" smtClean="0">
                <a:latin typeface="Times New Roman" panose="02020603050405020304" pitchFamily="18" charset="0"/>
                <a:cs typeface="Times New Roman" panose="02020603050405020304" pitchFamily="18" charset="0"/>
              </a:rPr>
              <a:t>Birinci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örüşe </a:t>
            </a:r>
            <a:r>
              <a:rPr lang="tr-TR" b="1"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burada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Namı Müstear </a:t>
            </a:r>
            <a:r>
              <a:rPr lang="tr-TR" b="1" dirty="0">
                <a:latin typeface="Times New Roman" panose="02020603050405020304" pitchFamily="18" charset="0"/>
                <a:cs typeface="Times New Roman" panose="02020603050405020304" pitchFamily="18" charset="0"/>
              </a:rPr>
              <a:t>durumu</a:t>
            </a:r>
            <a:r>
              <a:rPr lang="tr-TR" dirty="0">
                <a:latin typeface="Times New Roman" panose="02020603050405020304" pitchFamily="18" charset="0"/>
                <a:cs typeface="Times New Roman" panose="02020603050405020304" pitchFamily="18" charset="0"/>
              </a:rPr>
              <a:t>, bir </a:t>
            </a:r>
            <a:r>
              <a:rPr lang="tr-TR" b="1" dirty="0" smtClean="0">
                <a:latin typeface="Times New Roman" panose="02020603050405020304" pitchFamily="18" charset="0"/>
                <a:cs typeface="Times New Roman" panose="02020603050405020304" pitchFamily="18" charset="0"/>
              </a:rPr>
              <a:t>İnançlı Temlikin </a:t>
            </a:r>
            <a:r>
              <a:rPr lang="tr-TR" b="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Muvazaalı İşlemin </a:t>
            </a:r>
            <a:r>
              <a:rPr lang="tr-TR" b="1" dirty="0">
                <a:latin typeface="Times New Roman" panose="02020603050405020304" pitchFamily="18" charset="0"/>
                <a:cs typeface="Times New Roman" panose="02020603050405020304" pitchFamily="18" charset="0"/>
              </a:rPr>
              <a:t>arkasına gizlenmesi şeklinde </a:t>
            </a:r>
            <a:r>
              <a:rPr lang="tr-TR" dirty="0">
                <a:latin typeface="Times New Roman" panose="02020603050405020304" pitchFamily="18" charset="0"/>
                <a:cs typeface="Times New Roman" panose="02020603050405020304" pitchFamily="18" charset="0"/>
              </a:rPr>
              <a:t>ortaya çıkmaktadır</a:t>
            </a:r>
            <a:r>
              <a:rPr lang="tr-TR" dirty="0" smtClean="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durumda,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Tarafta</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Muvazaa</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ya </a:t>
            </a:r>
            <a:r>
              <a:rPr lang="tr-TR" dirty="0">
                <a:latin typeface="Times New Roman" panose="02020603050405020304" pitchFamily="18" charset="0"/>
                <a:cs typeface="Times New Roman" panose="02020603050405020304" pitchFamily="18" charset="0"/>
              </a:rPr>
              <a:t>da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Şahısta Muvazaa</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söz konusudur. </a:t>
            </a:r>
          </a:p>
          <a:p>
            <a:pPr algn="just"/>
            <a:r>
              <a:rPr lang="tr-TR" b="1" dirty="0" smtClean="0">
                <a:latin typeface="Times New Roman" panose="02020603050405020304" pitchFamily="18" charset="0"/>
                <a:cs typeface="Times New Roman" panose="02020603050405020304" pitchFamily="18" charset="0"/>
              </a:rPr>
              <a:t>Arzu’nun</a:t>
            </a:r>
            <a:r>
              <a:rPr lang="tr-TR" b="1" dirty="0" smtClean="0">
                <a:latin typeface="Times New Roman" panose="02020603050405020304" pitchFamily="18" charset="0"/>
                <a:cs typeface="Times New Roman" panose="02020603050405020304" pitchFamily="18" charset="0"/>
              </a:rPr>
              <a:t> Cemile’ye </a:t>
            </a:r>
            <a:r>
              <a:rPr lang="tr-TR" b="1" dirty="0" smtClean="0">
                <a:latin typeface="Times New Roman" panose="02020603050405020304" pitchFamily="18" charset="0"/>
                <a:cs typeface="Times New Roman" panose="02020603050405020304" pitchFamily="18" charset="0"/>
              </a:rPr>
              <a:t>Mülkiyeti </a:t>
            </a:r>
            <a:r>
              <a:rPr lang="tr-TR" b="1" dirty="0">
                <a:latin typeface="Times New Roman" panose="02020603050405020304" pitchFamily="18" charset="0"/>
                <a:cs typeface="Times New Roman" panose="02020603050405020304" pitchFamily="18" charset="0"/>
              </a:rPr>
              <a:t>devretmeyi taahhüt ettiği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Görünürdeki </a:t>
            </a:r>
            <a:r>
              <a:rPr lang="tr-TR" b="1" u="sng" dirty="0">
                <a:latin typeface="Times New Roman" panose="02020603050405020304" pitchFamily="18" charset="0"/>
                <a:cs typeface="Times New Roman" panose="02020603050405020304" pitchFamily="18" charset="0"/>
              </a:rPr>
              <a:t>Satış </a:t>
            </a:r>
            <a:r>
              <a:rPr lang="tr-TR" b="1" u="sng" dirty="0" smtClean="0">
                <a:latin typeface="Times New Roman" panose="02020603050405020304" pitchFamily="18" charset="0"/>
                <a:cs typeface="Times New Roman" panose="02020603050405020304" pitchFamily="18" charset="0"/>
              </a:rPr>
              <a:t>İşlemi»,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uvazaalı </a:t>
            </a:r>
            <a:r>
              <a:rPr lang="tr-TR" dirty="0" smtClean="0">
                <a:latin typeface="Times New Roman" panose="02020603050405020304" pitchFamily="18" charset="0"/>
                <a:cs typeface="Times New Roman" panose="02020603050405020304" pitchFamily="18" charset="0"/>
              </a:rPr>
              <a:t>olduğu için ve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b="1" dirty="0" smtClean="0">
                <a:latin typeface="Times New Roman" panose="02020603050405020304" pitchFamily="18" charset="0"/>
                <a:cs typeface="Times New Roman" panose="02020603050405020304" pitchFamily="18" charset="0"/>
              </a:rPr>
              <a:t>Bahadır’a</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Devretme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aahhüdünü içeren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İnançlı İşlem</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Resmi </a:t>
            </a:r>
            <a:r>
              <a:rPr lang="tr-TR" b="1" i="1" dirty="0">
                <a:latin typeface="Times New Roman" panose="02020603050405020304" pitchFamily="18" charset="0"/>
                <a:cs typeface="Times New Roman" panose="02020603050405020304" pitchFamily="18" charset="0"/>
              </a:rPr>
              <a:t>Ş</a:t>
            </a:r>
            <a:r>
              <a:rPr lang="tr-TR" b="1" i="1" dirty="0" smtClean="0">
                <a:latin typeface="Times New Roman" panose="02020603050405020304" pitchFamily="18" charset="0"/>
                <a:cs typeface="Times New Roman" panose="02020603050405020304" pitchFamily="18" charset="0"/>
              </a:rPr>
              <a:t>ekilde yapılmadığı için </a:t>
            </a:r>
            <a:r>
              <a:rPr lang="tr-TR" b="1" dirty="0">
                <a:latin typeface="Times New Roman" panose="02020603050405020304" pitchFamily="18" charset="0"/>
                <a:cs typeface="Times New Roman" panose="02020603050405020304" pitchFamily="18" charset="0"/>
              </a:rPr>
              <a:t>geçersizdir.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b="1"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uvazaanın türünü belirtmeksizin</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19. B., s. 389, N. 1466</a:t>
            </a:r>
            <a:r>
              <a:rPr lang="tr-TR" sz="2400" b="1" dirty="0" smtClean="0">
                <a:latin typeface="Times New Roman" panose="02020603050405020304" pitchFamily="18" charset="0"/>
                <a:cs typeface="Times New Roman" panose="02020603050405020304" pitchFamily="18" charset="0"/>
              </a:rPr>
              <a:t>; </a:t>
            </a:r>
            <a:r>
              <a:rPr lang="tr-TR" sz="2400" b="1" dirty="0" err="1" smtClean="0">
                <a:latin typeface="Times New Roman" panose="02020603050405020304" pitchFamily="18" charset="0"/>
                <a:cs typeface="Times New Roman" panose="02020603050405020304" pitchFamily="18" charset="0"/>
              </a:rPr>
              <a:t>Kocayusufpaşaoğlu</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Borçlar Hukuku, s. 377; </a:t>
            </a:r>
            <a:r>
              <a:rPr lang="tr-TR" sz="2400" b="1" i="1" dirty="0" smtClean="0">
                <a:latin typeface="Times New Roman" panose="02020603050405020304" pitchFamily="18" charset="0"/>
                <a:cs typeface="Times New Roman" panose="02020603050405020304" pitchFamily="18" charset="0"/>
              </a:rPr>
              <a:t>Eren,</a:t>
            </a:r>
            <a:r>
              <a:rPr lang="tr-TR" sz="2400" i="1" dirty="0" smtClean="0">
                <a:latin typeface="Times New Roman" panose="02020603050405020304" pitchFamily="18" charset="0"/>
                <a:cs typeface="Times New Roman" panose="02020603050405020304" pitchFamily="18" charset="0"/>
              </a:rPr>
              <a:t> Mülkiyet H., 4. B., s. 228 – 229)</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5771190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Malikin Dolaylı Temsil İlişkisini Bilmesi Halinde Namı Müstearın </a:t>
            </a:r>
            <a:r>
              <a:rPr lang="tr-TR" sz="3600" b="1" dirty="0" smtClean="0">
                <a:latin typeface="Times New Roman" panose="02020603050405020304" pitchFamily="18" charset="0"/>
                <a:cs typeface="Times New Roman" panose="02020603050405020304" pitchFamily="18" charset="0"/>
              </a:rPr>
              <a:t>Hükümleri (</a:t>
            </a:r>
            <a:r>
              <a:rPr lang="tr-TR" sz="3600" i="1" dirty="0" smtClean="0">
                <a:latin typeface="Times New Roman" panose="02020603050405020304" pitchFamily="18" charset="0"/>
                <a:cs typeface="Times New Roman" panose="02020603050405020304" pitchFamily="18" charset="0"/>
              </a:rPr>
              <a:t>İkinci Görüş)</a:t>
            </a:r>
            <a:endParaRPr lang="tr-TR" sz="36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İkinci Görüş ise, </a:t>
            </a:r>
            <a:r>
              <a:rPr lang="tr-TR" sz="3600" dirty="0" smtClean="0">
                <a:latin typeface="Times New Roman" panose="02020603050405020304" pitchFamily="18" charset="0"/>
                <a:cs typeface="Times New Roman" panose="02020603050405020304" pitchFamily="18" charset="0"/>
              </a:rPr>
              <a:t>bir Üçüncü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işinin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alvarlığı aracılığıyla gerçekleştirilen </a:t>
            </a:r>
            <a:r>
              <a:rPr lang="tr-TR" sz="3600" b="1" dirty="0" smtClean="0">
                <a:latin typeface="Times New Roman" panose="02020603050405020304" pitchFamily="18" charset="0"/>
                <a:cs typeface="Times New Roman" panose="02020603050405020304" pitchFamily="18" charset="0"/>
              </a:rPr>
              <a:t>İnançlı İşlemi, </a:t>
            </a:r>
            <a:r>
              <a:rPr lang="tr-TR" sz="3600" b="1" i="1" dirty="0" smtClean="0">
                <a:latin typeface="Times New Roman" panose="02020603050405020304" pitchFamily="18" charset="0"/>
                <a:cs typeface="Times New Roman" panose="02020603050405020304" pitchFamily="18" charset="0"/>
              </a:rPr>
              <a:t>Namı Müstear </a:t>
            </a:r>
            <a:r>
              <a:rPr lang="tr-TR" sz="3600" dirty="0" smtClean="0">
                <a:latin typeface="Times New Roman" panose="02020603050405020304" pitchFamily="18" charset="0"/>
                <a:cs typeface="Times New Roman" panose="02020603050405020304" pitchFamily="18" charset="0"/>
              </a:rPr>
              <a:t>dışında tutmakta ve </a:t>
            </a:r>
            <a:r>
              <a:rPr lang="tr-TR" sz="3600" b="1" dirty="0" smtClean="0">
                <a:latin typeface="Times New Roman" panose="02020603050405020304" pitchFamily="18" charset="0"/>
                <a:cs typeface="Times New Roman" panose="02020603050405020304" pitchFamily="18" charset="0"/>
              </a:rPr>
              <a:t>Vekâlet Sözleşmesi kapsamında</a:t>
            </a:r>
            <a:r>
              <a:rPr lang="tr-TR" sz="3600" dirty="0" smtClean="0">
                <a:latin typeface="Times New Roman" panose="02020603050405020304" pitchFamily="18" charset="0"/>
                <a:cs typeface="Times New Roman" panose="02020603050405020304" pitchFamily="18" charset="0"/>
              </a:rPr>
              <a:t> ele almaktadır.  </a:t>
            </a:r>
          </a:p>
          <a:p>
            <a:pPr algn="just"/>
            <a:r>
              <a:rPr lang="tr-TR" b="1" dirty="0" smtClean="0">
                <a:latin typeface="Times New Roman" panose="02020603050405020304" pitchFamily="18" charset="0"/>
                <a:cs typeface="Times New Roman" panose="02020603050405020304" pitchFamily="18" charset="0"/>
              </a:rPr>
              <a:t>Bu görüşe göre, </a:t>
            </a:r>
            <a:r>
              <a:rPr lang="tr-TR" dirty="0" smtClean="0">
                <a:latin typeface="Times New Roman" panose="02020603050405020304" pitchFamily="18" charset="0"/>
                <a:cs typeface="Times New Roman" panose="02020603050405020304" pitchFamily="18" charset="0"/>
              </a:rPr>
              <a:t>(B)’</a:t>
            </a:r>
            <a:r>
              <a:rPr lang="tr-TR" dirty="0" err="1" smtClean="0">
                <a:latin typeface="Times New Roman" panose="02020603050405020304" pitchFamily="18" charset="0"/>
                <a:cs typeface="Times New Roman" panose="02020603050405020304" pitchFamily="18" charset="0"/>
              </a:rPr>
              <a:t>nin</a:t>
            </a:r>
            <a:r>
              <a:rPr lang="tr-TR" dirty="0" smtClean="0">
                <a:latin typeface="Times New Roman" panose="02020603050405020304" pitchFamily="18" charset="0"/>
                <a:cs typeface="Times New Roman" panose="02020603050405020304" pitchFamily="18" charset="0"/>
              </a:rPr>
              <a:t> adının gizli kalması istendiği için (A)’</a:t>
            </a:r>
            <a:r>
              <a:rPr lang="tr-TR" dirty="0" err="1" smtClean="0">
                <a:latin typeface="Times New Roman" panose="02020603050405020304" pitchFamily="18" charset="0"/>
                <a:cs typeface="Times New Roman" panose="02020603050405020304" pitchFamily="18" charset="0"/>
              </a:rPr>
              <a:t>nın</a:t>
            </a:r>
            <a:r>
              <a:rPr lang="tr-TR" dirty="0" smtClean="0">
                <a:latin typeface="Times New Roman" panose="02020603050405020304" pitchFamily="18" charset="0"/>
                <a:cs typeface="Times New Roman" panose="02020603050405020304" pitchFamily="18" charset="0"/>
              </a:rPr>
              <a:t> Taşınmazı önce (C)’ye satıp, Mülkiyeti (C)’ye devretmesi, (C)’</a:t>
            </a:r>
            <a:r>
              <a:rPr lang="tr-TR" dirty="0" err="1" smtClean="0">
                <a:latin typeface="Times New Roman" panose="02020603050405020304" pitchFamily="18" charset="0"/>
                <a:cs typeface="Times New Roman" panose="02020603050405020304" pitchFamily="18" charset="0"/>
              </a:rPr>
              <a:t>nin</a:t>
            </a:r>
            <a:r>
              <a:rPr lang="tr-TR" dirty="0" smtClean="0">
                <a:latin typeface="Times New Roman" panose="02020603050405020304" pitchFamily="18" charset="0"/>
                <a:cs typeface="Times New Roman" panose="02020603050405020304" pitchFamily="18" charset="0"/>
              </a:rPr>
              <a:t> de Satışın arkasında gizlenen bir Anlaşma ile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 (B)’ye devretmeyi taahhüt etmesi durumunda, (A) ile (C) arasındaki İşlemde «</a:t>
            </a:r>
            <a:r>
              <a:rPr lang="tr-TR" b="1" dirty="0" smtClean="0">
                <a:latin typeface="Times New Roman" panose="02020603050405020304" pitchFamily="18" charset="0"/>
                <a:cs typeface="Times New Roman" panose="02020603050405020304" pitchFamily="18" charset="0"/>
              </a:rPr>
              <a:t>Şahısta Muvazaa» </a:t>
            </a:r>
            <a:r>
              <a:rPr lang="tr-TR" dirty="0" smtClean="0">
                <a:latin typeface="Times New Roman" panose="02020603050405020304" pitchFamily="18" charset="0"/>
                <a:cs typeface="Times New Roman" panose="02020603050405020304" pitchFamily="18" charset="0"/>
              </a:rPr>
              <a:t>söz konusudur. </a:t>
            </a:r>
          </a:p>
          <a:p>
            <a:pPr algn="just"/>
            <a:endParaRPr lang="tr-TR" sz="3200" dirty="0" smtClean="0">
              <a:latin typeface="Times New Roman" panose="02020603050405020304" pitchFamily="18" charset="0"/>
              <a:cs typeface="Times New Roman" panose="02020603050405020304" pitchFamily="18" charset="0"/>
            </a:endParaRPr>
          </a:p>
          <a:p>
            <a:pPr algn="just"/>
            <a:endParaRPr lang="tr-TR" sz="3200" dirty="0"/>
          </a:p>
        </p:txBody>
      </p:sp>
    </p:spTree>
    <p:extLst>
      <p:ext uri="{BB962C8B-B14F-4D97-AF65-F5344CB8AC3E}">
        <p14:creationId xmlns:p14="http://schemas.microsoft.com/office/powerpoint/2010/main" val="76899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Borçlar Kanunu</a:t>
            </a:r>
            <a:r>
              <a:rPr lang="tr-TR" sz="3200" dirty="0" smtClean="0">
                <a:latin typeface="Times New Roman" panose="02020603050405020304" pitchFamily="18" charset="0"/>
                <a:cs typeface="Times New Roman" panose="02020603050405020304" pitchFamily="18" charset="0"/>
              </a:rPr>
              <a:t>, İnançlı İşlemleri düzenlememiştir. Bu bağlamda, «</a:t>
            </a:r>
            <a:r>
              <a:rPr lang="tr-TR" sz="3200" b="1" dirty="0" smtClean="0">
                <a:latin typeface="Times New Roman" panose="02020603050405020304" pitchFamily="18" charset="0"/>
                <a:cs typeface="Times New Roman" panose="02020603050405020304" pitchFamily="18" charset="0"/>
              </a:rPr>
              <a:t>İnançlı İşlem</a:t>
            </a:r>
            <a:r>
              <a:rPr lang="tr-TR" sz="3200" dirty="0" smtClean="0">
                <a:latin typeface="Times New Roman" panose="02020603050405020304" pitchFamily="18" charset="0"/>
                <a:cs typeface="Times New Roman" panose="02020603050405020304" pitchFamily="18" charset="0"/>
              </a:rPr>
              <a:t>» kavramı, varlığını </a:t>
            </a:r>
            <a:r>
              <a:rPr lang="tr-TR" sz="3200" b="1" dirty="0" smtClean="0">
                <a:latin typeface="Times New Roman" panose="02020603050405020304" pitchFamily="18" charset="0"/>
                <a:cs typeface="Times New Roman" panose="02020603050405020304" pitchFamily="18" charset="0"/>
              </a:rPr>
              <a:t>Doktrin</a:t>
            </a:r>
            <a:r>
              <a:rPr lang="tr-TR" sz="3200" dirty="0" smtClean="0">
                <a:latin typeface="Times New Roman" panose="02020603050405020304" pitchFamily="18" charset="0"/>
                <a:cs typeface="Times New Roman" panose="02020603050405020304" pitchFamily="18" charset="0"/>
              </a:rPr>
              <a:t> ve </a:t>
            </a:r>
            <a:r>
              <a:rPr lang="tr-TR" sz="3200" b="1" dirty="0" smtClean="0">
                <a:latin typeface="Times New Roman" panose="02020603050405020304" pitchFamily="18" charset="0"/>
                <a:cs typeface="Times New Roman" panose="02020603050405020304" pitchFamily="18" charset="0"/>
              </a:rPr>
              <a:t>Uygulamaya </a:t>
            </a:r>
            <a:r>
              <a:rPr lang="tr-TR" sz="3200" dirty="0" smtClean="0">
                <a:latin typeface="Times New Roman" panose="02020603050405020304" pitchFamily="18" charset="0"/>
                <a:cs typeface="Times New Roman" panose="02020603050405020304" pitchFamily="18" charset="0"/>
              </a:rPr>
              <a:t>borçludur. </a:t>
            </a:r>
          </a:p>
          <a:p>
            <a:pPr algn="just"/>
            <a:r>
              <a:rPr lang="tr-TR" sz="3200" b="1" dirty="0" smtClean="0">
                <a:latin typeface="Times New Roman" panose="02020603050405020304" pitchFamily="18" charset="0"/>
                <a:cs typeface="Times New Roman" panose="02020603050405020304" pitchFamily="18" charset="0"/>
              </a:rPr>
              <a:t>İnançlı İşlem, </a:t>
            </a:r>
            <a:r>
              <a:rPr lang="tr-TR" sz="3200" b="1" i="1" dirty="0" smtClean="0">
                <a:latin typeface="Times New Roman" panose="02020603050405020304" pitchFamily="18" charset="0"/>
                <a:cs typeface="Times New Roman" panose="02020603050405020304" pitchFamily="18" charset="0"/>
              </a:rPr>
              <a:t>Alacağın Temliki, Ciro</a:t>
            </a:r>
            <a:r>
              <a:rPr lang="tr-TR" sz="3200" dirty="0" smtClean="0">
                <a:latin typeface="Times New Roman" panose="02020603050405020304" pitchFamily="18" charset="0"/>
                <a:cs typeface="Times New Roman" panose="02020603050405020304" pitchFamily="18" charset="0"/>
              </a:rPr>
              <a:t> ve </a:t>
            </a:r>
            <a:r>
              <a:rPr lang="tr-TR" sz="3200" b="1" i="1" dirty="0" smtClean="0">
                <a:latin typeface="Times New Roman" panose="02020603050405020304" pitchFamily="18" charset="0"/>
                <a:cs typeface="Times New Roman" panose="02020603050405020304" pitchFamily="18" charset="0"/>
              </a:rPr>
              <a:t>Mülkiyetin Devri </a:t>
            </a:r>
            <a:r>
              <a:rPr lang="tr-TR" sz="3200" dirty="0" smtClean="0">
                <a:latin typeface="Times New Roman" panose="02020603050405020304" pitchFamily="18" charset="0"/>
                <a:cs typeface="Times New Roman" panose="02020603050405020304" pitchFamily="18" charset="0"/>
              </a:rPr>
              <a:t>gibi </a:t>
            </a:r>
            <a:r>
              <a:rPr lang="tr-TR" sz="3200" b="1" dirty="0" smtClean="0">
                <a:latin typeface="Times New Roman" panose="02020603050405020304" pitchFamily="18" charset="0"/>
                <a:cs typeface="Times New Roman" panose="02020603050405020304" pitchFamily="18" charset="0"/>
              </a:rPr>
              <a:t>Tasarruf İşlemlerinde </a:t>
            </a:r>
            <a:r>
              <a:rPr lang="tr-TR" sz="3200" dirty="0" smtClean="0">
                <a:latin typeface="Times New Roman" panose="02020603050405020304" pitchFamily="18" charset="0"/>
                <a:cs typeface="Times New Roman" panose="02020603050405020304" pitchFamily="18" charset="0"/>
              </a:rPr>
              <a:t>çok görülür </a:t>
            </a: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Eren,</a:t>
            </a:r>
            <a:r>
              <a:rPr lang="tr-TR" i="1" dirty="0" smtClean="0">
                <a:latin typeface="Times New Roman" panose="02020603050405020304" pitchFamily="18" charset="0"/>
                <a:cs typeface="Times New Roman" panose="02020603050405020304" pitchFamily="18" charset="0"/>
              </a:rPr>
              <a:t> Mülkiyet H., 4. B., s. 230). </a:t>
            </a:r>
          </a:p>
          <a:p>
            <a:pPr algn="just"/>
            <a:r>
              <a:rPr lang="tr-TR" sz="3200" dirty="0">
                <a:latin typeface="Times New Roman" panose="02020603050405020304" pitchFamily="18" charset="0"/>
                <a:cs typeface="Times New Roman" panose="02020603050405020304" pitchFamily="18" charset="0"/>
              </a:rPr>
              <a:t>İnançlı İşlemlerde </a:t>
            </a:r>
            <a:r>
              <a:rPr lang="tr-TR" sz="3200" b="1" dirty="0" smtClean="0">
                <a:latin typeface="Times New Roman" panose="02020603050405020304" pitchFamily="18" charset="0"/>
                <a:cs typeface="Times New Roman" panose="02020603050405020304" pitchFamily="18" charset="0"/>
              </a:rPr>
              <a:t>Güven</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Taraflar </a:t>
            </a:r>
            <a:r>
              <a:rPr lang="tr-TR" sz="3200" dirty="0">
                <a:latin typeface="Times New Roman" panose="02020603050405020304" pitchFamily="18" charset="0"/>
                <a:cs typeface="Times New Roman" panose="02020603050405020304" pitchFamily="18" charset="0"/>
              </a:rPr>
              <a:t>arasında önemli bir rol oynar, </a:t>
            </a:r>
            <a:r>
              <a:rPr lang="tr-TR" sz="3200" dirty="0" smtClean="0">
                <a:latin typeface="Times New Roman" panose="02020603050405020304" pitchFamily="18" charset="0"/>
                <a:cs typeface="Times New Roman" panose="02020603050405020304" pitchFamily="18" charset="0"/>
              </a:rPr>
              <a:t>diğer bir deyişle,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üven </a:t>
            </a:r>
            <a:r>
              <a:rPr lang="tr-TR" sz="3200" dirty="0">
                <a:latin typeface="Times New Roman" panose="02020603050405020304" pitchFamily="18" charset="0"/>
                <a:cs typeface="Times New Roman" panose="02020603050405020304" pitchFamily="18" charset="0"/>
              </a:rPr>
              <a:t>burada </a:t>
            </a:r>
            <a:r>
              <a:rPr lang="tr-TR" sz="3200" b="1" dirty="0" smtClean="0">
                <a:latin typeface="Times New Roman" panose="02020603050405020304" pitchFamily="18" charset="0"/>
                <a:cs typeface="Times New Roman" panose="02020603050405020304" pitchFamily="18" charset="0"/>
              </a:rPr>
              <a:t>İşlemin Esasını </a:t>
            </a:r>
            <a:r>
              <a:rPr lang="tr-TR" sz="3200" dirty="0">
                <a:latin typeface="Times New Roman" panose="02020603050405020304" pitchFamily="18" charset="0"/>
                <a:cs typeface="Times New Roman" panose="02020603050405020304" pitchFamily="18" charset="0"/>
              </a:rPr>
              <a:t>oluşturur. </a:t>
            </a:r>
          </a:p>
          <a:p>
            <a:pPr marL="0" indent="0" algn="just">
              <a:buNone/>
            </a:pPr>
            <a:endParaRPr lang="tr-TR" i="1" dirty="0">
              <a:latin typeface="Times New Roman" panose="02020603050405020304" pitchFamily="18" charset="0"/>
              <a:cs typeface="Times New Roman" panose="02020603050405020304" pitchFamily="18" charset="0"/>
            </a:endParaRPr>
          </a:p>
          <a:p>
            <a:pPr marL="0" indent="0" algn="just">
              <a:buNone/>
            </a:pP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8403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Bununla beraber, </a:t>
            </a:r>
            <a:r>
              <a:rPr lang="tr-TR" b="1" dirty="0" smtClean="0">
                <a:latin typeface="Times New Roman" panose="02020603050405020304" pitchFamily="18" charset="0"/>
                <a:cs typeface="Times New Roman" panose="02020603050405020304" pitchFamily="18" charset="0"/>
              </a:rPr>
              <a:t>İç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lişkide </a:t>
            </a:r>
            <a:r>
              <a:rPr lang="tr-TR" dirty="0">
                <a:latin typeface="Times New Roman" panose="02020603050405020304" pitchFamily="18" charset="0"/>
                <a:cs typeface="Times New Roman" panose="02020603050405020304" pitchFamily="18" charset="0"/>
              </a:rPr>
              <a:t>(B) ve (C) arasında </a:t>
            </a:r>
            <a:r>
              <a:rPr lang="tr-TR" b="1" dirty="0" smtClean="0">
                <a:latin typeface="Times New Roman" panose="02020603050405020304" pitchFamily="18" charset="0"/>
                <a:cs typeface="Times New Roman" panose="02020603050405020304" pitchFamily="18" charset="0"/>
              </a:rPr>
              <a:t>Gizli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Görünürdeki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şlemlerden </a:t>
            </a:r>
            <a:r>
              <a:rPr lang="tr-TR" b="1" dirty="0">
                <a:latin typeface="Times New Roman" panose="02020603050405020304" pitchFamily="18" charset="0"/>
                <a:cs typeface="Times New Roman" panose="02020603050405020304" pitchFamily="18" charset="0"/>
              </a:rPr>
              <a:t>ayrı olarak </a:t>
            </a:r>
            <a:r>
              <a:rPr lang="tr-TR" b="1" i="1" dirty="0">
                <a:latin typeface="Times New Roman" panose="02020603050405020304" pitchFamily="18" charset="0"/>
                <a:cs typeface="Times New Roman" panose="02020603050405020304" pitchFamily="18" charset="0"/>
              </a:rPr>
              <a:t>Dolaylı Temsili içeren bir Vekâlet Sözleşmesi </a:t>
            </a:r>
            <a:r>
              <a:rPr lang="tr-TR" b="1" dirty="0">
                <a:latin typeface="Times New Roman" panose="02020603050405020304" pitchFamily="18" charset="0"/>
                <a:cs typeface="Times New Roman" panose="02020603050405020304" pitchFamily="18" charset="0"/>
              </a:rPr>
              <a:t>bulunmaktadır.</a:t>
            </a:r>
            <a:r>
              <a:rPr lang="tr-TR" dirty="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Vekâlet Veren,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ç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lişkideki </a:t>
            </a:r>
            <a:r>
              <a:rPr lang="tr-TR" b="1" i="1" dirty="0">
                <a:latin typeface="Times New Roman" panose="02020603050405020304" pitchFamily="18" charset="0"/>
                <a:cs typeface="Times New Roman" panose="02020603050405020304" pitchFamily="18" charset="0"/>
              </a:rPr>
              <a:t>bu Vekâlet Sözleşmesine </a:t>
            </a:r>
            <a:r>
              <a:rPr lang="tr-TR" b="1" dirty="0">
                <a:latin typeface="Times New Roman" panose="02020603050405020304" pitchFamily="18" charset="0"/>
                <a:cs typeface="Times New Roman" panose="02020603050405020304" pitchFamily="18" charset="0"/>
              </a:rPr>
              <a:t>dayanarak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508 </a:t>
            </a:r>
            <a:r>
              <a:rPr lang="tr-TR" b="1" i="1" dirty="0">
                <a:latin typeface="Times New Roman" panose="02020603050405020304" pitchFamily="18" charset="0"/>
                <a:cs typeface="Times New Roman" panose="02020603050405020304" pitchFamily="18" charset="0"/>
              </a:rPr>
              <a:t>/ 1 </a:t>
            </a:r>
            <a:r>
              <a:rPr lang="tr-TR" b="1" i="1" dirty="0" smtClean="0">
                <a:latin typeface="Times New Roman" panose="02020603050405020304" pitchFamily="18" charset="0"/>
                <a:cs typeface="Times New Roman" panose="02020603050405020304" pitchFamily="18" charset="0"/>
              </a:rPr>
              <a:t>hükmü uyarınca</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Vekilden, </a:t>
            </a:r>
            <a:r>
              <a:rPr lang="tr-TR" b="1" dirty="0">
                <a:latin typeface="Times New Roman" panose="02020603050405020304" pitchFamily="18" charset="0"/>
                <a:cs typeface="Times New Roman" panose="02020603050405020304" pitchFamily="18" charset="0"/>
              </a:rPr>
              <a:t>Taşınmazın Mülkiyetinin kendisine geçirilmesini </a:t>
            </a:r>
            <a:r>
              <a:rPr lang="tr-TR" b="1" dirty="0" smtClean="0">
                <a:latin typeface="Times New Roman" panose="02020603050405020304" pitchFamily="18" charset="0"/>
                <a:cs typeface="Times New Roman" panose="02020603050405020304" pitchFamily="18" charset="0"/>
              </a:rPr>
              <a:t>isteyebilmelidir. </a:t>
            </a:r>
          </a:p>
          <a:p>
            <a:pPr algn="just"/>
            <a:r>
              <a:rPr lang="tr-TR" dirty="0" smtClean="0">
                <a:latin typeface="Times New Roman" panose="02020603050405020304" pitchFamily="18" charset="0"/>
                <a:cs typeface="Times New Roman" panose="02020603050405020304" pitchFamily="18" charset="0"/>
              </a:rPr>
              <a:t>Ayrıca</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Vekil bundan kaçındığı takdirde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716 </a:t>
            </a:r>
            <a:r>
              <a:rPr lang="tr-TR" b="1" i="1" dirty="0" smtClean="0">
                <a:latin typeface="Times New Roman" panose="02020603050405020304" pitchFamily="18" charset="0"/>
                <a:cs typeface="Times New Roman" panose="02020603050405020304" pitchFamily="18" charset="0"/>
              </a:rPr>
              <a:t>/ 1 </a:t>
            </a:r>
            <a:r>
              <a:rPr lang="tr-TR" b="1" i="1" dirty="0" smtClean="0">
                <a:latin typeface="Times New Roman" panose="02020603050405020304" pitchFamily="18" charset="0"/>
                <a:cs typeface="Times New Roman" panose="02020603050405020304" pitchFamily="18" charset="0"/>
              </a:rPr>
              <a:t>hükmü gereğince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dava </a:t>
            </a:r>
            <a:r>
              <a:rPr lang="tr-TR" b="1" dirty="0" smtClean="0">
                <a:latin typeface="Times New Roman" panose="02020603050405020304" pitchFamily="18" charset="0"/>
                <a:cs typeface="Times New Roman" panose="02020603050405020304" pitchFamily="18" charset="0"/>
              </a:rPr>
              <a:t>açarak, Hâkimden,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ülkiyetinin </a:t>
            </a:r>
            <a:r>
              <a:rPr lang="tr-TR" b="1" dirty="0" smtClean="0">
                <a:latin typeface="Times New Roman" panose="02020603050405020304" pitchFamily="18" charset="0"/>
                <a:cs typeface="Times New Roman" panose="02020603050405020304" pitchFamily="18" charset="0"/>
              </a:rPr>
              <a:t>hükmen kendisine geçirilmesini talep edebilmelidir</a:t>
            </a:r>
            <a:r>
              <a:rPr lang="tr-TR" dirty="0" smtClean="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34058238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sz="3200" b="1" dirty="0">
                <a:latin typeface="Times New Roman" panose="02020603050405020304" pitchFamily="18" charset="0"/>
                <a:cs typeface="Times New Roman" panose="02020603050405020304" pitchFamily="18" charset="0"/>
              </a:rPr>
              <a:t>Bunun için Vekâlet Sözleşmesinin </a:t>
            </a:r>
            <a:r>
              <a:rPr lang="tr-TR" sz="3200" b="1" i="1" dirty="0">
                <a:latin typeface="Times New Roman" panose="02020603050405020304" pitchFamily="18" charset="0"/>
                <a:cs typeface="Times New Roman" panose="02020603050405020304" pitchFamily="18" charset="0"/>
              </a:rPr>
              <a:t>Resmi Şekilde </a:t>
            </a:r>
            <a:r>
              <a:rPr lang="tr-TR" sz="3200" b="1" dirty="0">
                <a:latin typeface="Times New Roman" panose="02020603050405020304" pitchFamily="18" charset="0"/>
                <a:cs typeface="Times New Roman" panose="02020603050405020304" pitchFamily="18" charset="0"/>
              </a:rPr>
              <a:t>yapılmış olması da gerekmemektedir. </a:t>
            </a:r>
          </a:p>
          <a:p>
            <a:pPr marL="0" indent="0" algn="just">
              <a:buNone/>
            </a:pPr>
            <a:r>
              <a:rPr lang="tr-TR" b="1" i="1" dirty="0" smtClean="0">
                <a:latin typeface="Times New Roman" panose="02020603050405020304" pitchFamily="18" charset="0"/>
                <a:cs typeface="Times New Roman" panose="02020603050405020304" pitchFamily="18" charset="0"/>
              </a:rPr>
              <a:t>(</a:t>
            </a:r>
            <a:r>
              <a:rPr lang="tr-TR" b="1" i="1" dirty="0" err="1" smtClean="0">
                <a:latin typeface="Times New Roman" panose="02020603050405020304" pitchFamily="18" charset="0"/>
                <a:cs typeface="Times New Roman" panose="02020603050405020304" pitchFamily="18" charset="0"/>
              </a:rPr>
              <a:t>Hatemi</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Serozan</a:t>
            </a:r>
            <a:r>
              <a:rPr lang="tr-TR" b="1" i="1" dirty="0">
                <a:latin typeface="Times New Roman" panose="02020603050405020304" pitchFamily="18" charset="0"/>
                <a:cs typeface="Times New Roman" panose="02020603050405020304" pitchFamily="18" charset="0"/>
              </a:rPr>
              <a:t> / Arpacı, </a:t>
            </a:r>
            <a:r>
              <a:rPr lang="tr-TR" i="1" dirty="0">
                <a:latin typeface="Times New Roman" panose="02020603050405020304" pitchFamily="18" charset="0"/>
                <a:cs typeface="Times New Roman" panose="02020603050405020304" pitchFamily="18" charset="0"/>
              </a:rPr>
              <a:t>Eşya H., İstanbul 1991</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s.574 vd.; </a:t>
            </a:r>
            <a:r>
              <a:rPr lang="tr-TR" b="1" i="1" dirty="0">
                <a:latin typeface="Times New Roman" panose="02020603050405020304" pitchFamily="18" charset="0"/>
                <a:cs typeface="Times New Roman" panose="02020603050405020304" pitchFamily="18" charset="0"/>
              </a:rPr>
              <a:t>Aybay / </a:t>
            </a:r>
            <a:r>
              <a:rPr lang="tr-TR" b="1" i="1" dirty="0" err="1">
                <a:latin typeface="Times New Roman" panose="02020603050405020304" pitchFamily="18" charset="0"/>
                <a:cs typeface="Times New Roman" panose="02020603050405020304" pitchFamily="18" charset="0"/>
              </a:rPr>
              <a:t>Hatemi</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Eşya H., 4. B., İstanbul 2014, &amp; 20, N.1 vd.) </a:t>
            </a:r>
          </a:p>
          <a:p>
            <a:pPr algn="just"/>
            <a:r>
              <a:rPr lang="tr-TR" sz="3200" b="1" dirty="0">
                <a:latin typeface="Times New Roman" panose="02020603050405020304" pitchFamily="18" charset="0"/>
                <a:cs typeface="Times New Roman" panose="02020603050405020304" pitchFamily="18" charset="0"/>
              </a:rPr>
              <a:t>Taşınmazın Mülkiyetini Devretme Borcu, </a:t>
            </a:r>
            <a:r>
              <a:rPr lang="tr-TR" sz="3200" b="1" i="1" dirty="0">
                <a:latin typeface="Times New Roman" panose="02020603050405020304" pitchFamily="18" charset="0"/>
                <a:cs typeface="Times New Roman" panose="02020603050405020304" pitchFamily="18" charset="0"/>
              </a:rPr>
              <a:t>Vekâlet Sözleşmesinden doğduğu </a:t>
            </a:r>
            <a:r>
              <a:rPr lang="tr-TR" sz="3200" dirty="0" smtClean="0">
                <a:latin typeface="Times New Roman" panose="02020603050405020304" pitchFamily="18" charset="0"/>
                <a:cs typeface="Times New Roman" panose="02020603050405020304" pitchFamily="18" charset="0"/>
              </a:rPr>
              <a:t>için, </a:t>
            </a:r>
            <a:r>
              <a:rPr lang="tr-TR" sz="3200" b="1" dirty="0">
                <a:latin typeface="Times New Roman" panose="02020603050405020304" pitchFamily="18" charset="0"/>
                <a:cs typeface="Times New Roman" panose="02020603050405020304" pitchFamily="18" charset="0"/>
              </a:rPr>
              <a:t>Vekilin kendi adına yapılmış olan Tescilin yolsuz olduğunu ileri </a:t>
            </a:r>
            <a:r>
              <a:rPr lang="tr-TR" sz="3200" b="1" dirty="0" smtClean="0">
                <a:latin typeface="Times New Roman" panose="02020603050405020304" pitchFamily="18" charset="0"/>
                <a:cs typeface="Times New Roman" panose="02020603050405020304" pitchFamily="18" charset="0"/>
              </a:rPr>
              <a:t>sürerek, </a:t>
            </a:r>
            <a:r>
              <a:rPr lang="tr-TR" sz="3200" b="1" dirty="0">
                <a:latin typeface="Times New Roman" panose="02020603050405020304" pitchFamily="18" charset="0"/>
                <a:cs typeface="Times New Roman" panose="02020603050405020304" pitchFamily="18" charset="0"/>
              </a:rPr>
              <a:t>Borcundan Kurtulması mümkün değildir. </a:t>
            </a:r>
          </a:p>
          <a:p>
            <a:pPr marL="0" indent="0">
              <a:buNone/>
            </a:pPr>
            <a:endParaRPr lang="tr-TR" dirty="0"/>
          </a:p>
        </p:txBody>
      </p:sp>
    </p:spTree>
    <p:extLst>
      <p:ext uri="{BB962C8B-B14F-4D97-AF65-F5344CB8AC3E}">
        <p14:creationId xmlns:p14="http://schemas.microsoft.com/office/powerpoint/2010/main" val="6327163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4000" b="1" dirty="0">
                <a:latin typeface="Times New Roman" panose="02020603050405020304" pitchFamily="18" charset="0"/>
                <a:cs typeface="Times New Roman" panose="02020603050405020304" pitchFamily="18" charset="0"/>
              </a:rPr>
              <a:t>Malikin Dolaylı Temsil İlişkisini Bilmesi Halinde Namı Müstearın Hükümleri </a:t>
            </a:r>
            <a:r>
              <a:rPr lang="tr-TR" b="1"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Üçüncü </a:t>
            </a:r>
            <a:r>
              <a:rPr lang="tr-TR" sz="4000" i="1" dirty="0">
                <a:latin typeface="Times New Roman" panose="02020603050405020304" pitchFamily="18" charset="0"/>
                <a:cs typeface="Times New Roman" panose="02020603050405020304" pitchFamily="18" charset="0"/>
              </a:rPr>
              <a:t>Görüş)</a:t>
            </a:r>
            <a:endParaRPr lang="tr-TR" sz="4000"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Buna karşılık, </a:t>
            </a:r>
            <a:r>
              <a:rPr lang="tr-TR" b="1" dirty="0" smtClean="0">
                <a:latin typeface="Times New Roman" panose="02020603050405020304" pitchFamily="18" charset="0"/>
                <a:cs typeface="Times New Roman" panose="02020603050405020304" pitchFamily="18" charset="0"/>
              </a:rPr>
              <a:t>Uygulamanın da desteklediği, daha basit bir yapıyı savunan </a:t>
            </a:r>
            <a:r>
              <a:rPr lang="tr-TR" b="1" i="1" dirty="0" smtClean="0">
                <a:latin typeface="Times New Roman" panose="02020603050405020304" pitchFamily="18" charset="0"/>
                <a:cs typeface="Times New Roman" panose="02020603050405020304" pitchFamily="18" charset="0"/>
              </a:rPr>
              <a:t>Üçüncü bir Görüş </a:t>
            </a:r>
            <a:r>
              <a:rPr lang="tr-TR" b="1" dirty="0" smtClean="0">
                <a:latin typeface="Times New Roman" panose="02020603050405020304" pitchFamily="18" charset="0"/>
                <a:cs typeface="Times New Roman" panose="02020603050405020304" pitchFamily="18" charset="0"/>
              </a:rPr>
              <a:t>de, </a:t>
            </a:r>
            <a:r>
              <a:rPr lang="tr-TR" dirty="0" smtClean="0">
                <a:latin typeface="Times New Roman" panose="02020603050405020304" pitchFamily="18" charset="0"/>
                <a:cs typeface="Times New Roman" panose="02020603050405020304" pitchFamily="18" charset="0"/>
              </a:rPr>
              <a:t>bulunmaktadır.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Görüşe göre</a:t>
            </a:r>
            <a:r>
              <a:rPr lang="tr-TR" dirty="0" smtClean="0">
                <a:latin typeface="Times New Roman" panose="02020603050405020304" pitchFamily="18" charset="0"/>
                <a:cs typeface="Times New Roman" panose="02020603050405020304" pitchFamily="18" charset="0"/>
              </a:rPr>
              <a:t>, bu gibi durumlarda, «</a:t>
            </a:r>
            <a:r>
              <a:rPr lang="tr-TR" b="1" u="sng" dirty="0" smtClean="0">
                <a:latin typeface="Times New Roman" panose="02020603050405020304" pitchFamily="18" charset="0"/>
                <a:cs typeface="Times New Roman" panose="02020603050405020304" pitchFamily="18" charset="0"/>
              </a:rPr>
              <a:t>Dolaylı Temsili içeren bir İnançlı Vekâlet</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diğer bir deyişle,</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Vekâlet hükümlerinin uygulandığı bir İnançlı İşlem»</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söz konusudur.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Çünkü, burada, </a:t>
            </a:r>
            <a:r>
              <a:rPr lang="tr-TR" b="1" dirty="0">
                <a:latin typeface="Times New Roman" panose="02020603050405020304" pitchFamily="18" charset="0"/>
                <a:cs typeface="Times New Roman" panose="02020603050405020304" pitchFamily="18" charset="0"/>
              </a:rPr>
              <a:t>Taşınmazı bir Başkasına Temlik Etmek üzere Satın Alan Kişi, Tapuda İşlem yapılırken Kendi Adına fakat sonradan Taşınmazı Temlik Edeceği Kişi Hesabına hareket etmekte</a:t>
            </a:r>
            <a:r>
              <a:rPr lang="tr-TR" dirty="0">
                <a:latin typeface="Times New Roman" panose="02020603050405020304" pitchFamily="18" charset="0"/>
                <a:cs typeface="Times New Roman" panose="02020603050405020304" pitchFamily="18" charset="0"/>
              </a:rPr>
              <a:t>, Mülkiyetin önce ona Geçmesi, sonra onun bunu Vekâlet Verene Devretmesi gerçekten istenmektedir.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347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3000" b="1" dirty="0" smtClean="0">
                <a:latin typeface="Times New Roman" panose="02020603050405020304" pitchFamily="18" charset="0"/>
                <a:cs typeface="Times New Roman" panose="02020603050405020304" pitchFamily="18" charset="0"/>
              </a:rPr>
              <a:t>Üçüncü </a:t>
            </a:r>
            <a:r>
              <a:rPr lang="tr-TR" sz="3000" b="1" dirty="0">
                <a:latin typeface="Times New Roman" panose="02020603050405020304" pitchFamily="18" charset="0"/>
                <a:cs typeface="Times New Roman" panose="02020603050405020304" pitchFamily="18" charset="0"/>
              </a:rPr>
              <a:t>Kişi Satıcının bunu bilmesi durumu değiştirmez. </a:t>
            </a:r>
            <a:r>
              <a:rPr lang="tr-TR" sz="3000" dirty="0" smtClean="0">
                <a:latin typeface="Times New Roman" panose="02020603050405020304" pitchFamily="18" charset="0"/>
                <a:cs typeface="Times New Roman" panose="02020603050405020304" pitchFamily="18" charset="0"/>
              </a:rPr>
              <a:t>Ayrıca</a:t>
            </a:r>
            <a:r>
              <a:rPr lang="tr-TR" sz="3000" dirty="0">
                <a:latin typeface="Times New Roman" panose="02020603050405020304" pitchFamily="18" charset="0"/>
                <a:cs typeface="Times New Roman" panose="02020603050405020304" pitchFamily="18" charset="0"/>
              </a:rPr>
              <a:t>,</a:t>
            </a:r>
            <a:r>
              <a:rPr lang="tr-TR" sz="3000" b="1" dirty="0">
                <a:latin typeface="Times New Roman" panose="02020603050405020304" pitchFamily="18" charset="0"/>
                <a:cs typeface="Times New Roman" panose="02020603050405020304" pitchFamily="18" charset="0"/>
              </a:rPr>
              <a:t> Vekâlet Sözleşmesinin, </a:t>
            </a:r>
            <a:r>
              <a:rPr lang="tr-TR" sz="3000" b="1" i="1" dirty="0">
                <a:latin typeface="Times New Roman" panose="02020603050405020304" pitchFamily="18" charset="0"/>
                <a:cs typeface="Times New Roman" panose="02020603050405020304" pitchFamily="18" charset="0"/>
              </a:rPr>
              <a:t>resmi şekilde </a:t>
            </a:r>
            <a:r>
              <a:rPr lang="tr-TR" sz="3000" b="1" dirty="0">
                <a:latin typeface="Times New Roman" panose="02020603050405020304" pitchFamily="18" charset="0"/>
                <a:cs typeface="Times New Roman" panose="02020603050405020304" pitchFamily="18" charset="0"/>
              </a:rPr>
              <a:t>yapılmış olması </a:t>
            </a:r>
            <a:r>
              <a:rPr lang="tr-TR" sz="3000" dirty="0">
                <a:latin typeface="Times New Roman" panose="02020603050405020304" pitchFamily="18" charset="0"/>
                <a:cs typeface="Times New Roman" panose="02020603050405020304" pitchFamily="18" charset="0"/>
              </a:rPr>
              <a:t>da </a:t>
            </a:r>
            <a:r>
              <a:rPr lang="tr-TR" sz="3000" b="1" dirty="0">
                <a:latin typeface="Times New Roman" panose="02020603050405020304" pitchFamily="18" charset="0"/>
                <a:cs typeface="Times New Roman" panose="02020603050405020304" pitchFamily="18" charset="0"/>
              </a:rPr>
              <a:t>gerekmemektedir. </a:t>
            </a:r>
            <a:endParaRPr lang="tr-TR" sz="3000" b="1" dirty="0" smtClean="0">
              <a:latin typeface="Times New Roman" panose="02020603050405020304" pitchFamily="18" charset="0"/>
              <a:cs typeface="Times New Roman" panose="02020603050405020304" pitchFamily="18" charset="0"/>
            </a:endParaRPr>
          </a:p>
          <a:p>
            <a:pPr algn="just"/>
            <a:r>
              <a:rPr lang="tr-TR" sz="3000" dirty="0">
                <a:latin typeface="Times New Roman" panose="02020603050405020304" pitchFamily="18" charset="0"/>
                <a:cs typeface="Times New Roman" panose="02020603050405020304" pitchFamily="18" charset="0"/>
              </a:rPr>
              <a:t>Bu durumda, </a:t>
            </a:r>
            <a:r>
              <a:rPr lang="tr-TR" sz="3000" b="1" dirty="0">
                <a:latin typeface="Times New Roman" panose="02020603050405020304" pitchFamily="18" charset="0"/>
                <a:cs typeface="Times New Roman" panose="02020603050405020304" pitchFamily="18" charset="0"/>
              </a:rPr>
              <a:t>Vekâlet Veren</a:t>
            </a:r>
            <a:r>
              <a:rPr lang="tr-TR" sz="3000" dirty="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Mülkiyeti Devretme Borcunu yerine getirmeyen Vekil aleyhine</a:t>
            </a:r>
            <a:r>
              <a:rPr lang="tr-TR" sz="3000" dirty="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BK </a:t>
            </a:r>
            <a:r>
              <a:rPr lang="tr-TR" sz="3000" b="1" dirty="0" smtClean="0">
                <a:latin typeface="Times New Roman" panose="02020603050405020304" pitchFamily="18" charset="0"/>
                <a:cs typeface="Times New Roman" panose="02020603050405020304" pitchFamily="18" charset="0"/>
              </a:rPr>
              <a:t>m. 508 </a:t>
            </a:r>
            <a:r>
              <a:rPr lang="tr-TR" sz="3000" b="1" dirty="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I</a:t>
            </a:r>
            <a:r>
              <a:rPr lang="tr-TR" sz="3000" b="1" dirty="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hükmüne </a:t>
            </a:r>
            <a:r>
              <a:rPr lang="tr-TR" sz="3000" dirty="0">
                <a:latin typeface="Times New Roman" panose="02020603050405020304" pitchFamily="18" charset="0"/>
                <a:cs typeface="Times New Roman" panose="02020603050405020304" pitchFamily="18" charset="0"/>
              </a:rPr>
              <a:t>dayanarak </a:t>
            </a:r>
            <a:r>
              <a:rPr lang="tr-TR" sz="3000" b="1" dirty="0">
                <a:latin typeface="Times New Roman" panose="02020603050405020304" pitchFamily="18" charset="0"/>
                <a:cs typeface="Times New Roman" panose="02020603050405020304" pitchFamily="18" charset="0"/>
              </a:rPr>
              <a:t>Tescil için Dava </a:t>
            </a:r>
            <a:r>
              <a:rPr lang="tr-TR" sz="3000" dirty="0">
                <a:latin typeface="Times New Roman" panose="02020603050405020304" pitchFamily="18" charset="0"/>
                <a:cs typeface="Times New Roman" panose="02020603050405020304" pitchFamily="18" charset="0"/>
              </a:rPr>
              <a:t>(</a:t>
            </a:r>
            <a:r>
              <a:rPr lang="tr-TR" sz="3000" i="1" dirty="0">
                <a:latin typeface="Times New Roman" panose="02020603050405020304" pitchFamily="18" charset="0"/>
                <a:cs typeface="Times New Roman" panose="02020603050405020304" pitchFamily="18" charset="0"/>
              </a:rPr>
              <a:t>MK </a:t>
            </a:r>
            <a:r>
              <a:rPr lang="tr-TR" sz="3000" i="1" dirty="0" smtClean="0">
                <a:latin typeface="Times New Roman" panose="02020603050405020304" pitchFamily="18" charset="0"/>
                <a:cs typeface="Times New Roman" panose="02020603050405020304" pitchFamily="18" charset="0"/>
              </a:rPr>
              <a:t>m. 716 </a:t>
            </a:r>
            <a:r>
              <a:rPr lang="tr-TR" sz="3000" i="1" dirty="0">
                <a:latin typeface="Times New Roman" panose="02020603050405020304" pitchFamily="18" charset="0"/>
                <a:cs typeface="Times New Roman" panose="02020603050405020304" pitchFamily="18" charset="0"/>
              </a:rPr>
              <a:t>/1) </a:t>
            </a:r>
            <a:r>
              <a:rPr lang="tr-TR" sz="3000" dirty="0">
                <a:latin typeface="Times New Roman" panose="02020603050405020304" pitchFamily="18" charset="0"/>
                <a:cs typeface="Times New Roman" panose="02020603050405020304" pitchFamily="18" charset="0"/>
              </a:rPr>
              <a:t>açıp </a:t>
            </a:r>
            <a:r>
              <a:rPr lang="tr-TR" sz="3000" b="1" i="1" dirty="0">
                <a:latin typeface="Times New Roman" panose="02020603050405020304" pitchFamily="18" charset="0"/>
                <a:cs typeface="Times New Roman" panose="02020603050405020304" pitchFamily="18" charset="0"/>
              </a:rPr>
              <a:t>Hâkimden</a:t>
            </a:r>
            <a:r>
              <a:rPr lang="tr-TR" sz="3000" i="1" dirty="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Mülkiyetin kendisine Geçirilmesine Karar Verilmesini </a:t>
            </a:r>
            <a:r>
              <a:rPr lang="tr-TR" sz="3000" dirty="0">
                <a:latin typeface="Times New Roman" panose="02020603050405020304" pitchFamily="18" charset="0"/>
                <a:cs typeface="Times New Roman" panose="02020603050405020304" pitchFamily="18" charset="0"/>
              </a:rPr>
              <a:t>isteyebilecektir. </a:t>
            </a:r>
            <a:endParaRPr lang="tr-TR" sz="3000"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a:t>
            </a:r>
            <a:r>
              <a:rPr lang="tr-TR" sz="2600" b="1" i="1" dirty="0" smtClean="0">
                <a:latin typeface="Times New Roman" panose="02020603050405020304" pitchFamily="18" charset="0"/>
                <a:cs typeface="Times New Roman" panose="02020603050405020304" pitchFamily="18" charset="0"/>
              </a:rPr>
              <a:t>Tandoğan</a:t>
            </a:r>
            <a:r>
              <a:rPr lang="tr-TR" sz="2600" b="1" i="1" dirty="0">
                <a:latin typeface="Times New Roman" panose="02020603050405020304" pitchFamily="18" charset="0"/>
                <a:cs typeface="Times New Roman" panose="02020603050405020304" pitchFamily="18" charset="0"/>
              </a:rPr>
              <a:t>,</a:t>
            </a:r>
            <a:r>
              <a:rPr lang="tr-TR" sz="2600" dirty="0">
                <a:latin typeface="Times New Roman" panose="02020603050405020304" pitchFamily="18" charset="0"/>
                <a:cs typeface="Times New Roman" panose="02020603050405020304" pitchFamily="18" charset="0"/>
              </a:rPr>
              <a:t> </a:t>
            </a:r>
            <a:r>
              <a:rPr lang="tr-TR" sz="2600" i="1" dirty="0">
                <a:latin typeface="Times New Roman" panose="02020603050405020304" pitchFamily="18" charset="0"/>
                <a:cs typeface="Times New Roman" panose="02020603050405020304" pitchFamily="18" charset="0"/>
              </a:rPr>
              <a:t>Özel Borç İlişkileri II, s. 566- 567; </a:t>
            </a:r>
            <a:r>
              <a:rPr lang="tr-TR" sz="2600" b="1" i="1" dirty="0">
                <a:latin typeface="Times New Roman" panose="02020603050405020304" pitchFamily="18" charset="0"/>
                <a:cs typeface="Times New Roman" panose="02020603050405020304" pitchFamily="18" charset="0"/>
              </a:rPr>
              <a:t>Aynı doğrultuda</a:t>
            </a:r>
            <a:r>
              <a:rPr lang="tr-TR" sz="2600" i="1" dirty="0">
                <a:latin typeface="Times New Roman" panose="02020603050405020304" pitchFamily="18" charset="0"/>
                <a:cs typeface="Times New Roman" panose="02020603050405020304" pitchFamily="18" charset="0"/>
              </a:rPr>
              <a:t>, </a:t>
            </a:r>
            <a:r>
              <a:rPr lang="tr-TR" sz="2600" b="1" i="1" dirty="0" err="1">
                <a:latin typeface="Times New Roman" panose="02020603050405020304" pitchFamily="18" charset="0"/>
                <a:cs typeface="Times New Roman" panose="02020603050405020304" pitchFamily="18" charset="0"/>
              </a:rPr>
              <a:t>YHGK’nun</a:t>
            </a:r>
            <a:r>
              <a:rPr lang="tr-TR" sz="2600" b="1" i="1" dirty="0">
                <a:latin typeface="Times New Roman" panose="02020603050405020304" pitchFamily="18" charset="0"/>
                <a:cs typeface="Times New Roman" panose="02020603050405020304" pitchFamily="18" charset="0"/>
              </a:rPr>
              <a:t> 17.5.2000 tarihli ve 2000 / 2- 888, 2000 / 885 sayılı Kararı </a:t>
            </a:r>
            <a:r>
              <a:rPr lang="tr-TR" sz="2600" i="1" dirty="0">
                <a:latin typeface="Times New Roman" panose="02020603050405020304" pitchFamily="18" charset="0"/>
                <a:cs typeface="Times New Roman" panose="02020603050405020304" pitchFamily="18" charset="0"/>
              </a:rPr>
              <a:t>ve bu Kararın İncelenmesi için ayrıca bkz. </a:t>
            </a:r>
            <a:r>
              <a:rPr lang="tr-TR" sz="2600" b="1" i="1" dirty="0">
                <a:latin typeface="Times New Roman" panose="02020603050405020304" pitchFamily="18" charset="0"/>
                <a:cs typeface="Times New Roman" panose="02020603050405020304" pitchFamily="18" charset="0"/>
              </a:rPr>
              <a:t>Nihat Yavuz; </a:t>
            </a:r>
            <a:r>
              <a:rPr lang="tr-TR" sz="2600" i="1" dirty="0">
                <a:latin typeface="Times New Roman" panose="02020603050405020304" pitchFamily="18" charset="0"/>
                <a:cs typeface="Times New Roman" panose="02020603050405020304" pitchFamily="18" charset="0"/>
              </a:rPr>
              <a:t>Doğrudan Doğruya Temsil / Nam-ı Müstear / Dolayısıyla Temsil / İnançlı Temlik / Tarafta Muvazaa / Nam- ı Müstear ile Muvazaa İlişkisi / İspat Rejimi Kanununa Karşı Hile Kavramları ile Bunlara ilişkin Yargıtay Uygulaması, Yargıtay Dergisi, 2001, S. 1-2, s. 63 vd</a:t>
            </a:r>
            <a:r>
              <a:rPr lang="tr-TR" i="1" dirty="0">
                <a:latin typeface="Times New Roman" panose="02020603050405020304" pitchFamily="18" charset="0"/>
                <a:cs typeface="Times New Roman" panose="02020603050405020304" pitchFamily="18" charset="0"/>
              </a:rPr>
              <a:t>.)</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9351875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Malikin Dolaylı Temsil İlişkisini Bilmesi Halinde Namı Müstearın Hükümleri </a:t>
            </a:r>
            <a:r>
              <a:rPr lang="tr-TR" sz="3200" b="1" dirty="0" smtClean="0">
                <a:latin typeface="Times New Roman" panose="02020603050405020304" pitchFamily="18" charset="0"/>
                <a:cs typeface="Times New Roman" panose="02020603050405020304" pitchFamily="18" charset="0"/>
              </a:rPr>
              <a:t>(</a:t>
            </a:r>
            <a:r>
              <a:rPr lang="tr-TR" sz="3200" i="1" dirty="0" smtClean="0"/>
              <a:t>İkinci Görüş – Üçüncü Görüş İlişkisi) </a:t>
            </a:r>
            <a:endParaRPr lang="tr-TR" sz="3200" i="1" dirty="0"/>
          </a:p>
        </p:txBody>
      </p:sp>
      <p:sp>
        <p:nvSpPr>
          <p:cNvPr id="3" name="İçerik Yer Tutucusu 2"/>
          <p:cNvSpPr>
            <a:spLocks noGrp="1"/>
          </p:cNvSpPr>
          <p:nvPr>
            <p:ph idx="1"/>
          </p:nvPr>
        </p:nvSpPr>
        <p:spPr/>
        <p:txBody>
          <a:bodyPr>
            <a:normAutofit lnSpcReduction="10000"/>
          </a:bodyPr>
          <a:lstStyle/>
          <a:p>
            <a:pPr algn="just"/>
            <a:r>
              <a:rPr lang="tr-TR" sz="4000" dirty="0" smtClean="0">
                <a:latin typeface="Times New Roman" panose="02020603050405020304" pitchFamily="18" charset="0"/>
                <a:cs typeface="Times New Roman" panose="02020603050405020304" pitchFamily="18" charset="0"/>
              </a:rPr>
              <a:t>Aslında,</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konuyla ilgili </a:t>
            </a:r>
            <a:r>
              <a:rPr lang="tr-TR" sz="4000" b="1" i="1" dirty="0" smtClean="0">
                <a:latin typeface="Times New Roman" panose="02020603050405020304" pitchFamily="18" charset="0"/>
                <a:cs typeface="Times New Roman" panose="02020603050405020304" pitchFamily="18" charset="0"/>
              </a:rPr>
              <a:t>İkinci Görüş </a:t>
            </a:r>
            <a:r>
              <a:rPr lang="tr-TR" sz="4000" dirty="0" smtClean="0">
                <a:latin typeface="Times New Roman" panose="02020603050405020304" pitchFamily="18" charset="0"/>
                <a:cs typeface="Times New Roman" panose="02020603050405020304" pitchFamily="18" charset="0"/>
              </a:rPr>
              <a:t>ile </a:t>
            </a:r>
            <a:r>
              <a:rPr lang="tr-TR" sz="4000" b="1" i="1" dirty="0" smtClean="0">
                <a:latin typeface="Times New Roman" panose="02020603050405020304" pitchFamily="18" charset="0"/>
                <a:cs typeface="Times New Roman" panose="02020603050405020304" pitchFamily="18" charset="0"/>
              </a:rPr>
              <a:t>Üçüncü Görüşün </a:t>
            </a:r>
            <a:r>
              <a:rPr lang="tr-TR" sz="4000" b="1" dirty="0" smtClean="0">
                <a:latin typeface="Times New Roman" panose="02020603050405020304" pitchFamily="18" charset="0"/>
                <a:cs typeface="Times New Roman" panose="02020603050405020304" pitchFamily="18" charset="0"/>
              </a:rPr>
              <a:t>hareket noktaları</a:t>
            </a:r>
            <a:r>
              <a:rPr lang="tr-TR" sz="4000" dirty="0" smtClean="0">
                <a:latin typeface="Times New Roman" panose="02020603050405020304" pitchFamily="18" charset="0"/>
                <a:cs typeface="Times New Roman" panose="02020603050405020304" pitchFamily="18" charset="0"/>
              </a:rPr>
              <a:t>, birbirinden farklıdır.  </a:t>
            </a:r>
          </a:p>
          <a:p>
            <a:pPr algn="just"/>
            <a:r>
              <a:rPr lang="tr-TR" sz="4000" b="1" u="sng" dirty="0" smtClean="0">
                <a:latin typeface="Times New Roman" panose="02020603050405020304" pitchFamily="18" charset="0"/>
                <a:cs typeface="Times New Roman" panose="02020603050405020304" pitchFamily="18" charset="0"/>
              </a:rPr>
              <a:t>İkinci Görüş, </a:t>
            </a:r>
            <a:r>
              <a:rPr lang="tr-TR" sz="4000" b="1" dirty="0" smtClean="0">
                <a:latin typeface="Times New Roman" panose="02020603050405020304" pitchFamily="18" charset="0"/>
                <a:cs typeface="Times New Roman" panose="02020603050405020304" pitchFamily="18" charset="0"/>
              </a:rPr>
              <a:t>«</a:t>
            </a:r>
            <a:r>
              <a:rPr lang="tr-TR" sz="4000" b="1" i="1" dirty="0" smtClean="0">
                <a:latin typeface="Times New Roman" panose="02020603050405020304" pitchFamily="18" charset="0"/>
                <a:cs typeface="Times New Roman" panose="02020603050405020304" pitchFamily="18" charset="0"/>
              </a:rPr>
              <a:t>Şahısta Muvazaa»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Dolaylı Temsili içeren Vekâlet Olgularına» </a:t>
            </a:r>
            <a:r>
              <a:rPr lang="tr-TR" sz="4000" dirty="0" smtClean="0">
                <a:latin typeface="Times New Roman" panose="02020603050405020304" pitchFamily="18" charset="0"/>
                <a:cs typeface="Times New Roman" panose="02020603050405020304" pitchFamily="18" charset="0"/>
              </a:rPr>
              <a:t>dayanmaktadır.  </a:t>
            </a:r>
          </a:p>
          <a:p>
            <a:pPr algn="just"/>
            <a:r>
              <a:rPr lang="tr-TR" sz="4000" b="1" u="sng" dirty="0" smtClean="0">
                <a:latin typeface="Times New Roman" panose="02020603050405020304" pitchFamily="18" charset="0"/>
                <a:cs typeface="Times New Roman" panose="02020603050405020304" pitchFamily="18" charset="0"/>
              </a:rPr>
              <a:t>Üçüncü Görüş ise, </a:t>
            </a:r>
            <a:r>
              <a:rPr lang="tr-TR" sz="4000" b="1" dirty="0" smtClean="0">
                <a:latin typeface="Times New Roman" panose="02020603050405020304" pitchFamily="18" charset="0"/>
                <a:cs typeface="Times New Roman" panose="02020603050405020304" pitchFamily="18" charset="0"/>
              </a:rPr>
              <a:t>söz konusu durumu, «</a:t>
            </a:r>
            <a:r>
              <a:rPr lang="tr-TR" sz="4000" b="1" i="1" dirty="0" smtClean="0">
                <a:latin typeface="Times New Roman" panose="02020603050405020304" pitchFamily="18" charset="0"/>
                <a:cs typeface="Times New Roman" panose="02020603050405020304" pitchFamily="18" charset="0"/>
              </a:rPr>
              <a:t>İnançlı Vekâlet» </a:t>
            </a:r>
            <a:r>
              <a:rPr lang="tr-TR" sz="4000" dirty="0" smtClean="0">
                <a:latin typeface="Times New Roman" panose="02020603050405020304" pitchFamily="18" charset="0"/>
                <a:cs typeface="Times New Roman" panose="02020603050405020304" pitchFamily="18" charset="0"/>
              </a:rPr>
              <a:t>ile açıklamaktadır.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15591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durumda, yukarıdaki açıklamalardan da anlaşılacağı gibi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aslında,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İkinci Görüşün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Üçüncü Görüşün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Hareket Noktaları </a:t>
            </a:r>
            <a:r>
              <a:rPr lang="tr-TR" dirty="0">
                <a:latin typeface="Times New Roman" panose="02020603050405020304" pitchFamily="18" charset="0"/>
                <a:cs typeface="Times New Roman" panose="02020603050405020304" pitchFamily="18" charset="0"/>
              </a:rPr>
              <a:t>birbirinden farklıdır.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Sonuçları bakımından</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her iki Görüş </a:t>
            </a:r>
            <a:r>
              <a:rPr lang="tr-TR" b="1" dirty="0">
                <a:latin typeface="Times New Roman" panose="02020603050405020304" pitchFamily="18" charset="0"/>
                <a:cs typeface="Times New Roman" panose="02020603050405020304" pitchFamily="18" charset="0"/>
              </a:rPr>
              <a:t>arasında bir «</a:t>
            </a:r>
            <a:r>
              <a:rPr lang="tr-TR" b="1" i="1" dirty="0">
                <a:latin typeface="Times New Roman" panose="02020603050405020304" pitchFamily="18" charset="0"/>
                <a:cs typeface="Times New Roman" panose="02020603050405020304" pitchFamily="18" charset="0"/>
              </a:rPr>
              <a:t>Benzerlik</a:t>
            </a:r>
            <a:r>
              <a:rPr lang="tr-TR" b="1" dirty="0">
                <a:latin typeface="Times New Roman" panose="02020603050405020304" pitchFamily="18" charset="0"/>
                <a:cs typeface="Times New Roman" panose="02020603050405020304" pitchFamily="18" charset="0"/>
              </a:rPr>
              <a:t>» hatta «</a:t>
            </a:r>
            <a:r>
              <a:rPr lang="tr-TR" b="1" i="1" dirty="0">
                <a:latin typeface="Times New Roman" panose="02020603050405020304" pitchFamily="18" charset="0"/>
                <a:cs typeface="Times New Roman" panose="02020603050405020304" pitchFamily="18" charset="0"/>
              </a:rPr>
              <a:t>Özdeşlik»</a:t>
            </a:r>
            <a:r>
              <a:rPr lang="tr-TR" b="1" dirty="0">
                <a:latin typeface="Times New Roman" panose="02020603050405020304" pitchFamily="18" charset="0"/>
                <a:cs typeface="Times New Roman" panose="02020603050405020304" pitchFamily="18" charset="0"/>
              </a:rPr>
              <a:t>  vardır.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her iki Görüş </a:t>
            </a:r>
            <a:r>
              <a:rPr lang="tr-TR" dirty="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508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dirty="0">
                <a:latin typeface="Times New Roman" panose="02020603050405020304" pitchFamily="18" charset="0"/>
                <a:cs typeface="Times New Roman" panose="02020603050405020304" pitchFamily="18" charset="0"/>
              </a:rPr>
              <a:t>işlerlik tanıyıp, </a:t>
            </a:r>
            <a:r>
              <a:rPr lang="tr-TR" b="1" dirty="0">
                <a:latin typeface="Times New Roman" panose="02020603050405020304" pitchFamily="18" charset="0"/>
                <a:cs typeface="Times New Roman" panose="02020603050405020304" pitchFamily="18" charset="0"/>
              </a:rPr>
              <a:t>Vekile karşı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716 </a:t>
            </a:r>
            <a:r>
              <a:rPr lang="tr-TR" b="1" i="1" dirty="0">
                <a:latin typeface="Times New Roman" panose="02020603050405020304" pitchFamily="18" charset="0"/>
                <a:cs typeface="Times New Roman" panose="02020603050405020304" pitchFamily="18" charset="0"/>
              </a:rPr>
              <a:t>/ 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 </a:t>
            </a:r>
            <a:r>
              <a:rPr lang="tr-TR" dirty="0" smtClean="0">
                <a:latin typeface="Times New Roman" panose="02020603050405020304" pitchFamily="18" charset="0"/>
                <a:cs typeface="Times New Roman" panose="02020603050405020304" pitchFamily="18" charset="0"/>
              </a:rPr>
              <a:t>uyarınca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Tescile Zorlama Davası </a:t>
            </a:r>
            <a:r>
              <a:rPr lang="tr-TR" dirty="0">
                <a:latin typeface="Times New Roman" panose="02020603050405020304" pitchFamily="18" charset="0"/>
                <a:cs typeface="Times New Roman" panose="02020603050405020304" pitchFamily="18" charset="0"/>
              </a:rPr>
              <a:t>açılmasını kabul etmek suretiyle </a:t>
            </a:r>
            <a:r>
              <a:rPr lang="tr-TR" b="1" dirty="0">
                <a:latin typeface="Times New Roman" panose="02020603050405020304" pitchFamily="18" charset="0"/>
                <a:cs typeface="Times New Roman" panose="02020603050405020304" pitchFamily="18" charset="0"/>
              </a:rPr>
              <a:t>aynı Sonuca </a:t>
            </a:r>
            <a:r>
              <a:rPr lang="tr-TR" dirty="0">
                <a:latin typeface="Times New Roman" panose="02020603050405020304" pitchFamily="18" charset="0"/>
                <a:cs typeface="Times New Roman" panose="02020603050405020304" pitchFamily="18" charset="0"/>
              </a:rPr>
              <a:t>ulaşmaktadır. </a:t>
            </a:r>
          </a:p>
          <a:p>
            <a:pPr marL="0" indent="0">
              <a:buNone/>
            </a:pPr>
            <a:endParaRPr lang="tr-TR" dirty="0"/>
          </a:p>
        </p:txBody>
      </p:sp>
    </p:spTree>
    <p:extLst>
      <p:ext uri="{BB962C8B-B14F-4D97-AF65-F5344CB8AC3E}">
        <p14:creationId xmlns:p14="http://schemas.microsoft.com/office/powerpoint/2010/main" val="30776899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4193"/>
            <a:ext cx="10515600" cy="1587851"/>
          </a:xfrm>
        </p:spPr>
        <p:txBody>
          <a:bodyPr>
            <a:noAutofit/>
          </a:bodyPr>
          <a:lstStyle/>
          <a:p>
            <a:pPr algn="just"/>
            <a:r>
              <a:rPr lang="tr-TR" sz="2800" b="1" dirty="0" smtClean="0">
                <a:latin typeface="+mn-lt"/>
                <a:cs typeface="Times New Roman" panose="02020603050405020304" pitchFamily="18" charset="0"/>
              </a:rPr>
              <a:t>Taşınmaz Mülkiyetini Devir Borcu Doğuran Bir Sözleşmeden Dönmenin Yerine Getirilmiş Edimler Bakımından Etkisi </a:t>
            </a:r>
            <a:br>
              <a:rPr lang="tr-TR" sz="2800" b="1" dirty="0" smtClean="0">
                <a:latin typeface="+mn-lt"/>
                <a:cs typeface="Times New Roman" panose="02020603050405020304" pitchFamily="18" charset="0"/>
              </a:rPr>
            </a:br>
            <a:r>
              <a:rPr lang="tr-TR" sz="3200"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a:t>
            </a:r>
            <a:r>
              <a:rPr lang="tr-TR" sz="2400" i="1" dirty="0" smtClean="0">
                <a:latin typeface="Times New Roman" panose="02020603050405020304" pitchFamily="18" charset="0"/>
                <a:cs typeface="Times New Roman" panose="02020603050405020304" pitchFamily="18" charset="0"/>
              </a:rPr>
              <a:t>7. </a:t>
            </a:r>
            <a:r>
              <a:rPr lang="tr-TR" sz="2400" i="1" dirty="0" smtClean="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343 </a:t>
            </a:r>
            <a:r>
              <a:rPr lang="tr-TR" sz="2400" i="1" dirty="0" smtClean="0">
                <a:latin typeface="Times New Roman" panose="02020603050405020304" pitchFamily="18" charset="0"/>
                <a:cs typeface="Times New Roman" panose="02020603050405020304" pitchFamily="18" charset="0"/>
              </a:rPr>
              <a:t>vd.) </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Sözleşmeden Dönmenin, </a:t>
            </a:r>
            <a:r>
              <a:rPr lang="tr-TR" dirty="0" smtClean="0">
                <a:latin typeface="Times New Roman" panose="02020603050405020304" pitchFamily="18" charset="0"/>
                <a:cs typeface="Times New Roman" panose="02020603050405020304" pitchFamily="18" charset="0"/>
              </a:rPr>
              <a:t>dönülen Sözleşme bakımından etkisi tartışmalıdır. </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Sözleşmeden Dönmenin «</a:t>
            </a:r>
            <a:r>
              <a:rPr lang="tr-TR" b="1" i="1" dirty="0" smtClean="0">
                <a:latin typeface="Times New Roman" panose="02020603050405020304" pitchFamily="18" charset="0"/>
                <a:cs typeface="Times New Roman" panose="02020603050405020304" pitchFamily="18" charset="0"/>
              </a:rPr>
              <a:t>Borçlandırıcı İşlem</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dönülen Sözleşme uyarınca yapılmış olan </a:t>
            </a:r>
            <a:r>
              <a:rPr lang="tr-TR"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Tasarruf İşlemleri</a:t>
            </a:r>
            <a:r>
              <a:rPr lang="tr-TR" b="1" dirty="0" smtClean="0">
                <a:latin typeface="Times New Roman" panose="02020603050405020304" pitchFamily="18" charset="0"/>
                <a:cs typeface="Times New Roman" panose="02020603050405020304" pitchFamily="18" charset="0"/>
              </a:rPr>
              <a:t>» üzerindeki etkisi tartışmalıdır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Sözleşmeden Dönmenin dönülen Sözleşme bakımından etkisi konusunda başlıca </a:t>
            </a:r>
            <a:r>
              <a:rPr lang="tr-TR" b="1" dirty="0" smtClean="0">
                <a:latin typeface="Times New Roman" panose="02020603050405020304" pitchFamily="18" charset="0"/>
                <a:cs typeface="Times New Roman" panose="02020603050405020304" pitchFamily="18" charset="0"/>
              </a:rPr>
              <a:t>dört Görüş </a:t>
            </a:r>
            <a:r>
              <a:rPr lang="tr-TR" dirty="0" smtClean="0">
                <a:latin typeface="Times New Roman" panose="02020603050405020304" pitchFamily="18" charset="0"/>
                <a:cs typeface="Times New Roman" panose="02020603050405020304" pitchFamily="18" charset="0"/>
              </a:rPr>
              <a:t>ileri sürülmektedir.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Bu konuda bkz. </a:t>
            </a:r>
            <a:r>
              <a:rPr lang="tr-TR" sz="2400" b="1" i="1" dirty="0" smtClean="0">
                <a:latin typeface="Times New Roman" panose="02020603050405020304" pitchFamily="18" charset="0"/>
                <a:cs typeface="Times New Roman" panose="02020603050405020304" pitchFamily="18" charset="0"/>
              </a:rPr>
              <a:t>Leyla Müjde Kurt</a:t>
            </a:r>
            <a:r>
              <a:rPr lang="tr-TR" sz="2400" i="1" dirty="0" smtClean="0">
                <a:latin typeface="Times New Roman" panose="02020603050405020304" pitchFamily="18" charset="0"/>
                <a:cs typeface="Times New Roman" panose="02020603050405020304" pitchFamily="18" charset="0"/>
              </a:rPr>
              <a:t>; Yüklenicinin Eseri Teslim Borcunda Temerrüdü, Ankara 2012, s. 292 vd.) </a:t>
            </a:r>
          </a:p>
          <a:p>
            <a:pPr marL="0" indent="0" algn="just">
              <a:buNone/>
            </a:pPr>
            <a:endParaRPr lang="tr-TR" sz="3200" dirty="0" smtClean="0"/>
          </a:p>
          <a:p>
            <a:pPr marL="0" indent="0" algn="just">
              <a:buNone/>
            </a:pPr>
            <a:endParaRPr lang="tr-TR" sz="3200" dirty="0" smtClean="0"/>
          </a:p>
          <a:p>
            <a:endParaRPr lang="tr-TR" sz="3200" dirty="0"/>
          </a:p>
        </p:txBody>
      </p:sp>
    </p:spTree>
    <p:extLst>
      <p:ext uri="{BB962C8B-B14F-4D97-AF65-F5344CB8AC3E}">
        <p14:creationId xmlns:p14="http://schemas.microsoft.com/office/powerpoint/2010/main" val="29807495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9868" y="390883"/>
            <a:ext cx="10515600" cy="1325563"/>
          </a:xfrm>
        </p:spPr>
        <p:txBody>
          <a:bodyPr>
            <a:noAutofit/>
          </a:bodyPr>
          <a:lstStyle/>
          <a:p>
            <a:pPr algn="just"/>
            <a:r>
              <a:rPr lang="tr-TR" sz="3600" b="1" dirty="0">
                <a:latin typeface="+mn-lt"/>
                <a:cs typeface="Times New Roman" panose="02020603050405020304" pitchFamily="18" charset="0"/>
              </a:rPr>
              <a:t>Sözleşmeden Dönmenin, «</a:t>
            </a:r>
            <a:r>
              <a:rPr lang="tr-TR" sz="3600" b="1" i="1" dirty="0">
                <a:latin typeface="+mn-lt"/>
                <a:cs typeface="Times New Roman" panose="02020603050405020304" pitchFamily="18" charset="0"/>
              </a:rPr>
              <a:t>dönülen  Sözleşme bakımından Etkisi</a:t>
            </a:r>
            <a:r>
              <a:rPr lang="tr-TR" sz="3600" b="1" dirty="0">
                <a:latin typeface="+mn-lt"/>
                <a:cs typeface="Times New Roman" panose="02020603050405020304" pitchFamily="18" charset="0"/>
              </a:rPr>
              <a:t>» konusunda ileri sürülen Görüşler</a:t>
            </a:r>
            <a:endParaRPr lang="tr-TR" sz="3600" dirty="0">
              <a:latin typeface="+mn-lt"/>
            </a:endParaRPr>
          </a:p>
        </p:txBody>
      </p:sp>
      <p:sp>
        <p:nvSpPr>
          <p:cNvPr id="3" name="İçerik Yer Tutucusu 2"/>
          <p:cNvSpPr>
            <a:spLocks noGrp="1"/>
          </p:cNvSpPr>
          <p:nvPr>
            <p:ph idx="1"/>
          </p:nvPr>
        </p:nvSpPr>
        <p:spPr/>
        <p:txBody>
          <a:bodyPr/>
          <a:lstStyle/>
          <a:p>
            <a:pPr algn="just"/>
            <a:r>
              <a:rPr lang="tr-TR" sz="3600" b="1" u="sng" dirty="0" smtClean="0">
                <a:latin typeface="Times New Roman" panose="02020603050405020304" pitchFamily="18" charset="0"/>
                <a:cs typeface="Times New Roman" panose="02020603050405020304" pitchFamily="18" charset="0"/>
              </a:rPr>
              <a:t>Sözleşmeden Dönmenin, «</a:t>
            </a:r>
            <a:r>
              <a:rPr lang="tr-TR" sz="3600" b="1" i="1" u="sng" dirty="0" smtClean="0">
                <a:latin typeface="Times New Roman" panose="02020603050405020304" pitchFamily="18" charset="0"/>
                <a:cs typeface="Times New Roman" panose="02020603050405020304" pitchFamily="18" charset="0"/>
              </a:rPr>
              <a:t>dönülen  Sözleşme bakımından Etkisi» </a:t>
            </a:r>
            <a:r>
              <a:rPr lang="tr-TR" sz="3600" u="sng" dirty="0" smtClean="0">
                <a:latin typeface="Times New Roman" panose="02020603050405020304" pitchFamily="18" charset="0"/>
                <a:cs typeface="Times New Roman" panose="02020603050405020304" pitchFamily="18" charset="0"/>
              </a:rPr>
              <a:t>konusunda ileri sürülen </a:t>
            </a:r>
            <a:r>
              <a:rPr lang="tr-TR" sz="3600" b="1" u="sng" dirty="0" smtClean="0">
                <a:latin typeface="Times New Roman" panose="02020603050405020304" pitchFamily="18" charset="0"/>
                <a:cs typeface="Times New Roman" panose="02020603050405020304" pitchFamily="18" charset="0"/>
              </a:rPr>
              <a:t>dört Görüş </a:t>
            </a:r>
            <a:r>
              <a:rPr lang="tr-TR" sz="3600" b="1" u="sng" dirty="0">
                <a:latin typeface="Times New Roman" panose="02020603050405020304" pitchFamily="18" charset="0"/>
                <a:cs typeface="Times New Roman" panose="02020603050405020304" pitchFamily="18" charset="0"/>
              </a:rPr>
              <a:t>şunlardır: </a:t>
            </a:r>
          </a:p>
          <a:p>
            <a:pPr algn="just"/>
            <a:r>
              <a:rPr lang="tr-TR" sz="3200" b="1" i="1" dirty="0">
                <a:latin typeface="Times New Roman" panose="02020603050405020304" pitchFamily="18" charset="0"/>
                <a:cs typeface="Times New Roman" panose="02020603050405020304" pitchFamily="18" charset="0"/>
              </a:rPr>
              <a:t>Klasik Dönme Görüşü </a:t>
            </a:r>
          </a:p>
          <a:p>
            <a:pPr algn="just"/>
            <a:r>
              <a:rPr lang="tr-TR" sz="3200" b="1" dirty="0">
                <a:latin typeface="Times New Roman" panose="02020603050405020304" pitchFamily="18" charset="0"/>
                <a:cs typeface="Times New Roman" panose="02020603050405020304" pitchFamily="18" charset="0"/>
              </a:rPr>
              <a:t>Kanuni Borç İlişkisi Görüşü</a:t>
            </a:r>
          </a:p>
          <a:p>
            <a:pPr algn="just"/>
            <a:r>
              <a:rPr lang="tr-TR" sz="3200" b="1" i="1" dirty="0">
                <a:latin typeface="Times New Roman" panose="02020603050405020304" pitchFamily="18" charset="0"/>
                <a:cs typeface="Times New Roman" panose="02020603050405020304" pitchFamily="18" charset="0"/>
              </a:rPr>
              <a:t>Dönüşüm Kuramı</a:t>
            </a:r>
          </a:p>
          <a:p>
            <a:pPr algn="just"/>
            <a:r>
              <a:rPr lang="tr-TR" sz="3200" b="1" dirty="0">
                <a:latin typeface="Times New Roman" panose="02020603050405020304" pitchFamily="18" charset="0"/>
                <a:cs typeface="Times New Roman" panose="02020603050405020304" pitchFamily="18" charset="0"/>
              </a:rPr>
              <a:t>Ayni Etkili Dönme Görüşü </a:t>
            </a:r>
          </a:p>
          <a:p>
            <a:pPr marL="0" indent="0">
              <a:buNone/>
            </a:pPr>
            <a:endParaRPr lang="tr-TR" dirty="0"/>
          </a:p>
        </p:txBody>
      </p:sp>
    </p:spTree>
    <p:extLst>
      <p:ext uri="{BB962C8B-B14F-4D97-AF65-F5344CB8AC3E}">
        <p14:creationId xmlns:p14="http://schemas.microsoft.com/office/powerpoint/2010/main" val="18247876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Klasik Dönme Görüşü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u="sng" dirty="0">
                <a:latin typeface="Times New Roman" panose="02020603050405020304" pitchFamily="18" charset="0"/>
                <a:cs typeface="Times New Roman" panose="02020603050405020304" pitchFamily="18" charset="0"/>
              </a:rPr>
              <a:t>Klasik Dönme Görüşüne </a:t>
            </a:r>
            <a:r>
              <a:rPr lang="tr-TR" u="sng"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Sözleşmeden Dönme</a:t>
            </a:r>
            <a:r>
              <a:rPr lang="tr-TR" b="1" dirty="0">
                <a:latin typeface="Times New Roman" panose="02020603050405020304" pitchFamily="18" charset="0"/>
                <a:cs typeface="Times New Roman" panose="02020603050405020304" pitchFamily="18" charset="0"/>
              </a:rPr>
              <a:t>, dönülen Sözleşmeyi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geçmişe etkili olarak ortadan </a:t>
            </a:r>
            <a:r>
              <a:rPr lang="tr-TR" b="1" i="1" dirty="0" smtClean="0">
                <a:latin typeface="Times New Roman" panose="02020603050405020304" pitchFamily="18" charset="0"/>
                <a:cs typeface="Times New Roman" panose="02020603050405020304" pitchFamily="18" charset="0"/>
              </a:rPr>
              <a:t>kaldırmakla </a:t>
            </a:r>
            <a:r>
              <a:rPr lang="tr-TR" dirty="0" smtClean="0">
                <a:latin typeface="Times New Roman" panose="02020603050405020304" pitchFamily="18" charset="0"/>
                <a:cs typeface="Times New Roman" panose="02020603050405020304" pitchFamily="18" charset="0"/>
              </a:rPr>
              <a:t>birlikte, </a:t>
            </a:r>
            <a:r>
              <a:rPr lang="tr-TR" b="1"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dönülen </a:t>
            </a:r>
            <a:r>
              <a:rPr lang="tr-TR" b="1" dirty="0" smtClean="0">
                <a:latin typeface="Times New Roman" panose="02020603050405020304" pitchFamily="18" charset="0"/>
                <a:cs typeface="Times New Roman" panose="02020603050405020304" pitchFamily="18" charset="0"/>
              </a:rPr>
              <a:t>Sözleşmenin İfasına </a:t>
            </a:r>
            <a:r>
              <a:rPr lang="tr-TR" b="1" dirty="0">
                <a:latin typeface="Times New Roman" panose="02020603050405020304" pitchFamily="18" charset="0"/>
                <a:cs typeface="Times New Roman" panose="02020603050405020304" pitchFamily="18" charset="0"/>
              </a:rPr>
              <a:t>yönelik yapılmış olan </a:t>
            </a:r>
            <a:r>
              <a:rPr lang="tr-TR" b="1" i="1" dirty="0">
                <a:latin typeface="Times New Roman" panose="02020603050405020304" pitchFamily="18" charset="0"/>
                <a:cs typeface="Times New Roman" panose="02020603050405020304" pitchFamily="18" charset="0"/>
              </a:rPr>
              <a:t>Tasarruf İşlemleri </a:t>
            </a:r>
            <a:r>
              <a:rPr lang="tr-TR" b="1" dirty="0">
                <a:latin typeface="Times New Roman" panose="02020603050405020304" pitchFamily="18" charset="0"/>
                <a:cs typeface="Times New Roman" panose="02020603050405020304" pitchFamily="18" charset="0"/>
              </a:rPr>
              <a:t>üzerinde doğrudan etkili değildir. </a:t>
            </a:r>
          </a:p>
          <a:p>
            <a:pPr algn="just"/>
            <a:r>
              <a:rPr lang="tr-TR" b="1" dirty="0">
                <a:latin typeface="Times New Roman" panose="02020603050405020304" pitchFamily="18" charset="0"/>
                <a:cs typeface="Times New Roman" panose="02020603050405020304" pitchFamily="18" charset="0"/>
              </a:rPr>
              <a:t>Sözleşmeden </a:t>
            </a:r>
            <a:r>
              <a:rPr lang="tr-TR" b="1" dirty="0" smtClean="0">
                <a:latin typeface="Times New Roman" panose="02020603050405020304" pitchFamily="18" charset="0"/>
                <a:cs typeface="Times New Roman" panose="02020603050405020304" pitchFamily="18" charset="0"/>
              </a:rPr>
              <a:t>dönüldüğünde, Tarafların </a:t>
            </a:r>
            <a:r>
              <a:rPr lang="tr-TR" b="1" dirty="0">
                <a:latin typeface="Times New Roman" panose="02020603050405020304" pitchFamily="18" charset="0"/>
                <a:cs typeface="Times New Roman" panose="02020603050405020304" pitchFamily="18" charset="0"/>
              </a:rPr>
              <a:t>ifa ettikleri </a:t>
            </a:r>
            <a:r>
              <a:rPr lang="tr-TR" b="1" dirty="0" smtClean="0">
                <a:latin typeface="Times New Roman" panose="02020603050405020304" pitchFamily="18" charset="0"/>
                <a:cs typeface="Times New Roman" panose="02020603050405020304" pitchFamily="18" charset="0"/>
              </a:rPr>
              <a:t>Edimlerin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ukuki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ebebi </a:t>
            </a:r>
            <a:r>
              <a:rPr lang="tr-TR" b="1" dirty="0">
                <a:latin typeface="Times New Roman" panose="02020603050405020304" pitchFamily="18" charset="0"/>
                <a:cs typeface="Times New Roman" panose="02020603050405020304" pitchFamily="18" charset="0"/>
              </a:rPr>
              <a:t>sona ermiş </a:t>
            </a:r>
            <a:r>
              <a:rPr lang="tr-TR" b="1" dirty="0" smtClean="0">
                <a:latin typeface="Times New Roman" panose="02020603050405020304" pitchFamily="18" charset="0"/>
                <a:cs typeface="Times New Roman" panose="02020603050405020304" pitchFamily="18" charset="0"/>
              </a:rPr>
              <a:t>olacaktır. </a:t>
            </a:r>
          </a:p>
          <a:p>
            <a:pPr algn="just"/>
            <a:r>
              <a:rPr lang="tr-TR" dirty="0" smtClean="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önceden geçerli olarak </a:t>
            </a:r>
            <a:r>
              <a:rPr lang="tr-TR" b="1" dirty="0" smtClean="0">
                <a:latin typeface="Times New Roman" panose="02020603050405020304" pitchFamily="18" charset="0"/>
                <a:cs typeface="Times New Roman" panose="02020603050405020304" pitchFamily="18" charset="0"/>
              </a:rPr>
              <a:t>İfa </a:t>
            </a:r>
            <a:r>
              <a:rPr lang="tr-TR" b="1" dirty="0">
                <a:latin typeface="Times New Roman" panose="02020603050405020304" pitchFamily="18" charset="0"/>
                <a:cs typeface="Times New Roman" panose="02020603050405020304" pitchFamily="18" charset="0"/>
              </a:rPr>
              <a:t>edilmiş olan bu </a:t>
            </a:r>
            <a:r>
              <a:rPr lang="tr-TR" b="1" dirty="0" smtClean="0">
                <a:latin typeface="Times New Roman" panose="02020603050405020304" pitchFamily="18" charset="0"/>
                <a:cs typeface="Times New Roman" panose="02020603050405020304" pitchFamily="18" charset="0"/>
              </a:rPr>
              <a:t>Edimlerin </a:t>
            </a:r>
            <a:r>
              <a:rPr lang="tr-TR" b="1" dirty="0">
                <a:latin typeface="Times New Roman" panose="02020603050405020304" pitchFamily="18" charset="0"/>
                <a:cs typeface="Times New Roman" panose="02020603050405020304" pitchFamily="18" charset="0"/>
              </a:rPr>
              <a:t>geri verilmesine ilişkin </a:t>
            </a:r>
            <a:r>
              <a:rPr lang="tr-TR" b="1" dirty="0" smtClean="0">
                <a:latin typeface="Times New Roman" panose="02020603050405020304" pitchFamily="18" charset="0"/>
                <a:cs typeface="Times New Roman" panose="02020603050405020304" pitchFamily="18" charset="0"/>
              </a:rPr>
              <a:t>Talepler</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Sebepsiz Zenginleşmenin İadesine yönelik </a:t>
            </a:r>
            <a:r>
              <a:rPr lang="tr-TR" b="1" u="sng" dirty="0" smtClean="0">
                <a:latin typeface="Times New Roman" panose="02020603050405020304" pitchFamily="18" charset="0"/>
                <a:cs typeface="Times New Roman" panose="02020603050405020304" pitchFamily="18" charset="0"/>
              </a:rPr>
              <a:t>Kişisel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aleplerdir</a:t>
            </a:r>
            <a:r>
              <a:rPr lang="tr-TR"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Edimlerin geri </a:t>
            </a:r>
            <a:r>
              <a:rPr lang="tr-TR" b="1" dirty="0" smtClean="0">
                <a:latin typeface="Times New Roman" panose="02020603050405020304" pitchFamily="18" charset="0"/>
                <a:cs typeface="Times New Roman" panose="02020603050405020304" pitchFamily="18" charset="0"/>
              </a:rPr>
              <a:t>verilmesine, </a:t>
            </a:r>
            <a:r>
              <a:rPr lang="tr-TR" b="1" i="1" dirty="0">
                <a:latin typeface="Times New Roman" panose="02020603050405020304" pitchFamily="18" charset="0"/>
                <a:cs typeface="Times New Roman" panose="02020603050405020304" pitchFamily="18" charset="0"/>
              </a:rPr>
              <a:t>Sebepsiz Zenginleşme H</a:t>
            </a:r>
            <a:r>
              <a:rPr lang="tr-TR" b="1" i="1" dirty="0" smtClean="0">
                <a:latin typeface="Times New Roman" panose="02020603050405020304" pitchFamily="18" charset="0"/>
                <a:cs typeface="Times New Roman" panose="02020603050405020304" pitchFamily="18" charset="0"/>
              </a:rPr>
              <a:t>ükümleri,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yani</a:t>
            </a:r>
            <a:r>
              <a:rPr lang="tr-TR"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77 </a:t>
            </a:r>
            <a:r>
              <a:rPr lang="tr-TR" b="1" i="1" dirty="0">
                <a:latin typeface="Times New Roman" panose="02020603050405020304" pitchFamily="18" charset="0"/>
                <a:cs typeface="Times New Roman" panose="02020603050405020304" pitchFamily="18" charset="0"/>
              </a:rPr>
              <a:t>vd</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hükümleri</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uygulanır</a:t>
            </a:r>
            <a:r>
              <a:rPr lang="tr-TR" b="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5989591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0156" y="376414"/>
            <a:ext cx="10515600" cy="1325563"/>
          </a:xfrm>
        </p:spPr>
        <p:txBody>
          <a:bodyPr>
            <a:noAutofit/>
          </a:bodyPr>
          <a:lstStyle/>
          <a:p>
            <a:pPr algn="just"/>
            <a:r>
              <a:rPr lang="tr-TR" sz="4800" b="1" dirty="0" smtClean="0">
                <a:latin typeface="+mn-lt"/>
                <a:cs typeface="Times New Roman" panose="02020603050405020304" pitchFamily="18" charset="0"/>
              </a:rPr>
              <a:t>Kanuni Borç İlişkisi Görüşü </a:t>
            </a:r>
            <a:endParaRPr lang="tr-TR" sz="4800" b="1" dirty="0">
              <a:latin typeface="+mn-lt"/>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Kanuni Borç İlişkisi Görüşüne göre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Sözleşmeden Dönme</a:t>
            </a:r>
            <a:r>
              <a:rPr lang="tr-TR" b="1" dirty="0" smtClean="0">
                <a:latin typeface="Times New Roman" panose="02020603050405020304" pitchFamily="18" charset="0"/>
                <a:cs typeface="Times New Roman" panose="02020603050405020304" pitchFamily="18" charset="0"/>
              </a:rPr>
              <a:t>, dönülen Sözleşmeyi ortadan kaldırır.</a:t>
            </a:r>
          </a:p>
          <a:p>
            <a:pPr algn="just"/>
            <a:r>
              <a:rPr lang="tr-TR" b="1" dirty="0" smtClean="0">
                <a:latin typeface="Times New Roman" panose="02020603050405020304" pitchFamily="18" charset="0"/>
                <a:cs typeface="Times New Roman" panose="02020603050405020304" pitchFamily="18" charset="0"/>
              </a:rPr>
              <a:t>Bu görüşe göre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Geri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erme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aleplerinin hukuki temeli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Sözleşmeden Dönme üzerine </a:t>
            </a:r>
            <a:r>
              <a:rPr lang="tr-TR" b="1" i="1" dirty="0" smtClean="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125 </a:t>
            </a:r>
            <a:r>
              <a:rPr lang="tr-TR" b="1" i="1" dirty="0" smtClean="0">
                <a:latin typeface="Times New Roman" panose="02020603050405020304" pitchFamily="18" charset="0"/>
                <a:cs typeface="Times New Roman" panose="02020603050405020304" pitchFamily="18" charset="0"/>
              </a:rPr>
              <a:t>/ III hükmüne </a:t>
            </a:r>
            <a:r>
              <a:rPr lang="tr-TR" dirty="0" smtClean="0">
                <a:latin typeface="Times New Roman" panose="02020603050405020304" pitchFamily="18" charset="0"/>
                <a:cs typeface="Times New Roman" panose="02020603050405020304" pitchFamily="18" charset="0"/>
              </a:rPr>
              <a:t>dayalı olarak</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araflar </a:t>
            </a:r>
            <a:r>
              <a:rPr lang="tr-TR" b="1" dirty="0" smtClean="0">
                <a:latin typeface="Times New Roman" panose="02020603050405020304" pitchFamily="18" charset="0"/>
                <a:cs typeface="Times New Roman" panose="02020603050405020304" pitchFamily="18" charset="0"/>
              </a:rPr>
              <a:t>arasında doğan </a:t>
            </a:r>
            <a:r>
              <a:rPr lang="tr-TR" b="1" i="1" dirty="0" smtClean="0">
                <a:latin typeface="Times New Roman" panose="02020603050405020304" pitchFamily="18" charset="0"/>
                <a:cs typeface="Times New Roman" panose="02020603050405020304" pitchFamily="18" charset="0"/>
              </a:rPr>
              <a:t>Kanuni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orç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lişkisidir. </a:t>
            </a:r>
          </a:p>
          <a:p>
            <a:pPr algn="just"/>
            <a:r>
              <a:rPr lang="tr-TR" dirty="0" smtClean="0">
                <a:latin typeface="Times New Roman" panose="02020603050405020304" pitchFamily="18" charset="0"/>
                <a:cs typeface="Times New Roman" panose="02020603050405020304" pitchFamily="18" charset="0"/>
              </a:rPr>
              <a:t>Bu görüş </a:t>
            </a:r>
            <a:r>
              <a:rPr lang="tr-TR" dirty="0" smtClean="0">
                <a:latin typeface="Times New Roman" panose="02020603050405020304" pitchFamily="18" charset="0"/>
                <a:cs typeface="Times New Roman" panose="02020603050405020304" pitchFamily="18" charset="0"/>
              </a:rPr>
              <a:t>bağlamında da</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arafların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karşılıklı Geri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erme </a:t>
            </a:r>
            <a:r>
              <a:rPr lang="tr-TR" b="1" dirty="0" smtClean="0">
                <a:latin typeface="Times New Roman" panose="02020603050405020304" pitchFamily="18" charset="0"/>
                <a:cs typeface="Times New Roman" panose="02020603050405020304" pitchFamily="18" charset="0"/>
              </a:rPr>
              <a:t>Talepleri, </a:t>
            </a:r>
            <a:r>
              <a:rPr lang="tr-TR" b="1" i="1" dirty="0" smtClean="0">
                <a:latin typeface="Times New Roman" panose="02020603050405020304" pitchFamily="18" charset="0"/>
                <a:cs typeface="Times New Roman" panose="02020603050405020304" pitchFamily="18" charset="0"/>
              </a:rPr>
              <a:t>Kişisel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aleplerdir</a:t>
            </a:r>
            <a:r>
              <a:rPr lang="tr-TR" b="1" dirty="0" smtClean="0">
                <a:latin typeface="Times New Roman" panose="02020603050405020304" pitchFamily="18" charset="0"/>
                <a:cs typeface="Times New Roman" panose="02020603050405020304" pitchFamily="18" charset="0"/>
              </a:rPr>
              <a:t>. </a:t>
            </a:r>
          </a:p>
          <a:p>
            <a:pPr marL="0" indent="0" algn="just">
              <a:buNone/>
            </a:pPr>
            <a:r>
              <a:rPr lang="tr-TR" sz="3200" b="1"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Tekinay</a:t>
            </a:r>
            <a:r>
              <a:rPr lang="tr-TR" sz="2400" b="1" i="1" dirty="0" smtClean="0">
                <a:latin typeface="Times New Roman" panose="02020603050405020304" pitchFamily="18" charset="0"/>
                <a:cs typeface="Times New Roman" panose="02020603050405020304" pitchFamily="18" charset="0"/>
              </a:rPr>
              <a:t> / Akman / </a:t>
            </a:r>
            <a:r>
              <a:rPr lang="tr-TR" sz="2400" b="1" i="1" dirty="0" err="1" smtClean="0">
                <a:latin typeface="Times New Roman" panose="02020603050405020304" pitchFamily="18" charset="0"/>
                <a:cs typeface="Times New Roman" panose="02020603050405020304" pitchFamily="18" charset="0"/>
              </a:rPr>
              <a:t>Burcuoğlu</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Altop</a:t>
            </a:r>
            <a:r>
              <a:rPr lang="tr-TR" sz="2400" b="1" i="1" dirty="0" smtClean="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Tekinay</a:t>
            </a:r>
            <a:r>
              <a:rPr lang="tr-TR" sz="2400" i="1" dirty="0" smtClean="0">
                <a:latin typeface="Times New Roman" panose="02020603050405020304" pitchFamily="18" charset="0"/>
                <a:cs typeface="Times New Roman" panose="02020603050405020304" pitchFamily="18" charset="0"/>
              </a:rPr>
              <a:t> Borçlar Hukuku Genel Hükümler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7. B., İstanbul 1993, s. 968)</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80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İnançlı İşlem </a:t>
            </a:r>
            <a:r>
              <a:rPr lang="tr-TR" sz="3600" dirty="0">
                <a:latin typeface="Times New Roman" panose="02020603050405020304" pitchFamily="18" charset="0"/>
                <a:cs typeface="Times New Roman" panose="02020603050405020304" pitchFamily="18" charset="0"/>
              </a:rPr>
              <a:t>ile bir Kimse (</a:t>
            </a:r>
            <a:r>
              <a:rPr lang="tr-TR" sz="3600" b="1" i="1" dirty="0">
                <a:latin typeface="Times New Roman" panose="02020603050405020304" pitchFamily="18" charset="0"/>
                <a:cs typeface="Times New Roman" panose="02020603050405020304" pitchFamily="18" charset="0"/>
              </a:rPr>
              <a:t>İnanan),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Mülkiyet</a:t>
            </a:r>
            <a:r>
              <a:rPr lang="tr-TR" sz="3600" dirty="0">
                <a:latin typeface="Times New Roman" panose="02020603050405020304" pitchFamily="18" charset="0"/>
                <a:cs typeface="Times New Roman" panose="02020603050405020304" pitchFamily="18" charset="0"/>
              </a:rPr>
              <a:t> veya </a:t>
            </a:r>
            <a:r>
              <a:rPr lang="tr-TR" sz="3600" b="1" dirty="0">
                <a:latin typeface="Times New Roman" panose="02020603050405020304" pitchFamily="18" charset="0"/>
                <a:cs typeface="Times New Roman" panose="02020603050405020304" pitchFamily="18" charset="0"/>
              </a:rPr>
              <a:t>Alacak Hakkını</a:t>
            </a:r>
            <a:r>
              <a:rPr lang="tr-TR" sz="3600" dirty="0">
                <a:latin typeface="Times New Roman" panose="02020603050405020304" pitchFamily="18" charset="0"/>
                <a:cs typeface="Times New Roman" panose="02020603050405020304" pitchFamily="18" charset="0"/>
              </a:rPr>
              <a:t>, belirli bir Süre veya Amaçla </a:t>
            </a:r>
            <a:r>
              <a:rPr lang="tr-TR" sz="3600" b="1" dirty="0">
                <a:latin typeface="Times New Roman" panose="02020603050405020304" pitchFamily="18" charset="0"/>
                <a:cs typeface="Times New Roman" panose="02020603050405020304" pitchFamily="18" charset="0"/>
              </a:rPr>
              <a:t>İnanılana </a:t>
            </a:r>
            <a:r>
              <a:rPr lang="tr-TR" sz="3600" dirty="0">
                <a:latin typeface="Times New Roman" panose="02020603050405020304" pitchFamily="18" charset="0"/>
                <a:cs typeface="Times New Roman" panose="02020603050405020304" pitchFamily="18" charset="0"/>
              </a:rPr>
              <a:t>geçirir, ancak Süre dolunca veya Amaç gerçekleşince, </a:t>
            </a:r>
            <a:r>
              <a:rPr lang="tr-TR" sz="3600" b="1" dirty="0">
                <a:latin typeface="Times New Roman" panose="02020603050405020304" pitchFamily="18" charset="0"/>
                <a:cs typeface="Times New Roman" panose="02020603050405020304" pitchFamily="18" charset="0"/>
              </a:rPr>
              <a:t>İnanılan, </a:t>
            </a:r>
            <a:r>
              <a:rPr lang="tr-TR" sz="3600" dirty="0">
                <a:latin typeface="Times New Roman" panose="02020603050405020304" pitchFamily="18" charset="0"/>
                <a:cs typeface="Times New Roman" panose="02020603050405020304" pitchFamily="18" charset="0"/>
              </a:rPr>
              <a:t>aralarında yapılan </a:t>
            </a:r>
            <a:r>
              <a:rPr lang="tr-TR" sz="3600" b="1" dirty="0">
                <a:latin typeface="Times New Roman" panose="02020603050405020304" pitchFamily="18" charset="0"/>
                <a:cs typeface="Times New Roman" panose="02020603050405020304" pitchFamily="18" charset="0"/>
              </a:rPr>
              <a:t>İnanç Anlaşmasına</a:t>
            </a:r>
            <a:r>
              <a:rPr lang="tr-TR" sz="3600" dirty="0">
                <a:latin typeface="Times New Roman" panose="02020603050405020304" pitchFamily="18" charset="0"/>
                <a:cs typeface="Times New Roman" panose="02020603050405020304" pitchFamily="18" charset="0"/>
              </a:rPr>
              <a:t> göre, </a:t>
            </a:r>
            <a:r>
              <a:rPr lang="tr-TR" sz="3600" b="1" dirty="0">
                <a:latin typeface="Times New Roman" panose="02020603050405020304" pitchFamily="18" charset="0"/>
                <a:cs typeface="Times New Roman" panose="02020603050405020304" pitchFamily="18" charset="0"/>
              </a:rPr>
              <a:t>Mülkiyeti </a:t>
            </a:r>
            <a:r>
              <a:rPr lang="tr-TR" sz="3600" dirty="0">
                <a:latin typeface="Times New Roman" panose="02020603050405020304" pitchFamily="18" charset="0"/>
                <a:cs typeface="Times New Roman" panose="02020603050405020304" pitchFamily="18" charset="0"/>
              </a:rPr>
              <a:t>veya </a:t>
            </a:r>
            <a:r>
              <a:rPr lang="tr-TR" sz="3600" b="1" dirty="0">
                <a:latin typeface="Times New Roman" panose="02020603050405020304" pitchFamily="18" charset="0"/>
                <a:cs typeface="Times New Roman" panose="02020603050405020304" pitchFamily="18" charset="0"/>
              </a:rPr>
              <a:t>Alacak Hakkını </a:t>
            </a:r>
            <a:r>
              <a:rPr lang="tr-TR" sz="3600" dirty="0">
                <a:latin typeface="Times New Roman" panose="02020603050405020304" pitchFamily="18" charset="0"/>
                <a:cs typeface="Times New Roman" panose="02020603050405020304" pitchFamily="18" charset="0"/>
              </a:rPr>
              <a:t>tekrar </a:t>
            </a:r>
            <a:r>
              <a:rPr lang="tr-TR" sz="3600" b="1" i="1" dirty="0">
                <a:latin typeface="Times New Roman" panose="02020603050405020304" pitchFamily="18" charset="0"/>
                <a:cs typeface="Times New Roman" panose="02020603050405020304" pitchFamily="18" charset="0"/>
              </a:rPr>
              <a:t>İnanana </a:t>
            </a:r>
            <a:r>
              <a:rPr lang="tr-TR" sz="3600" b="1" dirty="0">
                <a:latin typeface="Times New Roman" panose="02020603050405020304" pitchFamily="18" charset="0"/>
                <a:cs typeface="Times New Roman" panose="02020603050405020304" pitchFamily="18" charset="0"/>
              </a:rPr>
              <a:t>Devretme Borcunu </a:t>
            </a:r>
            <a:r>
              <a:rPr lang="tr-TR" sz="3600" dirty="0">
                <a:latin typeface="Times New Roman" panose="02020603050405020304" pitchFamily="18" charset="0"/>
                <a:cs typeface="Times New Roman" panose="02020603050405020304" pitchFamily="18" charset="0"/>
              </a:rPr>
              <a:t>üstlenir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600"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Mülkiyet H., 4. B., s. 230). </a:t>
            </a:r>
          </a:p>
          <a:p>
            <a:endParaRPr lang="tr-TR" dirty="0"/>
          </a:p>
        </p:txBody>
      </p:sp>
    </p:spTree>
    <p:extLst>
      <p:ext uri="{BB962C8B-B14F-4D97-AF65-F5344CB8AC3E}">
        <p14:creationId xmlns:p14="http://schemas.microsoft.com/office/powerpoint/2010/main" val="26455648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b="1" dirty="0" smtClean="0">
                <a:latin typeface="+mn-lt"/>
              </a:rPr>
              <a:t>Dönüşüm Kuramı </a:t>
            </a:r>
            <a:endParaRPr lang="tr-TR" b="1" dirty="0">
              <a:latin typeface="+mn-lt"/>
            </a:endParaRPr>
          </a:p>
        </p:txBody>
      </p:sp>
      <p:sp>
        <p:nvSpPr>
          <p:cNvPr id="3" name="İçerik Yer Tutucusu 2"/>
          <p:cNvSpPr>
            <a:spLocks noGrp="1"/>
          </p:cNvSpPr>
          <p:nvPr>
            <p:ph idx="1"/>
          </p:nvPr>
        </p:nvSpPr>
        <p:spPr>
          <a:xfrm>
            <a:off x="838200" y="1690687"/>
            <a:ext cx="10484556" cy="4823001"/>
          </a:xfrm>
        </p:spPr>
        <p:txBody>
          <a:bodyPr>
            <a:noAutofit/>
          </a:bodyPr>
          <a:lstStyle/>
          <a:p>
            <a:pPr algn="just"/>
            <a:r>
              <a:rPr lang="tr-TR" sz="4000" b="1" i="1" dirty="0" smtClean="0">
                <a:latin typeface="Times New Roman" panose="02020603050405020304" pitchFamily="18" charset="0"/>
                <a:cs typeface="Times New Roman" panose="02020603050405020304" pitchFamily="18" charset="0"/>
              </a:rPr>
              <a:t>Dönüşüm Kuramı </a:t>
            </a:r>
            <a:r>
              <a:rPr lang="tr-TR" sz="4000" dirty="0" smtClean="0">
                <a:latin typeface="Times New Roman" panose="02020603050405020304" pitchFamily="18" charset="0"/>
                <a:cs typeface="Times New Roman" panose="02020603050405020304" pitchFamily="18" charset="0"/>
              </a:rPr>
              <a:t>ise,</a:t>
            </a:r>
            <a:r>
              <a:rPr lang="tr-TR" sz="4000" b="1" dirty="0" smtClean="0">
                <a:latin typeface="Times New Roman" panose="02020603050405020304" pitchFamily="18" charset="0"/>
                <a:cs typeface="Times New Roman" panose="02020603050405020304" pitchFamily="18" charset="0"/>
              </a:rPr>
              <a:t> Sözleşmeden Dönmenin Sözleşme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lişkisini ortadan kaldırmadığını</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sadece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Sözleşmenin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çeriğini değiştirdiğini</a:t>
            </a:r>
            <a:r>
              <a:rPr lang="tr-TR" sz="4000" b="1" dirty="0" smtClean="0">
                <a:latin typeface="Times New Roman" panose="02020603050405020304" pitchFamily="18" charset="0"/>
                <a:cs typeface="Times New Roman" panose="02020603050405020304" pitchFamily="18" charset="0"/>
              </a:rPr>
              <a:t> savunmaktadır. </a:t>
            </a:r>
          </a:p>
          <a:p>
            <a:pPr algn="just"/>
            <a:r>
              <a:rPr lang="tr-TR" sz="4000" b="1" u="sng" dirty="0" smtClean="0">
                <a:latin typeface="Times New Roman" panose="02020603050405020304" pitchFamily="18" charset="0"/>
                <a:cs typeface="Times New Roman" panose="02020603050405020304" pitchFamily="18" charset="0"/>
              </a:rPr>
              <a:t>Bu Kurama göre</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Tarafların Sözleşme gereği elde ettikleri Edimleri karşılıklı olarak </a:t>
            </a:r>
            <a:r>
              <a:rPr lang="tr-TR" sz="4000" b="1" i="1" dirty="0" smtClean="0">
                <a:latin typeface="Times New Roman" panose="02020603050405020304" pitchFamily="18" charset="0"/>
                <a:cs typeface="Times New Roman" panose="02020603050405020304" pitchFamily="18" charset="0"/>
              </a:rPr>
              <a:t>Geri Verme Borçları</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dönülen Sözleşmeden doğan Borçlardır. </a:t>
            </a:r>
          </a:p>
        </p:txBody>
      </p:sp>
    </p:spTree>
    <p:extLst>
      <p:ext uri="{BB962C8B-B14F-4D97-AF65-F5344CB8AC3E}">
        <p14:creationId xmlns:p14="http://schemas.microsoft.com/office/powerpoint/2010/main" val="10196344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Dönülen Sözleşmeye dayalı olarak kazanılmış olan </a:t>
            </a:r>
            <a:r>
              <a:rPr lang="tr-TR" sz="3600" b="1" i="1" dirty="0">
                <a:latin typeface="Times New Roman" panose="02020603050405020304" pitchFamily="18" charset="0"/>
                <a:cs typeface="Times New Roman" panose="02020603050405020304" pitchFamily="18" charset="0"/>
              </a:rPr>
              <a:t>Ayni Haklar,</a:t>
            </a:r>
            <a:r>
              <a:rPr lang="tr-TR" sz="3600" dirty="0">
                <a:latin typeface="Times New Roman" panose="02020603050405020304" pitchFamily="18" charset="0"/>
                <a:cs typeface="Times New Roman" panose="02020603050405020304" pitchFamily="18" charset="0"/>
              </a:rPr>
              <a:t> kendiliğinden</a:t>
            </a:r>
            <a:r>
              <a:rPr lang="tr-TR" sz="3600" b="1" dirty="0">
                <a:latin typeface="Times New Roman" panose="02020603050405020304" pitchFamily="18" charset="0"/>
                <a:cs typeface="Times New Roman" panose="02020603050405020304" pitchFamily="18" charset="0"/>
              </a:rPr>
              <a:t> bunları devreden kişiye geri dönmez. </a:t>
            </a:r>
          </a:p>
          <a:p>
            <a:pPr algn="just"/>
            <a:r>
              <a:rPr lang="tr-TR" sz="3600" b="1" dirty="0">
                <a:latin typeface="Times New Roman" panose="02020603050405020304" pitchFamily="18" charset="0"/>
                <a:cs typeface="Times New Roman" panose="02020603050405020304" pitchFamily="18" charset="0"/>
              </a:rPr>
              <a:t>Tarafların dönülen Sözleşmeye dayalı olarak ifa ettikleri Edimlerin geri verilmesine ilişkin talepleri, </a:t>
            </a:r>
            <a:r>
              <a:rPr lang="tr-TR" sz="3600" b="1" i="1" dirty="0">
                <a:latin typeface="Times New Roman" panose="02020603050405020304" pitchFamily="18" charset="0"/>
                <a:cs typeface="Times New Roman" panose="02020603050405020304" pitchFamily="18" charset="0"/>
              </a:rPr>
              <a:t>Sözleşmeden doğan</a:t>
            </a:r>
            <a:r>
              <a:rPr lang="tr-TR" sz="3600" dirty="0">
                <a:latin typeface="Times New Roman" panose="02020603050405020304" pitchFamily="18" charset="0"/>
                <a:cs typeface="Times New Roman" panose="02020603050405020304" pitchFamily="18" charset="0"/>
              </a:rPr>
              <a:t> bir </a:t>
            </a:r>
            <a:r>
              <a:rPr lang="tr-TR" sz="3600" b="1" i="1" dirty="0">
                <a:latin typeface="Times New Roman" panose="02020603050405020304" pitchFamily="18" charset="0"/>
                <a:cs typeface="Times New Roman" panose="02020603050405020304" pitchFamily="18" charset="0"/>
              </a:rPr>
              <a:t>Borcun İfasına yönelik </a:t>
            </a:r>
            <a:r>
              <a:rPr lang="tr-TR" sz="3600" b="1" dirty="0">
                <a:latin typeface="Times New Roman" panose="02020603050405020304" pitchFamily="18" charset="0"/>
                <a:cs typeface="Times New Roman" panose="02020603050405020304" pitchFamily="18" charset="0"/>
              </a:rPr>
              <a:t>Kişisel Taleplerdir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600"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Rona </a:t>
            </a:r>
            <a:r>
              <a:rPr lang="tr-TR" b="1" i="1" dirty="0" err="1">
                <a:latin typeface="Times New Roman" panose="02020603050405020304" pitchFamily="18" charset="0"/>
                <a:cs typeface="Times New Roman" panose="02020603050405020304" pitchFamily="18" charset="0"/>
              </a:rPr>
              <a:t>Serozan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Sözleşmeden Dönme, İstanbul 2007, s. 73)</a:t>
            </a:r>
          </a:p>
          <a:p>
            <a:pPr marL="0" indent="0" algn="just">
              <a:buNone/>
            </a:pPr>
            <a:endParaRPr lang="tr-TR" dirty="0"/>
          </a:p>
          <a:p>
            <a:endParaRPr lang="tr-TR" dirty="0"/>
          </a:p>
        </p:txBody>
      </p:sp>
    </p:spTree>
    <p:extLst>
      <p:ext uri="{BB962C8B-B14F-4D97-AF65-F5344CB8AC3E}">
        <p14:creationId xmlns:p14="http://schemas.microsoft.com/office/powerpoint/2010/main" val="11064712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b="1" dirty="0" smtClean="0">
                <a:latin typeface="+mn-lt"/>
              </a:rPr>
              <a:t>Ayni Etkili Dönme Görüşü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Ayni Etkili Dönme Görüşüne göre </a:t>
            </a:r>
            <a:r>
              <a:rPr lang="tr-TR" sz="3200" dirty="0" smtClean="0">
                <a:latin typeface="Times New Roman" panose="02020603050405020304" pitchFamily="18" charset="0"/>
                <a:cs typeface="Times New Roman" panose="02020603050405020304" pitchFamily="18" charset="0"/>
              </a:rPr>
              <a:t>ise,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Tasarruf İşlemlerinin Sebebe Bağlılığı İlkesi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gereği, </a:t>
            </a:r>
            <a:r>
              <a:rPr lang="tr-TR" sz="3200" b="1" dirty="0" smtClean="0">
                <a:latin typeface="Times New Roman" panose="02020603050405020304" pitchFamily="18" charset="0"/>
                <a:cs typeface="Times New Roman" panose="02020603050405020304" pitchFamily="18" charset="0"/>
              </a:rPr>
              <a:t>Sözleşmeden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önme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Borçlandırıcı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şlemi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yani</a:t>
            </a:r>
            <a:r>
              <a:rPr lang="tr-TR" sz="3200" b="1" dirty="0" smtClean="0">
                <a:latin typeface="Times New Roman" panose="02020603050405020304" pitchFamily="18" charset="0"/>
                <a:cs typeface="Times New Roman" panose="02020603050405020304" pitchFamily="18" charset="0"/>
              </a:rPr>
              <a:t> dönülen Sözleşmeyi ortadan kaldırır. </a:t>
            </a:r>
          </a:p>
          <a:p>
            <a:pPr algn="just"/>
            <a:r>
              <a:rPr lang="tr-TR" sz="3200" dirty="0" smtClean="0">
                <a:latin typeface="Times New Roman" panose="02020603050405020304" pitchFamily="18" charset="0"/>
                <a:cs typeface="Times New Roman" panose="02020603050405020304" pitchFamily="18" charset="0"/>
              </a:rPr>
              <a:t>Bu görüşe göre, </a:t>
            </a:r>
            <a:r>
              <a:rPr lang="tr-TR" sz="3200" b="1" i="1" dirty="0" smtClean="0">
                <a:latin typeface="Times New Roman" panose="02020603050405020304" pitchFamily="18" charset="0"/>
                <a:cs typeface="Times New Roman" panose="02020603050405020304" pitchFamily="18" charset="0"/>
              </a:rPr>
              <a:t>Sözleşmeden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önme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aynı zamanda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 Sözleşmeye bağlı olarak yapılmış olan </a:t>
            </a:r>
            <a:r>
              <a:rPr lang="tr-TR" sz="3200" b="1" i="1" dirty="0" smtClean="0">
                <a:latin typeface="Times New Roman" panose="02020603050405020304" pitchFamily="18" charset="0"/>
                <a:cs typeface="Times New Roman" panose="02020603050405020304" pitchFamily="18" charset="0"/>
              </a:rPr>
              <a:t>Tasarruf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şlemlerini </a:t>
            </a:r>
            <a:r>
              <a:rPr lang="tr-TR" sz="3200" dirty="0" smtClean="0">
                <a:latin typeface="Times New Roman" panose="02020603050405020304" pitchFamily="18" charset="0"/>
                <a:cs typeface="Times New Roman" panose="02020603050405020304" pitchFamily="18" charset="0"/>
              </a:rPr>
              <a:t>de</a:t>
            </a:r>
            <a:r>
              <a:rPr lang="tr-TR" sz="3200" b="1" dirty="0" smtClean="0">
                <a:latin typeface="Times New Roman" panose="02020603050405020304" pitchFamily="18" charset="0"/>
                <a:cs typeface="Times New Roman" panose="02020603050405020304" pitchFamily="18" charset="0"/>
              </a:rPr>
              <a:t> etkiler. </a:t>
            </a:r>
            <a:endParaRPr lang="tr-TR" sz="3200" b="1"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Buna göre, </a:t>
            </a:r>
            <a:r>
              <a:rPr lang="tr-TR" sz="3200" b="1" dirty="0">
                <a:latin typeface="Times New Roman" panose="02020603050405020304" pitchFamily="18" charset="0"/>
                <a:cs typeface="Times New Roman" panose="02020603050405020304" pitchFamily="18" charset="0"/>
              </a:rPr>
              <a:t>dönülen Sözleşmeye dayalı olarak kazanılan Ayni </a:t>
            </a:r>
            <a:r>
              <a:rPr lang="tr-TR" sz="3200" b="1" dirty="0" smtClean="0">
                <a:latin typeface="Times New Roman" panose="02020603050405020304" pitchFamily="18" charset="0"/>
                <a:cs typeface="Times New Roman" panose="02020603050405020304" pitchFamily="18" charset="0"/>
              </a:rPr>
              <a:t>Haklar, </a:t>
            </a:r>
            <a:r>
              <a:rPr lang="tr-TR" sz="3200" b="1" dirty="0">
                <a:latin typeface="Times New Roman" panose="02020603050405020304" pitchFamily="18" charset="0"/>
                <a:cs typeface="Times New Roman" panose="02020603050405020304" pitchFamily="18" charset="0"/>
              </a:rPr>
              <a:t>devralana </a:t>
            </a:r>
            <a:r>
              <a:rPr lang="tr-TR" sz="3200" b="1" i="1" dirty="0">
                <a:latin typeface="Times New Roman" panose="02020603050405020304" pitchFamily="18" charset="0"/>
                <a:cs typeface="Times New Roman" panose="02020603050405020304" pitchFamily="18" charset="0"/>
              </a:rPr>
              <a:t>hiç geçmemiş </a:t>
            </a:r>
            <a:r>
              <a:rPr lang="tr-TR" sz="3200" b="1" dirty="0">
                <a:latin typeface="Times New Roman" panose="02020603050405020304" pitchFamily="18" charset="0"/>
                <a:cs typeface="Times New Roman" panose="02020603050405020304" pitchFamily="18" charset="0"/>
              </a:rPr>
              <a:t>kabul edilecektir.</a:t>
            </a:r>
            <a:endParaRPr lang="tr-TR" sz="3200" dirty="0">
              <a:latin typeface="Times New Roman" panose="02020603050405020304" pitchFamily="18" charset="0"/>
              <a:cs typeface="Times New Roman" panose="02020603050405020304" pitchFamily="18" charset="0"/>
            </a:endParaRPr>
          </a:p>
          <a:p>
            <a:pPr marL="0" indent="0" algn="just">
              <a:buNone/>
            </a:pPr>
            <a:endParaRPr lang="tr-TR" sz="32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123129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latin typeface="+mn-lt"/>
            </a:endParaRPr>
          </a:p>
        </p:txBody>
      </p:sp>
      <p:sp>
        <p:nvSpPr>
          <p:cNvPr id="3" name="İçerik Yer Tutucusu 2"/>
          <p:cNvSpPr>
            <a:spLocks noGrp="1"/>
          </p:cNvSpPr>
          <p:nvPr>
            <p:ph idx="1"/>
          </p:nvPr>
        </p:nvSpPr>
        <p:spPr/>
        <p:txBody>
          <a:bodyPr/>
          <a:lstStyle/>
          <a:p>
            <a:pPr algn="just"/>
            <a:r>
              <a:rPr lang="tr-TR" sz="3600" dirty="0" smtClean="0">
                <a:latin typeface="Times New Roman" panose="02020603050405020304" pitchFamily="18" charset="0"/>
                <a:cs typeface="Times New Roman" panose="02020603050405020304" pitchFamily="18" charset="0"/>
              </a:rPr>
              <a:t>Bu bağlamda, dönülen </a:t>
            </a:r>
            <a:r>
              <a:rPr lang="tr-TR" sz="3600" dirty="0">
                <a:latin typeface="Times New Roman" panose="02020603050405020304" pitchFamily="18" charset="0"/>
                <a:cs typeface="Times New Roman" panose="02020603050405020304" pitchFamily="18" charset="0"/>
              </a:rPr>
              <a:t>Sözleşme gereği Mülkiyeti karşı tarafa nakledilmiş olan </a:t>
            </a:r>
            <a:r>
              <a:rPr lang="tr-TR" sz="3600" b="1" dirty="0">
                <a:latin typeface="Times New Roman" panose="02020603050405020304" pitchFamily="18" charset="0"/>
                <a:cs typeface="Times New Roman" panose="02020603050405020304" pitchFamily="18" charset="0"/>
              </a:rPr>
              <a:t>Taşınır veya Taşınmazların devredene geri verilmesine yönelik Talepler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Ayni</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Talepler </a:t>
            </a:r>
            <a:r>
              <a:rPr lang="tr-TR" sz="3600" dirty="0" smtClean="0">
                <a:latin typeface="Times New Roman" panose="02020603050405020304" pitchFamily="18" charset="0"/>
                <a:cs typeface="Times New Roman" panose="02020603050405020304" pitchFamily="18" charset="0"/>
              </a:rPr>
              <a:t>olarak nitelendirilir.  </a:t>
            </a:r>
            <a:endParaRPr lang="tr-TR" sz="3600"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Turgut Öz</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İş Sahibinin Eser Sözleşmesinden Dönmesi, İstanbul 1989, s. 40; </a:t>
            </a:r>
            <a:r>
              <a:rPr lang="tr-TR" b="1" i="1" dirty="0">
                <a:latin typeface="Times New Roman" panose="02020603050405020304" pitchFamily="18" charset="0"/>
                <a:cs typeface="Times New Roman" panose="02020603050405020304" pitchFamily="18" charset="0"/>
              </a:rPr>
              <a:t>Vedat</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Buz, </a:t>
            </a:r>
            <a:r>
              <a:rPr lang="tr-TR" i="1" dirty="0">
                <a:latin typeface="Times New Roman" panose="02020603050405020304" pitchFamily="18" charset="0"/>
                <a:cs typeface="Times New Roman" panose="02020603050405020304" pitchFamily="18" charset="0"/>
              </a:rPr>
              <a:t>Borçlu Temerrüdünde Sözleşmeden Dönme, Ankara 1998, s. 134 vd., 151)</a:t>
            </a:r>
          </a:p>
          <a:p>
            <a:pPr marL="0" indent="0">
              <a:buNone/>
            </a:pPr>
            <a:endParaRPr lang="tr-TR" dirty="0"/>
          </a:p>
        </p:txBody>
      </p:sp>
    </p:spTree>
    <p:extLst>
      <p:ext uri="{BB962C8B-B14F-4D97-AF65-F5344CB8AC3E}">
        <p14:creationId xmlns:p14="http://schemas.microsoft.com/office/powerpoint/2010/main" val="3990685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Sözleşmeden Dönmenin Etkisi Konusundaki Görüşlerin Değerlendirilmesi </a:t>
            </a:r>
            <a:endParaRPr lang="tr-TR" sz="4000"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Taşınmaz Mülkiyetinin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evrini hedefleyen bir </a:t>
            </a:r>
            <a:r>
              <a:rPr lang="tr-TR" b="1" dirty="0" smtClean="0">
                <a:latin typeface="Times New Roman" panose="02020603050405020304" pitchFamily="18" charset="0"/>
                <a:cs typeface="Times New Roman" panose="02020603050405020304" pitchFamily="18" charset="0"/>
              </a:rPr>
              <a:t>Sözleşmeden </a:t>
            </a:r>
            <a:r>
              <a:rPr lang="tr-TR" b="1" dirty="0" smtClean="0">
                <a:latin typeface="Times New Roman" panose="02020603050405020304" pitchFamily="18" charset="0"/>
                <a:cs typeface="Times New Roman" panose="02020603050405020304" pitchFamily="18" charset="0"/>
              </a:rPr>
              <a:t>dönüldüğü takdirde, </a:t>
            </a:r>
            <a:r>
              <a:rPr lang="tr-TR" dirty="0" smtClean="0">
                <a:latin typeface="Times New Roman" panose="02020603050405020304" pitchFamily="18" charset="0"/>
                <a:cs typeface="Times New Roman" panose="02020603050405020304" pitchFamily="18" charset="0"/>
              </a:rPr>
              <a:t>dönülen </a:t>
            </a:r>
            <a:r>
              <a:rPr lang="tr-TR" dirty="0" smtClean="0">
                <a:latin typeface="Times New Roman" panose="02020603050405020304" pitchFamily="18" charset="0"/>
                <a:cs typeface="Times New Roman" panose="02020603050405020304" pitchFamily="18" charset="0"/>
              </a:rPr>
              <a:t>Sözleşmenin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fası </a:t>
            </a:r>
            <a:r>
              <a:rPr lang="tr-TR" dirty="0" smtClean="0">
                <a:latin typeface="Times New Roman" panose="02020603050405020304" pitchFamily="18" charset="0"/>
                <a:cs typeface="Times New Roman" panose="02020603050405020304" pitchFamily="18" charset="0"/>
              </a:rPr>
              <a:t>amacıyla </a:t>
            </a:r>
            <a:r>
              <a:rPr lang="tr-TR" dirty="0" smtClean="0">
                <a:latin typeface="Times New Roman" panose="02020603050405020304" pitchFamily="18" charset="0"/>
                <a:cs typeface="Times New Roman" panose="02020603050405020304" pitchFamily="18" charset="0"/>
              </a:rPr>
              <a:t>Mülkiyeti </a:t>
            </a:r>
            <a:r>
              <a:rPr lang="tr-TR" dirty="0" smtClean="0">
                <a:latin typeface="Times New Roman" panose="02020603050405020304" pitchFamily="18" charset="0"/>
                <a:cs typeface="Times New Roman" panose="02020603050405020304" pitchFamily="18" charset="0"/>
              </a:rPr>
              <a:t>karşı tarafa nakledilmiş olan </a:t>
            </a:r>
            <a:r>
              <a:rPr lang="tr-TR" b="1" dirty="0" smtClean="0">
                <a:latin typeface="Times New Roman" panose="02020603050405020304" pitchFamily="18" charset="0"/>
                <a:cs typeface="Times New Roman" panose="02020603050405020304" pitchFamily="18" charset="0"/>
              </a:rPr>
              <a:t>Taşınmazın </a:t>
            </a:r>
            <a:r>
              <a:rPr lang="tr-TR" b="1" dirty="0" smtClean="0">
                <a:latin typeface="Times New Roman" panose="02020603050405020304" pitchFamily="18" charset="0"/>
                <a:cs typeface="Times New Roman" panose="02020603050405020304" pitchFamily="18" charset="0"/>
              </a:rPr>
              <a:t>geri verilmesinin hangi </a:t>
            </a:r>
            <a:r>
              <a:rPr lang="tr-TR" b="1" dirty="0" smtClean="0">
                <a:latin typeface="Times New Roman" panose="02020603050405020304" pitchFamily="18" charset="0"/>
                <a:cs typeface="Times New Roman" panose="02020603050405020304" pitchFamily="18" charset="0"/>
              </a:rPr>
              <a:t>Davayla </a:t>
            </a:r>
            <a:r>
              <a:rPr lang="tr-TR" b="1" dirty="0" smtClean="0">
                <a:latin typeface="Times New Roman" panose="02020603050405020304" pitchFamily="18" charset="0"/>
                <a:cs typeface="Times New Roman" panose="02020603050405020304" pitchFamily="18" charset="0"/>
              </a:rPr>
              <a:t>sağlanacağı </a:t>
            </a:r>
            <a:r>
              <a:rPr lang="tr-TR" dirty="0" smtClean="0">
                <a:latin typeface="Times New Roman" panose="02020603050405020304" pitchFamily="18" charset="0"/>
                <a:cs typeface="Times New Roman" panose="02020603050405020304" pitchFamily="18" charset="0"/>
              </a:rPr>
              <a:t>sorusunun cevabı,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eri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erme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alebinin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işisel</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bir Talep </a:t>
            </a:r>
            <a:r>
              <a:rPr lang="tr-TR" dirty="0" smtClean="0">
                <a:latin typeface="Times New Roman" panose="02020603050405020304" pitchFamily="18" charset="0"/>
                <a:cs typeface="Times New Roman" panose="02020603050405020304" pitchFamily="18" charset="0"/>
              </a:rPr>
              <a:t>ya </a:t>
            </a:r>
            <a:r>
              <a:rPr lang="tr-TR" dirty="0" smtClean="0">
                <a:latin typeface="Times New Roman" panose="02020603050405020304" pitchFamily="18" charset="0"/>
                <a:cs typeface="Times New Roman" panose="02020603050405020304" pitchFamily="18" charset="0"/>
              </a:rPr>
              <a:t>da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Talep </a:t>
            </a:r>
            <a:r>
              <a:rPr lang="tr-TR" dirty="0" smtClean="0">
                <a:latin typeface="Times New Roman" panose="02020603050405020304" pitchFamily="18" charset="0"/>
                <a:cs typeface="Times New Roman" panose="02020603050405020304" pitchFamily="18" charset="0"/>
              </a:rPr>
              <a:t>olmasına göre değişecektir. </a:t>
            </a:r>
          </a:p>
          <a:p>
            <a:pPr algn="just"/>
            <a:r>
              <a:rPr lang="tr-TR" b="1" dirty="0" smtClean="0">
                <a:latin typeface="Times New Roman" panose="02020603050405020304" pitchFamily="18" charset="0"/>
                <a:cs typeface="Times New Roman" panose="02020603050405020304" pitchFamily="18" charset="0"/>
              </a:rPr>
              <a:t>Dönülen </a:t>
            </a:r>
            <a:r>
              <a:rPr lang="tr-TR" b="1" dirty="0" smtClean="0">
                <a:latin typeface="Times New Roman" panose="02020603050405020304" pitchFamily="18" charset="0"/>
                <a:cs typeface="Times New Roman" panose="02020603050405020304" pitchFamily="18" charset="0"/>
              </a:rPr>
              <a:t>Sözleşme </a:t>
            </a:r>
            <a:r>
              <a:rPr lang="tr-TR" b="1" dirty="0" smtClean="0">
                <a:latin typeface="Times New Roman" panose="02020603050405020304" pitchFamily="18" charset="0"/>
                <a:cs typeface="Times New Roman" panose="02020603050405020304" pitchFamily="18" charset="0"/>
              </a:rPr>
              <a:t>gereği ifa edilmiş olan </a:t>
            </a:r>
            <a:r>
              <a:rPr lang="tr-TR" b="1" dirty="0" smtClean="0">
                <a:latin typeface="Times New Roman" panose="02020603050405020304" pitchFamily="18" charset="0"/>
                <a:cs typeface="Times New Roman" panose="02020603050405020304" pitchFamily="18" charset="0"/>
              </a:rPr>
              <a:t>Edimin </a:t>
            </a:r>
            <a:r>
              <a:rPr lang="tr-TR" b="1" dirty="0" smtClean="0">
                <a:latin typeface="Times New Roman" panose="02020603050405020304" pitchFamily="18" charset="0"/>
                <a:cs typeface="Times New Roman" panose="02020603050405020304" pitchFamily="18" charset="0"/>
              </a:rPr>
              <a:t>geri verilmesi talebini </a:t>
            </a:r>
            <a:r>
              <a:rPr lang="tr-TR" b="1" i="1" dirty="0" smtClean="0">
                <a:latin typeface="Times New Roman" panose="02020603050405020304" pitchFamily="18" charset="0"/>
                <a:cs typeface="Times New Roman" panose="02020603050405020304" pitchFamily="18" charset="0"/>
              </a:rPr>
              <a:t>Kişisel </a:t>
            </a:r>
            <a:r>
              <a:rPr lang="tr-TR" b="1" i="1"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Talep </a:t>
            </a:r>
            <a:r>
              <a:rPr lang="tr-TR" b="1" i="1" dirty="0" smtClean="0">
                <a:latin typeface="Times New Roman" panose="02020603050405020304" pitchFamily="18" charset="0"/>
                <a:cs typeface="Times New Roman" panose="02020603050405020304" pitchFamily="18" charset="0"/>
              </a:rPr>
              <a:t>olarak nitelendiren </a:t>
            </a:r>
            <a:r>
              <a:rPr lang="tr-TR" b="1" u="sng" dirty="0" smtClean="0">
                <a:latin typeface="Times New Roman" panose="02020603050405020304" pitchFamily="18" charset="0"/>
                <a:cs typeface="Times New Roman" panose="02020603050405020304" pitchFamily="18" charset="0"/>
              </a:rPr>
              <a:t>Klasik Dönme Görüşü</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Kanuni Borç İlişkisi Görüşü </a:t>
            </a:r>
            <a:r>
              <a:rPr lang="tr-TR" dirty="0" smtClean="0">
                <a:latin typeface="Times New Roman" panose="02020603050405020304" pitchFamily="18" charset="0"/>
                <a:cs typeface="Times New Roman" panose="02020603050405020304" pitchFamily="18" charset="0"/>
              </a:rPr>
              <a:t>veya </a:t>
            </a:r>
            <a:r>
              <a:rPr lang="tr-TR" b="1" u="sng" dirty="0" smtClean="0">
                <a:latin typeface="Times New Roman" panose="02020603050405020304" pitchFamily="18" charset="0"/>
                <a:cs typeface="Times New Roman" panose="02020603050405020304" pitchFamily="18" charset="0"/>
              </a:rPr>
              <a:t>Dönüşüm Teorisi </a:t>
            </a:r>
            <a:r>
              <a:rPr lang="tr-TR" b="1" dirty="0" smtClean="0">
                <a:latin typeface="Times New Roman" panose="02020603050405020304" pitchFamily="18" charset="0"/>
                <a:cs typeface="Times New Roman" panose="02020603050405020304" pitchFamily="18" charset="0"/>
              </a:rPr>
              <a:t>kabul edildiği takdirde,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Sözleşmeden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önme üzerine devredilen Taşınmazın </a:t>
            </a:r>
            <a:r>
              <a:rPr lang="tr-TR" b="1" dirty="0" smtClean="0">
                <a:latin typeface="Times New Roman" panose="02020603050405020304" pitchFamily="18" charset="0"/>
                <a:cs typeface="Times New Roman" panose="02020603050405020304" pitchFamily="18" charset="0"/>
              </a:rPr>
              <a:t>Mülkiyeti</a:t>
            </a:r>
            <a:r>
              <a:rPr lang="tr-TR" dirty="0" smtClean="0">
                <a:latin typeface="Times New Roman" panose="02020603050405020304" pitchFamily="18" charset="0"/>
                <a:cs typeface="Times New Roman" panose="02020603050405020304" pitchFamily="18" charset="0"/>
              </a:rPr>
              <a:t>, kendiliğinden, </a:t>
            </a:r>
            <a:r>
              <a:rPr lang="tr-TR" b="1" dirty="0" smtClean="0">
                <a:latin typeface="Times New Roman" panose="02020603050405020304" pitchFamily="18" charset="0"/>
                <a:cs typeface="Times New Roman" panose="02020603050405020304" pitchFamily="18" charset="0"/>
              </a:rPr>
              <a:t>eski sahibine dönmeyecektir</a:t>
            </a:r>
            <a:r>
              <a:rPr lang="tr-TR" dirty="0" smtClean="0">
                <a:latin typeface="Times New Roman" panose="02020603050405020304" pitchFamily="18" charset="0"/>
                <a:cs typeface="Times New Roman" panose="02020603050405020304" pitchFamily="18" charset="0"/>
              </a:rPr>
              <a:t>. </a:t>
            </a:r>
          </a:p>
          <a:p>
            <a:pPr marL="0" indent="0" algn="just">
              <a:buNone/>
            </a:pPr>
            <a:endParaRPr lang="tr-TR" dirty="0" smtClean="0"/>
          </a:p>
          <a:p>
            <a:pPr algn="just"/>
            <a:endParaRPr lang="tr-TR" dirty="0"/>
          </a:p>
        </p:txBody>
      </p:sp>
    </p:spTree>
    <p:extLst>
      <p:ext uri="{BB962C8B-B14F-4D97-AF65-F5344CB8AC3E}">
        <p14:creationId xmlns:p14="http://schemas.microsoft.com/office/powerpoint/2010/main" val="38880510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endParaRPr lang="tr-TR" sz="4000"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Taşınmazı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evredenin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eri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erilmesini sağlamak için Devralana karşı</a:t>
            </a:r>
            <a:r>
              <a:rPr lang="tr-TR" b="1" dirty="0" smtClean="0">
                <a:latin typeface="Times New Roman" panose="02020603050405020304" pitchFamily="18" charset="0"/>
                <a:cs typeface="Times New Roman" panose="02020603050405020304" pitchFamily="18" charset="0"/>
              </a:rPr>
              <a:t>, MK </a:t>
            </a:r>
            <a:r>
              <a:rPr lang="tr-TR" b="1" dirty="0" smtClean="0">
                <a:latin typeface="Times New Roman" panose="02020603050405020304" pitchFamily="18" charset="0"/>
                <a:cs typeface="Times New Roman" panose="02020603050405020304" pitchFamily="18" charset="0"/>
              </a:rPr>
              <a:t>m. 716/I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a:t>
            </a:r>
            <a:r>
              <a:rPr lang="tr-TR"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dayanarak, Mülkiyetin Hükmen Geçirilmesi için Dava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çması gerekecektir.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Serozan</a:t>
            </a:r>
            <a:r>
              <a:rPr lang="tr-TR" sz="2400" b="1" i="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Dönme, s. 94- 95</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s. 572). </a:t>
            </a:r>
          </a:p>
          <a:p>
            <a:pPr algn="just"/>
            <a:r>
              <a:rPr lang="tr-TR" b="1"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Dava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Sebepsiz Zenginleşme Görüşü </a:t>
            </a:r>
            <a:r>
              <a:rPr lang="tr-TR" dirty="0" smtClean="0">
                <a:latin typeface="Times New Roman" panose="02020603050405020304" pitchFamily="18" charset="0"/>
                <a:cs typeface="Times New Roman" panose="02020603050405020304" pitchFamily="18" charset="0"/>
              </a:rPr>
              <a:t>kabul edildiği takdirde Sebepsiz </a:t>
            </a:r>
            <a:r>
              <a:rPr lang="tr-TR" dirty="0">
                <a:latin typeface="Times New Roman" panose="02020603050405020304" pitchFamily="18" charset="0"/>
                <a:cs typeface="Times New Roman" panose="02020603050405020304" pitchFamily="18" charset="0"/>
              </a:rPr>
              <a:t>Z</a:t>
            </a:r>
            <a:r>
              <a:rPr lang="tr-TR" dirty="0" smtClean="0">
                <a:latin typeface="Times New Roman" panose="02020603050405020304" pitchFamily="18" charset="0"/>
                <a:cs typeface="Times New Roman" panose="02020603050405020304" pitchFamily="18" charset="0"/>
              </a:rPr>
              <a:t>enginleşmenin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adesi, </a:t>
            </a:r>
            <a:r>
              <a:rPr lang="tr-TR" b="1" i="1" dirty="0" smtClean="0">
                <a:latin typeface="Times New Roman" panose="02020603050405020304" pitchFamily="18" charset="0"/>
                <a:cs typeface="Times New Roman" panose="02020603050405020304" pitchFamily="18" charset="0"/>
              </a:rPr>
              <a:t>Kanuni Borç İlişkisi Görüşü </a:t>
            </a:r>
            <a:r>
              <a:rPr lang="tr-TR" dirty="0" smtClean="0">
                <a:latin typeface="Times New Roman" panose="02020603050405020304" pitchFamily="18" charset="0"/>
                <a:cs typeface="Times New Roman" panose="02020603050405020304" pitchFamily="18" charset="0"/>
              </a:rPr>
              <a:t>kabul edildiği </a:t>
            </a:r>
            <a:r>
              <a:rPr lang="tr-TR" dirty="0" smtClean="0">
                <a:latin typeface="Times New Roman" panose="02020603050405020304" pitchFamily="18" charset="0"/>
                <a:cs typeface="Times New Roman" panose="02020603050405020304" pitchFamily="18" charset="0"/>
              </a:rPr>
              <a:t>takdirde,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anundan </a:t>
            </a:r>
            <a:r>
              <a:rPr lang="tr-TR" dirty="0" smtClean="0">
                <a:latin typeface="Times New Roman" panose="02020603050405020304" pitchFamily="18" charset="0"/>
                <a:cs typeface="Times New Roman" panose="02020603050405020304" pitchFamily="18" charset="0"/>
              </a:rPr>
              <a:t>doğan bir </a:t>
            </a:r>
            <a:r>
              <a:rPr lang="tr-TR" dirty="0" smtClean="0">
                <a:latin typeface="Times New Roman" panose="02020603050405020304" pitchFamily="18" charset="0"/>
                <a:cs typeface="Times New Roman" panose="02020603050405020304" pitchFamily="18" charset="0"/>
              </a:rPr>
              <a:t>Borcun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fası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Dönüşüm Kuramı </a:t>
            </a:r>
            <a:r>
              <a:rPr lang="tr-TR" dirty="0" smtClean="0">
                <a:latin typeface="Times New Roman" panose="02020603050405020304" pitchFamily="18" charset="0"/>
                <a:cs typeface="Times New Roman" panose="02020603050405020304" pitchFamily="18" charset="0"/>
              </a:rPr>
              <a:t>kabul edildiği takdirde ise, </a:t>
            </a:r>
            <a:r>
              <a:rPr lang="tr-TR" dirty="0" smtClean="0">
                <a:latin typeface="Times New Roman" panose="02020603050405020304" pitchFamily="18" charset="0"/>
                <a:cs typeface="Times New Roman" panose="02020603050405020304" pitchFamily="18" charset="0"/>
              </a:rPr>
              <a:t>Sözleşmeden </a:t>
            </a:r>
            <a:r>
              <a:rPr lang="tr-TR" dirty="0" smtClean="0">
                <a:latin typeface="Times New Roman" panose="02020603050405020304" pitchFamily="18" charset="0"/>
                <a:cs typeface="Times New Roman" panose="02020603050405020304" pitchFamily="18" charset="0"/>
              </a:rPr>
              <a:t>doğan bir </a:t>
            </a:r>
            <a:r>
              <a:rPr lang="tr-TR" dirty="0" smtClean="0">
                <a:latin typeface="Times New Roman" panose="02020603050405020304" pitchFamily="18" charset="0"/>
                <a:cs typeface="Times New Roman" panose="02020603050405020304" pitchFamily="18" charset="0"/>
              </a:rPr>
              <a:t>Borcun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fası </a:t>
            </a:r>
            <a:r>
              <a:rPr lang="tr-TR" dirty="0" smtClean="0">
                <a:latin typeface="Times New Roman" panose="02020603050405020304" pitchFamily="18" charset="0"/>
                <a:cs typeface="Times New Roman" panose="02020603050405020304" pitchFamily="18" charset="0"/>
              </a:rPr>
              <a:t>talebine dayalı olacaktır. </a:t>
            </a:r>
          </a:p>
        </p:txBody>
      </p:sp>
    </p:spTree>
    <p:extLst>
      <p:ext uri="{BB962C8B-B14F-4D97-AF65-F5344CB8AC3E}">
        <p14:creationId xmlns:p14="http://schemas.microsoft.com/office/powerpoint/2010/main" val="791364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Her üç görüşte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Dönmenin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Dönmeden önce </a:t>
            </a:r>
            <a:r>
              <a:rPr lang="tr-TR" sz="3200" b="1" dirty="0" smtClean="0">
                <a:latin typeface="Times New Roman" panose="02020603050405020304" pitchFamily="18" charset="0"/>
                <a:cs typeface="Times New Roman" panose="02020603050405020304" pitchFamily="18" charset="0"/>
              </a:rPr>
              <a:t>Üçüncü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işilerin </a:t>
            </a:r>
            <a:r>
              <a:rPr lang="tr-TR" sz="3200" b="1" dirty="0">
                <a:latin typeface="Times New Roman" panose="02020603050405020304" pitchFamily="18" charset="0"/>
                <a:cs typeface="Times New Roman" panose="02020603050405020304" pitchFamily="18" charset="0"/>
              </a:rPr>
              <a:t>kazanmış oldukları </a:t>
            </a:r>
            <a:r>
              <a:rPr lang="tr-TR" sz="3200" b="1" i="1" dirty="0">
                <a:latin typeface="Times New Roman" panose="02020603050405020304" pitchFamily="18" charset="0"/>
                <a:cs typeface="Times New Roman" panose="02020603050405020304" pitchFamily="18" charset="0"/>
              </a:rPr>
              <a:t>Ayni Haklar </a:t>
            </a:r>
            <a:r>
              <a:rPr lang="tr-TR" sz="3200" b="1" dirty="0">
                <a:latin typeface="Times New Roman" panose="02020603050405020304" pitchFamily="18" charset="0"/>
                <a:cs typeface="Times New Roman" panose="02020603050405020304" pitchFamily="18" charset="0"/>
              </a:rPr>
              <a:t>üzerinde bir etkisi yoktur. </a:t>
            </a:r>
            <a:endParaRPr lang="tr-TR" sz="3200" b="1" dirty="0" smtClean="0">
              <a:latin typeface="Times New Roman" panose="02020603050405020304" pitchFamily="18" charset="0"/>
              <a:cs typeface="Times New Roman" panose="02020603050405020304" pitchFamily="18" charset="0"/>
            </a:endParaRPr>
          </a:p>
          <a:p>
            <a:pPr algn="just"/>
            <a:r>
              <a:rPr lang="tr-TR" sz="3200" b="1" i="1" dirty="0" smtClean="0">
                <a:latin typeface="Times New Roman" panose="02020603050405020304" pitchFamily="18" charset="0"/>
                <a:cs typeface="Times New Roman" panose="02020603050405020304" pitchFamily="18" charset="0"/>
              </a:rPr>
              <a:t>Şartları varsa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İade Alacaklısını </a:t>
            </a:r>
            <a:r>
              <a:rPr lang="tr-TR" sz="3200" b="1" i="1" dirty="0" smtClean="0">
                <a:latin typeface="Times New Roman" panose="02020603050405020304" pitchFamily="18" charset="0"/>
                <a:cs typeface="Times New Roman" panose="02020603050405020304" pitchFamily="18" charset="0"/>
              </a:rPr>
              <a:t>zarara uğratma kastıyla hareket eden </a:t>
            </a:r>
            <a:r>
              <a:rPr lang="tr-TR" sz="3200" b="1" i="1" dirty="0">
                <a:latin typeface="Times New Roman" panose="02020603050405020304" pitchFamily="18" charset="0"/>
                <a:cs typeface="Times New Roman" panose="02020603050405020304" pitchFamily="18" charset="0"/>
              </a:rPr>
              <a:t>Ü</a:t>
            </a:r>
            <a:r>
              <a:rPr lang="tr-TR" sz="3200" b="1" i="1" dirty="0" smtClean="0">
                <a:latin typeface="Times New Roman" panose="02020603050405020304" pitchFamily="18" charset="0"/>
                <a:cs typeface="Times New Roman" panose="02020603050405020304" pitchFamily="18" charset="0"/>
              </a:rPr>
              <a:t>çüncü Kişilerden, BK </a:t>
            </a:r>
            <a:r>
              <a:rPr lang="tr-TR" sz="3200" b="1" i="1" dirty="0" smtClean="0">
                <a:latin typeface="Times New Roman" panose="02020603050405020304" pitchFamily="18" charset="0"/>
                <a:cs typeface="Times New Roman" panose="02020603050405020304" pitchFamily="18" charset="0"/>
              </a:rPr>
              <a:t>m. 49/II hükmü uyarınca </a:t>
            </a:r>
            <a:r>
              <a:rPr lang="tr-TR" sz="3200" b="1" dirty="0" smtClean="0">
                <a:latin typeface="Times New Roman" panose="02020603050405020304" pitchFamily="18" charset="0"/>
                <a:cs typeface="Times New Roman" panose="02020603050405020304" pitchFamily="18" charset="0"/>
              </a:rPr>
              <a:t>Tazminat istenebilecektir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Serozan</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Dönme, s. 569).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309922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3200" dirty="0"/>
          </a:p>
        </p:txBody>
      </p:sp>
      <p:sp>
        <p:nvSpPr>
          <p:cNvPr id="3" name="İçerik Yer Tutucusu 2"/>
          <p:cNvSpPr>
            <a:spLocks noGrp="1"/>
          </p:cNvSpPr>
          <p:nvPr>
            <p:ph idx="1"/>
          </p:nvPr>
        </p:nvSpPr>
        <p:spPr>
          <a:xfrm>
            <a:off x="838200" y="1799867"/>
            <a:ext cx="10515600" cy="4351338"/>
          </a:xfrm>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Ayni Etkili Dönme Görüşü </a:t>
            </a:r>
            <a:r>
              <a:rPr lang="tr-TR" sz="3200" dirty="0" smtClean="0">
                <a:latin typeface="Times New Roman" panose="02020603050405020304" pitchFamily="18" charset="0"/>
                <a:cs typeface="Times New Roman" panose="02020603050405020304" pitchFamily="18" charset="0"/>
              </a:rPr>
              <a:t>ise, </a:t>
            </a:r>
            <a:r>
              <a:rPr lang="tr-TR" sz="3200" b="1" i="1" dirty="0" smtClean="0">
                <a:latin typeface="Times New Roman" panose="02020603050405020304" pitchFamily="18" charset="0"/>
                <a:cs typeface="Times New Roman" panose="02020603050405020304" pitchFamily="18" charset="0"/>
              </a:rPr>
              <a:t>Sözleşmeden dönmeye </a:t>
            </a:r>
            <a:r>
              <a:rPr lang="tr-TR" sz="3200" b="1" i="1" dirty="0" smtClean="0">
                <a:latin typeface="Times New Roman" panose="02020603050405020304" pitchFamily="18" charset="0"/>
                <a:cs typeface="Times New Roman" panose="02020603050405020304" pitchFamily="18" charset="0"/>
              </a:rPr>
              <a:t>Ayni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tki </a:t>
            </a:r>
            <a:r>
              <a:rPr lang="tr-TR" sz="3200" b="1" i="1" dirty="0" smtClean="0">
                <a:latin typeface="Times New Roman" panose="02020603050405020304" pitchFamily="18" charset="0"/>
                <a:cs typeface="Times New Roman" panose="02020603050405020304" pitchFamily="18" charset="0"/>
              </a:rPr>
              <a:t>tanımakta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dönülen Sözleşme uyarınca gerçekleştirilen Taşınmaz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ülkiyetinin </a:t>
            </a:r>
            <a:r>
              <a:rPr lang="tr-TR" sz="3200" b="1" dirty="0" smtClean="0">
                <a:latin typeface="Times New Roman" panose="02020603050405020304" pitchFamily="18" charset="0"/>
                <a:cs typeface="Times New Roman" panose="02020603050405020304" pitchFamily="18" charset="0"/>
              </a:rPr>
              <a:t>Devrine </a:t>
            </a:r>
            <a:r>
              <a:rPr lang="tr-TR" sz="3200" b="1" dirty="0" smtClean="0">
                <a:latin typeface="Times New Roman" panose="02020603050405020304" pitchFamily="18" charset="0"/>
                <a:cs typeface="Times New Roman" panose="02020603050405020304" pitchFamily="18" charset="0"/>
              </a:rPr>
              <a:t>ilişkin </a:t>
            </a:r>
            <a:r>
              <a:rPr lang="tr-TR" sz="3200" b="1" dirty="0" smtClean="0">
                <a:latin typeface="Times New Roman" panose="02020603050405020304" pitchFamily="18" charset="0"/>
                <a:cs typeface="Times New Roman" panose="02020603050405020304" pitchFamily="18" charset="0"/>
              </a:rPr>
              <a:t>Tescillerin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Sözleşmeden </a:t>
            </a:r>
            <a:r>
              <a:rPr lang="tr-TR" sz="3200" b="1" i="1" dirty="0" smtClean="0">
                <a:latin typeface="Times New Roman" panose="02020603050405020304" pitchFamily="18" charset="0"/>
                <a:cs typeface="Times New Roman" panose="02020603050405020304" pitchFamily="18" charset="0"/>
              </a:rPr>
              <a:t>Dönme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birlikte, </a:t>
            </a:r>
            <a:r>
              <a:rPr lang="tr-TR" sz="3200" b="1" i="1" dirty="0" smtClean="0">
                <a:latin typeface="Times New Roman" panose="02020603050405020304" pitchFamily="18" charset="0"/>
                <a:cs typeface="Times New Roman" panose="02020603050405020304" pitchFamily="18" charset="0"/>
              </a:rPr>
              <a:t>Yolsuz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escil haline geldiğini </a:t>
            </a:r>
            <a:r>
              <a:rPr lang="tr-TR" sz="3200" b="1" dirty="0" smtClean="0">
                <a:latin typeface="Times New Roman" panose="02020603050405020304" pitchFamily="18" charset="0"/>
                <a:cs typeface="Times New Roman" panose="02020603050405020304" pitchFamily="18" charset="0"/>
              </a:rPr>
              <a:t>savunmaktadır.  </a:t>
            </a:r>
          </a:p>
          <a:p>
            <a:pPr algn="just"/>
            <a:r>
              <a:rPr lang="tr-TR" sz="3200" dirty="0" smtClean="0">
                <a:latin typeface="Times New Roman" panose="02020603050405020304" pitchFamily="18" charset="0"/>
                <a:cs typeface="Times New Roman" panose="02020603050405020304" pitchFamily="18" charset="0"/>
              </a:rPr>
              <a:t>Bu görüş bağlamında, </a:t>
            </a:r>
            <a:r>
              <a:rPr lang="tr-TR" sz="3200" b="1" dirty="0" smtClean="0">
                <a:latin typeface="Times New Roman" panose="02020603050405020304" pitchFamily="18" charset="0"/>
                <a:cs typeface="Times New Roman" panose="02020603050405020304" pitchFamily="18" charset="0"/>
              </a:rPr>
              <a:t>Taşınmazın geri verilmesini sağlamak </a:t>
            </a:r>
            <a:r>
              <a:rPr lang="tr-TR" sz="3200" dirty="0" smtClean="0">
                <a:latin typeface="Times New Roman" panose="02020603050405020304" pitchFamily="18" charset="0"/>
                <a:cs typeface="Times New Roman" panose="02020603050405020304" pitchFamily="18" charset="0"/>
              </a:rPr>
              <a:t>için,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Tapu Sicilinin Düzeltilmesi Davasını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1025)</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açmak </a:t>
            </a:r>
            <a:r>
              <a:rPr lang="tr-TR" sz="3200" b="1" dirty="0" smtClean="0">
                <a:latin typeface="Times New Roman" panose="02020603050405020304" pitchFamily="18" charset="0"/>
                <a:cs typeface="Times New Roman" panose="02020603050405020304" pitchFamily="18" charset="0"/>
              </a:rPr>
              <a:t>gerekecektir. </a:t>
            </a:r>
          </a:p>
          <a:p>
            <a:pPr marL="0" indent="0" algn="just">
              <a:buNone/>
            </a:pPr>
            <a:r>
              <a:rPr lang="tr-TR" sz="2400" b="1"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Öz, </a:t>
            </a:r>
            <a:r>
              <a:rPr lang="tr-TR" i="1" dirty="0" smtClean="0">
                <a:latin typeface="Times New Roman" panose="02020603050405020304" pitchFamily="18" charset="0"/>
                <a:cs typeface="Times New Roman" panose="02020603050405020304" pitchFamily="18" charset="0"/>
              </a:rPr>
              <a:t>Dönme, s.241; </a:t>
            </a:r>
            <a:r>
              <a:rPr lang="tr-TR" b="1" i="1" dirty="0" smtClean="0">
                <a:latin typeface="Times New Roman" panose="02020603050405020304" pitchFamily="18" charset="0"/>
                <a:cs typeface="Times New Roman" panose="02020603050405020304" pitchFamily="18" charset="0"/>
              </a:rPr>
              <a:t>Buz,</a:t>
            </a:r>
            <a:r>
              <a:rPr lang="tr-TR" i="1" dirty="0" smtClean="0">
                <a:latin typeface="Times New Roman" panose="02020603050405020304" pitchFamily="18" charset="0"/>
                <a:cs typeface="Times New Roman" panose="02020603050405020304" pitchFamily="18" charset="0"/>
              </a:rPr>
              <a:t> Dönme, s. 172- 173)</a:t>
            </a:r>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115896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3000" b="1" u="sng" dirty="0">
                <a:latin typeface="Times New Roman" panose="02020603050405020304" pitchFamily="18" charset="0"/>
                <a:cs typeface="Times New Roman" panose="02020603050405020304" pitchFamily="18" charset="0"/>
              </a:rPr>
              <a:t>Anılan Görüşe göre</a:t>
            </a:r>
            <a:r>
              <a:rPr lang="tr-TR" sz="3000" dirty="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Üçüncü Kişiler, </a:t>
            </a:r>
            <a:r>
              <a:rPr lang="tr-TR" sz="3000" b="1" i="1" dirty="0" smtClean="0">
                <a:latin typeface="Times New Roman" panose="02020603050405020304" pitchFamily="18" charset="0"/>
                <a:cs typeface="Times New Roman" panose="02020603050405020304" pitchFamily="18" charset="0"/>
              </a:rPr>
              <a:t>Yolsuz Tescile </a:t>
            </a:r>
            <a:r>
              <a:rPr lang="tr-TR" sz="3000" i="1" dirty="0">
                <a:latin typeface="Times New Roman" panose="02020603050405020304" pitchFamily="18" charset="0"/>
                <a:cs typeface="Times New Roman" panose="02020603050405020304" pitchFamily="18" charset="0"/>
              </a:rPr>
              <a:t>güvenerek </a:t>
            </a:r>
            <a:r>
              <a:rPr lang="tr-TR" sz="3000" b="1" dirty="0" err="1">
                <a:latin typeface="Times New Roman" panose="02020603050405020304" pitchFamily="18" charset="0"/>
                <a:cs typeface="Times New Roman" panose="02020603050405020304" pitchFamily="18" charset="0"/>
              </a:rPr>
              <a:t>iyiniyetle</a:t>
            </a:r>
            <a:r>
              <a:rPr lang="tr-TR" sz="3000" b="1" dirty="0">
                <a:latin typeface="Times New Roman" panose="02020603050405020304" pitchFamily="18" charset="0"/>
                <a:cs typeface="Times New Roman" panose="02020603050405020304" pitchFamily="18" charset="0"/>
              </a:rPr>
              <a:t> </a:t>
            </a:r>
            <a:r>
              <a:rPr lang="tr-TR" sz="3000" b="1" i="1" dirty="0">
                <a:latin typeface="Times New Roman" panose="02020603050405020304" pitchFamily="18" charset="0"/>
                <a:cs typeface="Times New Roman" panose="02020603050405020304" pitchFamily="18" charset="0"/>
              </a:rPr>
              <a:t>Taşınmazın Mülkiyetini </a:t>
            </a:r>
            <a:r>
              <a:rPr lang="tr-TR" sz="3000" dirty="0">
                <a:latin typeface="Times New Roman" panose="02020603050405020304" pitchFamily="18" charset="0"/>
                <a:cs typeface="Times New Roman" panose="02020603050405020304" pitchFamily="18" charset="0"/>
              </a:rPr>
              <a:t>veya </a:t>
            </a:r>
            <a:r>
              <a:rPr lang="tr-TR" sz="3000" b="1" dirty="0" smtClean="0">
                <a:latin typeface="Times New Roman" panose="02020603050405020304" pitchFamily="18" charset="0"/>
                <a:cs typeface="Times New Roman" panose="02020603050405020304" pitchFamily="18" charset="0"/>
              </a:rPr>
              <a:t>Taşınmaz </a:t>
            </a:r>
            <a:r>
              <a:rPr lang="tr-TR" sz="3000" b="1" dirty="0">
                <a:latin typeface="Times New Roman" panose="02020603050405020304" pitchFamily="18" charset="0"/>
                <a:cs typeface="Times New Roman" panose="02020603050405020304" pitchFamily="18" charset="0"/>
              </a:rPr>
              <a:t>üzerinde </a:t>
            </a:r>
            <a:r>
              <a:rPr lang="tr-TR" sz="3000" dirty="0">
                <a:latin typeface="Times New Roman" panose="02020603050405020304" pitchFamily="18" charset="0"/>
                <a:cs typeface="Times New Roman" panose="02020603050405020304" pitchFamily="18" charset="0"/>
              </a:rPr>
              <a:t>bir </a:t>
            </a:r>
            <a:r>
              <a:rPr lang="tr-TR" sz="3000" b="1" i="1" dirty="0">
                <a:latin typeface="Times New Roman" panose="02020603050405020304" pitchFamily="18" charset="0"/>
                <a:cs typeface="Times New Roman" panose="02020603050405020304" pitchFamily="18" charset="0"/>
              </a:rPr>
              <a:t>Sınırlı Ayni Hak </a:t>
            </a:r>
            <a:r>
              <a:rPr lang="tr-TR" sz="3000" b="1" dirty="0">
                <a:latin typeface="Times New Roman" panose="02020603050405020304" pitchFamily="18" charset="0"/>
                <a:cs typeface="Times New Roman" panose="02020603050405020304" pitchFamily="18" charset="0"/>
              </a:rPr>
              <a:t>kazanmışlarsa,</a:t>
            </a:r>
            <a:r>
              <a:rPr lang="tr-TR" sz="3000" dirty="0">
                <a:latin typeface="Times New Roman" panose="02020603050405020304" pitchFamily="18" charset="0"/>
                <a:cs typeface="Times New Roman" panose="02020603050405020304" pitchFamily="18" charset="0"/>
              </a:rPr>
              <a:t> bu </a:t>
            </a:r>
            <a:r>
              <a:rPr lang="tr-TR" sz="3000" b="1" dirty="0" smtClean="0">
                <a:latin typeface="Times New Roman" panose="02020603050405020304" pitchFamily="18" charset="0"/>
                <a:cs typeface="Times New Roman" panose="02020603050405020304" pitchFamily="18" charset="0"/>
              </a:rPr>
              <a:t>Kazanımları </a:t>
            </a:r>
            <a:r>
              <a:rPr lang="tr-TR" sz="3000" b="1" dirty="0">
                <a:latin typeface="Times New Roman" panose="02020603050405020304" pitchFamily="18" charset="0"/>
                <a:cs typeface="Times New Roman" panose="02020603050405020304" pitchFamily="18" charset="0"/>
              </a:rPr>
              <a:t>korunacaktır </a:t>
            </a:r>
            <a:r>
              <a:rPr lang="tr-TR" sz="3000" dirty="0">
                <a:latin typeface="Times New Roman" panose="02020603050405020304" pitchFamily="18" charset="0"/>
                <a:cs typeface="Times New Roman" panose="02020603050405020304" pitchFamily="18" charset="0"/>
              </a:rPr>
              <a:t>(</a:t>
            </a:r>
            <a:r>
              <a:rPr lang="tr-TR" sz="3000" i="1" dirty="0" smtClean="0">
                <a:latin typeface="Times New Roman" panose="02020603050405020304" pitchFamily="18" charset="0"/>
                <a:cs typeface="Times New Roman" panose="02020603050405020304" pitchFamily="18" charset="0"/>
              </a:rPr>
              <a:t>MK m. </a:t>
            </a:r>
            <a:r>
              <a:rPr lang="tr-TR" sz="3000" i="1" dirty="0">
                <a:latin typeface="Times New Roman" panose="02020603050405020304" pitchFamily="18" charset="0"/>
                <a:cs typeface="Times New Roman" panose="02020603050405020304" pitchFamily="18" charset="0"/>
              </a:rPr>
              <a:t>1023</a:t>
            </a:r>
            <a:r>
              <a:rPr lang="tr-TR" sz="3000" dirty="0">
                <a:latin typeface="Times New Roman" panose="02020603050405020304" pitchFamily="18" charset="0"/>
                <a:cs typeface="Times New Roman" panose="02020603050405020304" pitchFamily="18" charset="0"/>
              </a:rPr>
              <a:t>). </a:t>
            </a:r>
            <a:endParaRPr lang="tr-TR" sz="30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Buz,</a:t>
            </a:r>
            <a:r>
              <a:rPr lang="tr-TR" sz="2400" i="1" dirty="0" smtClean="0">
                <a:latin typeface="Times New Roman" panose="02020603050405020304" pitchFamily="18" charset="0"/>
                <a:cs typeface="Times New Roman" panose="02020603050405020304" pitchFamily="18" charset="0"/>
              </a:rPr>
              <a:t> Dönme, s. 140, 141, 172 vd.) </a:t>
            </a:r>
          </a:p>
          <a:p>
            <a:pPr algn="just"/>
            <a:r>
              <a:rPr lang="tr-TR" sz="3000" b="1" u="sng" dirty="0">
                <a:latin typeface="Times New Roman" panose="02020603050405020304" pitchFamily="18" charset="0"/>
                <a:cs typeface="Times New Roman" panose="02020603050405020304" pitchFamily="18" charset="0"/>
              </a:rPr>
              <a:t>Yargıtay </a:t>
            </a:r>
            <a:r>
              <a:rPr lang="tr-TR" sz="3000" b="1" dirty="0">
                <a:latin typeface="Times New Roman" panose="02020603050405020304" pitchFamily="18" charset="0"/>
                <a:cs typeface="Times New Roman" panose="02020603050405020304" pitchFamily="18" charset="0"/>
              </a:rPr>
              <a:t>ise, </a:t>
            </a:r>
            <a:r>
              <a:rPr lang="tr-TR" sz="3000" b="1" i="1" dirty="0">
                <a:latin typeface="Times New Roman" panose="02020603050405020304" pitchFamily="18" charset="0"/>
                <a:cs typeface="Times New Roman" panose="02020603050405020304" pitchFamily="18" charset="0"/>
              </a:rPr>
              <a:t>Arsa Payı Karşılığı İnşaat Sözleşmelerinde</a:t>
            </a:r>
            <a:r>
              <a:rPr lang="tr-TR" sz="3000" dirty="0">
                <a:latin typeface="Times New Roman" panose="02020603050405020304" pitchFamily="18" charset="0"/>
                <a:cs typeface="Times New Roman" panose="02020603050405020304" pitchFamily="18" charset="0"/>
              </a:rPr>
              <a:t>, </a:t>
            </a:r>
            <a:r>
              <a:rPr lang="tr-TR" sz="3000" dirty="0" smtClean="0">
                <a:latin typeface="Times New Roman" panose="02020603050405020304" pitchFamily="18" charset="0"/>
                <a:cs typeface="Times New Roman" panose="02020603050405020304" pitchFamily="18" charset="0"/>
              </a:rPr>
              <a:t>«</a:t>
            </a:r>
            <a:r>
              <a:rPr lang="tr-TR" sz="3000" b="1" dirty="0" smtClean="0">
                <a:latin typeface="Times New Roman" panose="02020603050405020304" pitchFamily="18" charset="0"/>
                <a:cs typeface="Times New Roman" panose="02020603050405020304" pitchFamily="18" charset="0"/>
              </a:rPr>
              <a:t>Ayni </a:t>
            </a:r>
            <a:r>
              <a:rPr lang="tr-TR" sz="3000" b="1" dirty="0">
                <a:latin typeface="Times New Roman" panose="02020603050405020304" pitchFamily="18" charset="0"/>
                <a:cs typeface="Times New Roman" panose="02020603050405020304" pitchFamily="18" charset="0"/>
              </a:rPr>
              <a:t>Etkili Dönme </a:t>
            </a:r>
            <a:r>
              <a:rPr lang="tr-TR" sz="3000" b="1" dirty="0" smtClean="0">
                <a:latin typeface="Times New Roman" panose="02020603050405020304" pitchFamily="18" charset="0"/>
                <a:cs typeface="Times New Roman" panose="02020603050405020304" pitchFamily="18" charset="0"/>
              </a:rPr>
              <a:t>Görüşünü» </a:t>
            </a:r>
            <a:r>
              <a:rPr lang="tr-TR" sz="3000" b="1" dirty="0">
                <a:latin typeface="Times New Roman" panose="02020603050405020304" pitchFamily="18" charset="0"/>
                <a:cs typeface="Times New Roman" panose="02020603050405020304" pitchFamily="18" charset="0"/>
              </a:rPr>
              <a:t>kabul etmektedir</a:t>
            </a:r>
            <a:r>
              <a:rPr lang="tr-TR" sz="3000" dirty="0">
                <a:latin typeface="Times New Roman" panose="02020603050405020304" pitchFamily="18" charset="0"/>
                <a:cs typeface="Times New Roman" panose="02020603050405020304" pitchFamily="18" charset="0"/>
              </a:rPr>
              <a:t>.  </a:t>
            </a:r>
            <a:endParaRPr lang="tr-TR" sz="3000" dirty="0" smtClean="0">
              <a:latin typeface="Times New Roman" panose="02020603050405020304" pitchFamily="18" charset="0"/>
              <a:cs typeface="Times New Roman" panose="02020603050405020304" pitchFamily="18" charset="0"/>
            </a:endParaRPr>
          </a:p>
          <a:p>
            <a:pPr algn="just"/>
            <a:r>
              <a:rPr lang="tr-TR" sz="3000" b="1" i="1" u="sng" dirty="0">
                <a:latin typeface="Times New Roman" panose="02020603050405020304" pitchFamily="18" charset="0"/>
                <a:cs typeface="Times New Roman" panose="02020603050405020304" pitchFamily="18" charset="0"/>
              </a:rPr>
              <a:t>Yargıtay,</a:t>
            </a:r>
            <a:r>
              <a:rPr lang="tr-TR" sz="3000" i="1" u="sng" dirty="0">
                <a:latin typeface="Times New Roman" panose="02020603050405020304" pitchFamily="18" charset="0"/>
                <a:cs typeface="Times New Roman" panose="02020603050405020304" pitchFamily="18" charset="0"/>
              </a:rPr>
              <a:t> </a:t>
            </a:r>
            <a:r>
              <a:rPr lang="tr-TR" sz="3000" dirty="0" smtClean="0">
                <a:latin typeface="Times New Roman" panose="02020603050405020304" pitchFamily="18" charset="0"/>
                <a:cs typeface="Times New Roman" panose="02020603050405020304" pitchFamily="18" charset="0"/>
              </a:rPr>
              <a:t>katılmak </a:t>
            </a:r>
            <a:r>
              <a:rPr lang="tr-TR" sz="3000" dirty="0">
                <a:latin typeface="Times New Roman" panose="02020603050405020304" pitchFamily="18" charset="0"/>
                <a:cs typeface="Times New Roman" panose="02020603050405020304" pitchFamily="18" charset="0"/>
              </a:rPr>
              <a:t>mümkün olmayan bir gerekçeyle</a:t>
            </a:r>
            <a:r>
              <a:rPr lang="tr-TR" sz="3000" b="1" dirty="0">
                <a:latin typeface="Times New Roman" panose="02020603050405020304" pitchFamily="18" charset="0"/>
                <a:cs typeface="Times New Roman" panose="02020603050405020304" pitchFamily="18" charset="0"/>
              </a:rPr>
              <a:t>, </a:t>
            </a:r>
            <a:r>
              <a:rPr lang="tr-TR" sz="3000" b="1" u="sng" dirty="0" smtClean="0">
                <a:latin typeface="Times New Roman" panose="02020603050405020304" pitchFamily="18" charset="0"/>
                <a:cs typeface="Times New Roman" panose="02020603050405020304" pitchFamily="18" charset="0"/>
              </a:rPr>
              <a:t>katıldığımız görüşe göre, </a:t>
            </a:r>
            <a:r>
              <a:rPr lang="tr-TR" sz="3000" b="1" dirty="0" smtClean="0">
                <a:latin typeface="Times New Roman" panose="02020603050405020304" pitchFamily="18" charset="0"/>
                <a:cs typeface="Times New Roman" panose="02020603050405020304" pitchFamily="18" charset="0"/>
              </a:rPr>
              <a:t>konuyla </a:t>
            </a:r>
            <a:r>
              <a:rPr lang="tr-TR" sz="3000" b="1" dirty="0">
                <a:latin typeface="Times New Roman" panose="02020603050405020304" pitchFamily="18" charset="0"/>
                <a:cs typeface="Times New Roman" panose="02020603050405020304" pitchFamily="18" charset="0"/>
              </a:rPr>
              <a:t>ilgili </a:t>
            </a:r>
            <a:r>
              <a:rPr lang="tr-TR" sz="3000" b="1" dirty="0" smtClean="0">
                <a:latin typeface="Times New Roman" panose="02020603050405020304" pitchFamily="18" charset="0"/>
                <a:cs typeface="Times New Roman" panose="02020603050405020304" pitchFamily="18" charset="0"/>
              </a:rPr>
              <a:t>hukuki </a:t>
            </a:r>
            <a:r>
              <a:rPr lang="tr-TR" sz="3000" b="1" dirty="0">
                <a:latin typeface="Times New Roman" panose="02020603050405020304" pitchFamily="18" charset="0"/>
                <a:cs typeface="Times New Roman" panose="02020603050405020304" pitchFamily="18" charset="0"/>
              </a:rPr>
              <a:t>bakımdan yanlış sayılabilecek  nitelikte kararlar  vermiştir. </a:t>
            </a:r>
            <a:endParaRPr lang="tr-TR" sz="3000" b="1" dirty="0" smtClean="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t>
            </a:r>
            <a:r>
              <a:rPr lang="tr-TR" sz="2600" i="1" dirty="0">
                <a:latin typeface="Times New Roman" panose="02020603050405020304" pitchFamily="18" charset="0"/>
                <a:cs typeface="Times New Roman" panose="02020603050405020304" pitchFamily="18" charset="0"/>
              </a:rPr>
              <a:t>B</a:t>
            </a:r>
            <a:r>
              <a:rPr lang="tr-TR" sz="2600" i="1" dirty="0" smtClean="0">
                <a:latin typeface="Times New Roman" panose="02020603050405020304" pitchFamily="18" charset="0"/>
                <a:cs typeface="Times New Roman" panose="02020603050405020304" pitchFamily="18" charset="0"/>
              </a:rPr>
              <a:t>kz. aynı görüşte </a:t>
            </a:r>
            <a:r>
              <a:rPr lang="tr-TR" sz="2600" b="1" i="1" dirty="0" smtClean="0">
                <a:latin typeface="Times New Roman" panose="02020603050405020304" pitchFamily="18" charset="0"/>
                <a:cs typeface="Times New Roman" panose="02020603050405020304" pitchFamily="18" charset="0"/>
              </a:rPr>
              <a:t>Sirmen,</a:t>
            </a:r>
            <a:r>
              <a:rPr lang="tr-TR" sz="2600" i="1" dirty="0" smtClean="0">
                <a:latin typeface="Times New Roman" panose="02020603050405020304" pitchFamily="18" charset="0"/>
                <a:cs typeface="Times New Roman" panose="02020603050405020304" pitchFamily="18" charset="0"/>
              </a:rPr>
              <a:t> Eşya H., 7.B., s. 345)</a:t>
            </a:r>
            <a:endParaRPr lang="tr-TR" sz="2600" i="1" dirty="0">
              <a:latin typeface="Times New Roman" panose="02020603050405020304" pitchFamily="18" charset="0"/>
              <a:cs typeface="Times New Roman" panose="02020603050405020304" pitchFamily="18" charset="0"/>
            </a:endParaRP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i="1" dirty="0" smtClean="0">
              <a:latin typeface="Times New Roman" panose="02020603050405020304" pitchFamily="18" charset="0"/>
              <a:cs typeface="Times New Roman" panose="02020603050405020304" pitchFamily="18" charset="0"/>
            </a:endParaRPr>
          </a:p>
          <a:p>
            <a:pPr algn="just"/>
            <a:endParaRPr lang="tr-TR" sz="32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10936577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10281"/>
            <a:ext cx="10515600" cy="1325563"/>
          </a:xfrm>
        </p:spPr>
        <p:txBody>
          <a:bodyPr>
            <a:normAutofit/>
          </a:bodyPr>
          <a:lstStyle/>
          <a:p>
            <a:pPr algn="just"/>
            <a:endParaRPr lang="tr-TR" sz="3200"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Yüklenicinin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dimini yerine getirmemesi üzerine, İş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ahibinin Sözleşmeden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öndüğü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allerde</a:t>
            </a:r>
            <a:r>
              <a:rPr lang="tr-TR" dirty="0" smtClean="0">
                <a:latin typeface="Times New Roman" panose="02020603050405020304" pitchFamily="18" charset="0"/>
                <a:cs typeface="Times New Roman" panose="02020603050405020304" pitchFamily="18" charset="0"/>
              </a:rPr>
              <a:t>, Üçüncü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işilerin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rsa </a:t>
            </a:r>
            <a:r>
              <a:rPr lang="tr-TR" dirty="0">
                <a:latin typeface="Times New Roman" panose="02020603050405020304" pitchFamily="18" charset="0"/>
                <a:cs typeface="Times New Roman" panose="02020603050405020304" pitchFamily="18" charset="0"/>
              </a:rPr>
              <a:t>P</a:t>
            </a:r>
            <a:r>
              <a:rPr lang="tr-TR" dirty="0" smtClean="0">
                <a:latin typeface="Times New Roman" panose="02020603050405020304" pitchFamily="18" charset="0"/>
                <a:cs typeface="Times New Roman" panose="02020603050405020304" pitchFamily="18" charset="0"/>
              </a:rPr>
              <a:t>aylarını, Yüklenicinin Edimini yerine getirmediği takdirde, İş Sahibinin,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özleşmeden dönebileceğini bilerek devraldıklarından söz ederek, bunların </a:t>
            </a:r>
            <a:r>
              <a:rPr lang="tr-TR" b="1" dirty="0" smtClean="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1023 hükmü anlamında </a:t>
            </a:r>
            <a:r>
              <a:rPr lang="tr-TR" b="1" dirty="0" smtClean="0">
                <a:latin typeface="Times New Roman" panose="02020603050405020304" pitchFamily="18" charset="0"/>
                <a:cs typeface="Times New Roman" panose="02020603050405020304" pitchFamily="18" charset="0"/>
              </a:rPr>
              <a:t>iyiniyetli sayılmayacaklarına </a:t>
            </a:r>
            <a:r>
              <a:rPr lang="tr-TR" dirty="0" smtClean="0">
                <a:latin typeface="Times New Roman" panose="02020603050405020304" pitchFamily="18" charset="0"/>
                <a:cs typeface="Times New Roman" panose="02020603050405020304" pitchFamily="18" charset="0"/>
              </a:rPr>
              <a:t>hükmetmektedir.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Bu konudaki Kararlar ve bunların Eleştirileri için bkz</a:t>
            </a:r>
            <a:r>
              <a:rPr lang="tr-TR" sz="2400"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Çiğdem Kırca, «</a:t>
            </a:r>
            <a:r>
              <a:rPr lang="tr-TR" sz="2400" i="1" dirty="0" smtClean="0">
                <a:latin typeface="Times New Roman" panose="02020603050405020304" pitchFamily="18" charset="0"/>
                <a:cs typeface="Times New Roman" panose="02020603050405020304" pitchFamily="18" charset="0"/>
              </a:rPr>
              <a:t>Arsa Payı Karşılığı İnşaat Sözleşmelerinde Sözleşmeden Dönmenin Üçüncü Kişilere Etkisi», Ticaret Hukuku ve Yargıtay Kararları Sempozyumu, XXII, Ankara 2006, s. 78 vd.; </a:t>
            </a:r>
            <a:r>
              <a:rPr lang="tr-TR" sz="2400" b="1" i="1" dirty="0" smtClean="0">
                <a:latin typeface="Times New Roman" panose="02020603050405020304" pitchFamily="18" charset="0"/>
                <a:cs typeface="Times New Roman" panose="02020603050405020304" pitchFamily="18" charset="0"/>
              </a:rPr>
              <a:t>Kurt, </a:t>
            </a:r>
            <a:r>
              <a:rPr lang="tr-TR" sz="2400" i="1" dirty="0" smtClean="0">
                <a:latin typeface="Times New Roman" panose="02020603050405020304" pitchFamily="18" charset="0"/>
                <a:cs typeface="Times New Roman" panose="02020603050405020304" pitchFamily="18" charset="0"/>
              </a:rPr>
              <a:t>s. 331 vd.)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932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İnanç konusu Hakkın bir Üçüncü Kişinin Malvarlığından İnanılanın Malvarlığına geçmiş olduğu durumlarda</a:t>
            </a:r>
            <a:r>
              <a:rPr lang="tr-TR" dirty="0">
                <a:latin typeface="Times New Roman" panose="02020603050405020304" pitchFamily="18" charset="0"/>
                <a:cs typeface="Times New Roman" panose="02020603050405020304" pitchFamily="18" charset="0"/>
              </a:rPr>
              <a:t> da, </a:t>
            </a:r>
            <a:r>
              <a:rPr lang="tr-TR" b="1" i="1" dirty="0">
                <a:latin typeface="Times New Roman" panose="02020603050405020304" pitchFamily="18" charset="0"/>
                <a:cs typeface="Times New Roman" panose="02020603050405020304" pitchFamily="18" charset="0"/>
              </a:rPr>
              <a:t>İnançlı İşlemin varlığı</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kabul edilmektedir.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İnançlı Temlik</a:t>
            </a:r>
            <a:r>
              <a:rPr lang="tr-TR" dirty="0" smtClean="0">
                <a:latin typeface="Times New Roman" panose="02020603050405020304" pitchFamily="18" charset="0"/>
                <a:cs typeface="Times New Roman" panose="02020603050405020304" pitchFamily="18" charset="0"/>
              </a:rPr>
              <a:t>, bir Taşınmazın Mülkiyetini devren kazanan kimsenin (</a:t>
            </a:r>
            <a:r>
              <a:rPr lang="tr-TR" b="1" i="1" dirty="0" smtClean="0">
                <a:latin typeface="Times New Roman" panose="02020603050405020304" pitchFamily="18" charset="0"/>
                <a:cs typeface="Times New Roman" panose="02020603050405020304" pitchFamily="18" charset="0"/>
              </a:rPr>
              <a:t>İnanılan</a:t>
            </a:r>
            <a:r>
              <a:rPr lang="tr-TR" dirty="0" smtClean="0">
                <a:latin typeface="Times New Roman" panose="02020603050405020304" pitchFamily="18" charset="0"/>
                <a:cs typeface="Times New Roman" panose="02020603050405020304" pitchFamily="18" charset="0"/>
              </a:rPr>
              <a:t>) bu Mülkiyeti devredenle aralarında kararlaştırılan amaca göre kullanmayı ve gerektiğinde Mülkiyeti kendisine devretmiş olana (</a:t>
            </a:r>
            <a:r>
              <a:rPr lang="tr-TR" b="1" i="1" dirty="0" smtClean="0">
                <a:latin typeface="Times New Roman" panose="02020603050405020304" pitchFamily="18" charset="0"/>
                <a:cs typeface="Times New Roman" panose="02020603050405020304" pitchFamily="18" charset="0"/>
              </a:rPr>
              <a:t>İnanana)</a:t>
            </a:r>
            <a:r>
              <a:rPr lang="tr-TR" dirty="0" smtClean="0">
                <a:latin typeface="Times New Roman" panose="02020603050405020304" pitchFamily="18" charset="0"/>
                <a:cs typeface="Times New Roman" panose="02020603050405020304" pitchFamily="18" charset="0"/>
              </a:rPr>
              <a:t> veya bir Üçüncü Kişiye devretmeyi taahhüt etmesi ve İnananın da bu taahhüde güvenerek Taşınmazın Mülkiyetini devretmesi halidir. </a:t>
            </a:r>
          </a:p>
        </p:txBody>
      </p:sp>
    </p:spTree>
    <p:extLst>
      <p:ext uri="{BB962C8B-B14F-4D97-AF65-F5344CB8AC3E}">
        <p14:creationId xmlns:p14="http://schemas.microsoft.com/office/powerpoint/2010/main" val="11241359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Taşınmaz Satış Vaadi - </a:t>
            </a:r>
            <a:r>
              <a:rPr lang="tr-TR" sz="3200" b="1" i="1" dirty="0" smtClean="0">
                <a:latin typeface="+mn-lt"/>
              </a:rPr>
              <a:t>Kaynakça </a:t>
            </a:r>
            <a:r>
              <a:rPr lang="tr-TR" sz="3200" b="1" i="1" dirty="0" smtClean="0"/>
              <a:t/>
            </a:r>
            <a:br>
              <a:rPr lang="tr-TR" sz="3200" b="1" i="1" dirty="0" smtClean="0"/>
            </a:br>
            <a:endParaRPr lang="tr-TR" sz="32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4000" b="1"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a:latin typeface="Times New Roman" panose="02020603050405020304" pitchFamily="18" charset="0"/>
                <a:cs typeface="Times New Roman" panose="02020603050405020304" pitchFamily="18" charset="0"/>
              </a:rPr>
              <a:t>7</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345 </a:t>
            </a:r>
            <a:r>
              <a:rPr lang="tr-TR" i="1" dirty="0">
                <a:latin typeface="Times New Roman" panose="02020603050405020304" pitchFamily="18" charset="0"/>
                <a:cs typeface="Times New Roman" panose="02020603050405020304" pitchFamily="18" charset="0"/>
              </a:rPr>
              <a:t>vd</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*Eren</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Mülkiyet H., 4. B., s. 235 vd</a:t>
            </a:r>
            <a:r>
              <a:rPr lang="tr-TR"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a:t>
            </a:r>
            <a:r>
              <a:rPr lang="tr-TR" b="1" i="1" dirty="0" err="1" smtClean="0">
                <a:latin typeface="Times New Roman" panose="02020603050405020304" pitchFamily="18" charset="0"/>
                <a:cs typeface="Times New Roman" panose="02020603050405020304" pitchFamily="18" charset="0"/>
              </a:rPr>
              <a:t>Oğuzman</a:t>
            </a:r>
            <a:r>
              <a:rPr lang="tr-TR"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Seliçi</a:t>
            </a:r>
            <a:r>
              <a:rPr lang="tr-TR" b="1" i="1" dirty="0" smtClean="0">
                <a:latin typeface="Times New Roman" panose="02020603050405020304" pitchFamily="18" charset="0"/>
                <a:cs typeface="Times New Roman" panose="02020603050405020304" pitchFamily="18" charset="0"/>
              </a:rPr>
              <a:t> / Oktay – Özdemir</a:t>
            </a:r>
            <a:r>
              <a:rPr lang="tr-TR" i="1" dirty="0" smtClean="0">
                <a:latin typeface="Times New Roman" panose="02020603050405020304" pitchFamily="18" charset="0"/>
                <a:cs typeface="Times New Roman" panose="02020603050405020304" pitchFamily="18" charset="0"/>
              </a:rPr>
              <a:t>, Eşya H., Ders Kitabı, s. 223 vd.; </a:t>
            </a:r>
          </a:p>
          <a:p>
            <a:pPr marL="0" indent="0" algn="just">
              <a:buNone/>
            </a:pPr>
            <a:r>
              <a:rPr lang="tr-TR" b="1" i="1" dirty="0" smtClean="0">
                <a:latin typeface="Times New Roman" panose="02020603050405020304" pitchFamily="18" charset="0"/>
                <a:cs typeface="Times New Roman" panose="02020603050405020304" pitchFamily="18" charset="0"/>
              </a:rPr>
              <a:t>*Esener / Güven, </a:t>
            </a:r>
            <a:r>
              <a:rPr lang="tr-TR" i="1" dirty="0" smtClean="0">
                <a:latin typeface="Times New Roman" panose="02020603050405020304" pitchFamily="18" charset="0"/>
                <a:cs typeface="Times New Roman" panose="02020603050405020304" pitchFamily="18" charset="0"/>
              </a:rPr>
              <a:t>Eşya H., 7. B., s. 223 vd.</a:t>
            </a:r>
          </a:p>
          <a:p>
            <a:pPr marL="0" indent="0" algn="just">
              <a:buNone/>
            </a:pPr>
            <a:r>
              <a:rPr lang="tr-TR" b="1" i="1" dirty="0" smtClean="0">
                <a:latin typeface="Times New Roman" panose="02020603050405020304" pitchFamily="18" charset="0"/>
                <a:cs typeface="Times New Roman" panose="02020603050405020304" pitchFamily="18" charset="0"/>
              </a:rPr>
              <a:t>*</a:t>
            </a:r>
            <a:r>
              <a:rPr lang="tr-TR" b="1" i="1" dirty="0" err="1" smtClean="0">
                <a:latin typeface="Times New Roman" panose="02020603050405020304" pitchFamily="18" charset="0"/>
                <a:cs typeface="Times New Roman" panose="02020603050405020304" pitchFamily="18" charset="0"/>
              </a:rPr>
              <a:t>Kocayusufpaşaoğlu</a:t>
            </a:r>
            <a:r>
              <a:rPr lang="tr-TR" b="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Türk Medeni Hukukunda Gayrimenkul Satış Vaadi, İstanbul 1959; </a:t>
            </a:r>
            <a:endParaRPr lang="tr-TR" i="1"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*Mustafa </a:t>
            </a:r>
            <a:r>
              <a:rPr lang="tr-TR" b="1" i="1" dirty="0" err="1">
                <a:latin typeface="Times New Roman" panose="02020603050405020304" pitchFamily="18" charset="0"/>
                <a:cs typeface="Times New Roman" panose="02020603050405020304" pitchFamily="18" charset="0"/>
              </a:rPr>
              <a:t>Çenberci</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Gayrimenkul Satış Vaadi, 3. Bası, Ankara 1986</a:t>
            </a:r>
            <a:r>
              <a:rPr lang="tr-TR" i="1" dirty="0" smtClean="0">
                <a:latin typeface="Times New Roman" panose="02020603050405020304" pitchFamily="18" charset="0"/>
                <a:cs typeface="Times New Roman" panose="02020603050405020304" pitchFamily="18" charset="0"/>
              </a:rPr>
              <a:t>)</a:t>
            </a:r>
          </a:p>
          <a:p>
            <a:pPr marL="0" indent="0" algn="just">
              <a:buNone/>
            </a:pPr>
            <a:endParaRPr lang="tr-TR" dirty="0"/>
          </a:p>
        </p:txBody>
      </p:sp>
    </p:spTree>
    <p:extLst>
      <p:ext uri="{BB962C8B-B14F-4D97-AF65-F5344CB8AC3E}">
        <p14:creationId xmlns:p14="http://schemas.microsoft.com/office/powerpoint/2010/main" val="30723522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Genel Olarak Taşınmaz Satış Vaadi </a:t>
            </a:r>
            <a:endParaRPr lang="tr-TR" b="1" dirty="0">
              <a:latin typeface="+mn-lt"/>
            </a:endParaRPr>
          </a:p>
        </p:txBody>
      </p:sp>
      <p:sp>
        <p:nvSpPr>
          <p:cNvPr id="3" name="İçerik Yer Tutucusu 2"/>
          <p:cNvSpPr>
            <a:spLocks noGrp="1"/>
          </p:cNvSpPr>
          <p:nvPr>
            <p:ph idx="1"/>
          </p:nvPr>
        </p:nvSpPr>
        <p:spPr/>
        <p:txBody>
          <a:bodyPr/>
          <a:lstStyle/>
          <a:p>
            <a:pPr marL="0" indent="0" algn="just">
              <a:buNone/>
            </a:pPr>
            <a:r>
              <a:rPr lang="tr-TR" sz="3200" b="1" u="sng" dirty="0">
                <a:latin typeface="Times New Roman" panose="02020603050405020304" pitchFamily="18" charset="0"/>
                <a:cs typeface="Times New Roman" panose="02020603050405020304" pitchFamily="18" charset="0"/>
              </a:rPr>
              <a:t>Taşınmaz Satış Vaadi</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 Taşınmazın ileride belirli şartlarla belirli bir kişiye satılması borcunu içeren bir </a:t>
            </a:r>
            <a:r>
              <a:rPr lang="tr-TR" sz="3200" b="1" u="sng" dirty="0">
                <a:latin typeface="Times New Roman" panose="02020603050405020304" pitchFamily="18" charset="0"/>
                <a:cs typeface="Times New Roman" panose="02020603050405020304" pitchFamily="18" charset="0"/>
              </a:rPr>
              <a:t>Ön Sözleşmedir</a:t>
            </a:r>
            <a:r>
              <a:rPr lang="tr-TR" sz="3200" u="sng" dirty="0">
                <a:latin typeface="Times New Roman" panose="02020603050405020304" pitchFamily="18" charset="0"/>
                <a:cs typeface="Times New Roman" panose="02020603050405020304" pitchFamily="18" charset="0"/>
              </a:rPr>
              <a:t>. </a:t>
            </a:r>
          </a:p>
          <a:p>
            <a:pPr marL="0" indent="0" algn="just">
              <a:buNone/>
            </a:pPr>
            <a:r>
              <a:rPr lang="tr-TR" sz="3200" b="1" dirty="0">
                <a:latin typeface="Times New Roman" panose="02020603050405020304" pitchFamily="18" charset="0"/>
                <a:cs typeface="Times New Roman" panose="02020603050405020304" pitchFamily="18" charset="0"/>
              </a:rPr>
              <a:t>*</a:t>
            </a:r>
            <a:r>
              <a:rPr lang="tr-TR" sz="3200" b="1" u="sng" dirty="0">
                <a:latin typeface="Times New Roman" panose="02020603050405020304" pitchFamily="18" charset="0"/>
                <a:cs typeface="Times New Roman" panose="02020603050405020304" pitchFamily="18" charset="0"/>
              </a:rPr>
              <a:t>Doktrindeki hakim görüş</a:t>
            </a:r>
            <a:r>
              <a:rPr lang="tr-TR" sz="3200" dirty="0">
                <a:latin typeface="Times New Roman" panose="02020603050405020304" pitchFamily="18" charset="0"/>
                <a:cs typeface="Times New Roman" panose="02020603050405020304" pitchFamily="18" charset="0"/>
              </a:rPr>
              <a:t>, Satış Vaadini bir </a:t>
            </a:r>
            <a:r>
              <a:rPr lang="tr-TR" sz="3200" b="1" i="1" dirty="0">
                <a:latin typeface="Times New Roman" panose="02020603050405020304" pitchFamily="18" charset="0"/>
                <a:cs typeface="Times New Roman" panose="02020603050405020304" pitchFamily="18" charset="0"/>
              </a:rPr>
              <a:t>Ön Sözleşme </a:t>
            </a:r>
            <a:r>
              <a:rPr lang="tr-TR" sz="3200" dirty="0">
                <a:latin typeface="Times New Roman" panose="02020603050405020304" pitchFamily="18" charset="0"/>
                <a:cs typeface="Times New Roman" panose="02020603050405020304" pitchFamily="18" charset="0"/>
              </a:rPr>
              <a:t>olarak görmekte, bunun bir Satış Sözleşmesi olmadığını kabul etmektedir. </a:t>
            </a:r>
          </a:p>
          <a:p>
            <a:pPr marL="0" indent="0" algn="just">
              <a:buNone/>
            </a:pPr>
            <a:r>
              <a:rPr lang="tr-TR" sz="3200" dirty="0">
                <a:latin typeface="Times New Roman" panose="02020603050405020304" pitchFamily="18" charset="0"/>
                <a:cs typeface="Times New Roman" panose="02020603050405020304" pitchFamily="18" charset="0"/>
              </a:rPr>
              <a:t>*Böylece </a:t>
            </a:r>
            <a:r>
              <a:rPr lang="tr-TR" sz="3200" b="1" u="sng" dirty="0">
                <a:latin typeface="Times New Roman" panose="02020603050405020304" pitchFamily="18" charset="0"/>
                <a:cs typeface="Times New Roman" panose="02020603050405020304" pitchFamily="18" charset="0"/>
              </a:rPr>
              <a:t>Hakim Görüşe 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 Sözleşme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esas Satış Sözleşmesini yapma Borcu </a:t>
            </a:r>
            <a:r>
              <a:rPr lang="tr-TR" sz="3200" b="1" dirty="0">
                <a:latin typeface="Times New Roman" panose="02020603050405020304" pitchFamily="18" charset="0"/>
                <a:cs typeface="Times New Roman" panose="02020603050405020304" pitchFamily="18" charset="0"/>
              </a:rPr>
              <a:t>yüklenilmiş</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olmaktadır.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Mülkiyet H. , 4. B., s. 235)</a:t>
            </a:r>
          </a:p>
          <a:p>
            <a:pPr marL="0" indent="0">
              <a:buNone/>
            </a:pPr>
            <a:endParaRPr lang="tr-TR" dirty="0"/>
          </a:p>
        </p:txBody>
      </p:sp>
    </p:spTree>
    <p:extLst>
      <p:ext uri="{BB962C8B-B14F-4D97-AF65-F5344CB8AC3E}">
        <p14:creationId xmlns:p14="http://schemas.microsoft.com/office/powerpoint/2010/main" val="289614104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5914" y="1"/>
            <a:ext cx="10387885" cy="1690688"/>
          </a:xfrm>
        </p:spPr>
        <p:txBody>
          <a:bodyPr>
            <a:noAutofit/>
          </a:bodyPr>
          <a:lstStyle/>
          <a:p>
            <a:r>
              <a:rPr lang="tr-TR" b="1" dirty="0" smtClean="0">
                <a:latin typeface="+mn-lt"/>
              </a:rPr>
              <a:t>Taşınmaz Satış Vaadi Sözleşmesinin Hukuki Niteliği </a:t>
            </a:r>
            <a:r>
              <a:rPr lang="tr-TR" b="1" dirty="0">
                <a:latin typeface="+mn-lt"/>
              </a:rPr>
              <a:t/>
            </a:r>
            <a:br>
              <a:rPr lang="tr-TR" b="1" dirty="0">
                <a:latin typeface="+mn-lt"/>
              </a:rPr>
            </a:br>
            <a:endParaRPr lang="tr-TR" dirty="0">
              <a:latin typeface="+mn-lt"/>
            </a:endParaRPr>
          </a:p>
        </p:txBody>
      </p:sp>
      <p:sp>
        <p:nvSpPr>
          <p:cNvPr id="3" name="İçerik Yer Tutucusu 2"/>
          <p:cNvSpPr>
            <a:spLocks noGrp="1"/>
          </p:cNvSpPr>
          <p:nvPr>
            <p:ph idx="1"/>
          </p:nvPr>
        </p:nvSpPr>
        <p:spPr/>
        <p:txBody>
          <a:bodyPr>
            <a:normAutofit/>
          </a:bodyPr>
          <a:lstStyle/>
          <a:p>
            <a:pPr marL="0" indent="0" algn="just">
              <a:buNone/>
            </a:pPr>
            <a:r>
              <a:rPr lang="tr-TR" sz="3200" b="1" dirty="0" smtClean="0">
                <a:latin typeface="Times New Roman" panose="02020603050405020304" pitchFamily="18" charset="0"/>
                <a:cs typeface="Times New Roman" panose="02020603050405020304" pitchFamily="18" charset="0"/>
              </a:rPr>
              <a:t>Taşınmaz </a:t>
            </a:r>
            <a:r>
              <a:rPr lang="tr-TR" sz="3200" b="1" dirty="0">
                <a:latin typeface="Times New Roman" panose="02020603050405020304" pitchFamily="18" charset="0"/>
                <a:cs typeface="Times New Roman" panose="02020603050405020304" pitchFamily="18" charset="0"/>
              </a:rPr>
              <a:t>Satış Vaadi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tarafa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iki tarafa bir </a:t>
            </a:r>
            <a:r>
              <a:rPr lang="tr-TR" sz="3200" b="1" i="1" dirty="0" smtClean="0">
                <a:latin typeface="Times New Roman" panose="02020603050405020304" pitchFamily="18" charset="0"/>
                <a:cs typeface="Times New Roman" panose="02020603050405020304" pitchFamily="18" charset="0"/>
              </a:rPr>
              <a:t>Taşınmazın Satış Sözleşmesinin </a:t>
            </a:r>
            <a:r>
              <a:rPr lang="tr-TR" sz="3200" b="1" i="1" dirty="0">
                <a:latin typeface="Times New Roman" panose="02020603050405020304" pitchFamily="18" charset="0"/>
                <a:cs typeface="Times New Roman" panose="02020603050405020304" pitchFamily="18" charset="0"/>
              </a:rPr>
              <a:t>yapılmasını </a:t>
            </a:r>
            <a:r>
              <a:rPr lang="tr-TR" sz="3200" b="1" i="1" dirty="0" smtClean="0">
                <a:latin typeface="Times New Roman" panose="02020603050405020304" pitchFamily="18" charset="0"/>
                <a:cs typeface="Times New Roman" panose="02020603050405020304" pitchFamily="18" charset="0"/>
              </a:rPr>
              <a:t>Talep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b="1" i="1" dirty="0">
                <a:latin typeface="Times New Roman" panose="02020603050405020304" pitchFamily="18" charset="0"/>
                <a:cs typeface="Times New Roman" panose="02020603050405020304" pitchFamily="18" charset="0"/>
              </a:rPr>
              <a:t>sağlayan </a:t>
            </a:r>
            <a:r>
              <a:rPr lang="tr-TR" sz="3200" dirty="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Sözleşmedir</a:t>
            </a:r>
            <a:r>
              <a:rPr lang="tr-TR" sz="3200" b="1"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İsviçre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Türk </a:t>
            </a:r>
            <a:r>
              <a:rPr lang="tr-TR" sz="3200" b="1" dirty="0">
                <a:latin typeface="Times New Roman" panose="02020603050405020304" pitchFamily="18" charset="0"/>
                <a:cs typeface="Times New Roman" panose="02020603050405020304" pitchFamily="18" charset="0"/>
              </a:rPr>
              <a:t>Ö</a:t>
            </a:r>
            <a:r>
              <a:rPr lang="tr-TR" sz="3200" b="1" dirty="0" smtClean="0">
                <a:latin typeface="Times New Roman" panose="02020603050405020304" pitchFamily="18" charset="0"/>
                <a:cs typeface="Times New Roman" panose="02020603050405020304" pitchFamily="18" charset="0"/>
              </a:rPr>
              <a:t>ğretisinde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U</a:t>
            </a:r>
            <a:r>
              <a:rPr lang="tr-TR" sz="3200" b="1" dirty="0" smtClean="0">
                <a:latin typeface="Times New Roman" panose="02020603050405020304" pitchFamily="18" charset="0"/>
                <a:cs typeface="Times New Roman" panose="02020603050405020304" pitchFamily="18" charset="0"/>
              </a:rPr>
              <a:t>ygulamasında </a:t>
            </a:r>
            <a:r>
              <a:rPr lang="tr-TR" sz="3200" b="1" u="sng" dirty="0">
                <a:latin typeface="Times New Roman" panose="02020603050405020304" pitchFamily="18" charset="0"/>
                <a:cs typeface="Times New Roman" panose="02020603050405020304" pitchFamily="18" charset="0"/>
              </a:rPr>
              <a:t>hâkim olan görüş,</a:t>
            </a:r>
            <a:r>
              <a:rPr lang="tr-TR" sz="3200" b="1" dirty="0">
                <a:latin typeface="Times New Roman" panose="02020603050405020304" pitchFamily="18" charset="0"/>
                <a:cs typeface="Times New Roman" panose="02020603050405020304" pitchFamily="18" charset="0"/>
              </a:rPr>
              <a:t> Satış Vaadinin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Ön Sözleşme </a:t>
            </a:r>
            <a:r>
              <a:rPr lang="tr-TR" sz="3200" b="1" dirty="0">
                <a:latin typeface="Times New Roman" panose="02020603050405020304" pitchFamily="18" charset="0"/>
                <a:cs typeface="Times New Roman" panose="02020603050405020304" pitchFamily="18" charset="0"/>
              </a:rPr>
              <a:t>olduğu yolundadır.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Bu konuda bkz. </a:t>
            </a:r>
            <a:r>
              <a:rPr lang="tr-TR" sz="2400" b="1" i="1" dirty="0" err="1" smtClean="0">
                <a:latin typeface="Times New Roman" panose="02020603050405020304" pitchFamily="18" charset="0"/>
                <a:cs typeface="Times New Roman" panose="02020603050405020304" pitchFamily="18" charset="0"/>
              </a:rPr>
              <a:t>Kocayusufpaşaoğlu</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Gayrimenkul Satış Vaadi, s. 42 vd., s. 67; </a:t>
            </a:r>
            <a:r>
              <a:rPr lang="tr-TR" sz="2400" b="1" i="1" dirty="0" err="1" smtClean="0">
                <a:latin typeface="Times New Roman" panose="02020603050405020304" pitchFamily="18" charset="0"/>
                <a:cs typeface="Times New Roman" panose="02020603050405020304" pitchFamily="18" charset="0"/>
              </a:rPr>
              <a:t>Çenberci</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Gayrimenkul Satış Vaadi, s. 6 vd.)</a:t>
            </a:r>
            <a:endParaRPr lang="tr-TR" sz="2400" i="1"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24865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Satış Vaadinin Şekli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i="1" dirty="0" smtClean="0">
                <a:latin typeface="Times New Roman" panose="02020603050405020304" pitchFamily="18" charset="0"/>
                <a:cs typeface="Times New Roman" panose="02020603050405020304" pitchFamily="18" charset="0"/>
              </a:rPr>
              <a:t>Borçlar Kanunu’nun 237. maddesinin II. fıkrasına göre</a:t>
            </a:r>
            <a:r>
              <a:rPr lang="tr-TR" sz="3200" b="1" dirty="0" smtClean="0">
                <a:latin typeface="Times New Roman" panose="02020603050405020304" pitchFamily="18" charset="0"/>
                <a:cs typeface="Times New Roman" panose="02020603050405020304" pitchFamily="18" charset="0"/>
              </a:rPr>
              <a:t>, Taşınmaz Satış Vaadi, </a:t>
            </a:r>
            <a:r>
              <a:rPr lang="tr-TR" sz="3200" b="1" i="1" dirty="0" smtClean="0">
                <a:latin typeface="Times New Roman" panose="02020603050405020304" pitchFamily="18" charset="0"/>
                <a:cs typeface="Times New Roman" panose="02020603050405020304" pitchFamily="18" charset="0"/>
              </a:rPr>
              <a:t>resmi şekilde </a:t>
            </a:r>
            <a:r>
              <a:rPr lang="tr-TR" sz="3200" b="1" dirty="0" smtClean="0">
                <a:latin typeface="Times New Roman" panose="02020603050405020304" pitchFamily="18" charset="0"/>
                <a:cs typeface="Times New Roman" panose="02020603050405020304" pitchFamily="18" charset="0"/>
              </a:rPr>
              <a:t>düzenlenmedikçe geçerli olmaz. </a:t>
            </a:r>
          </a:p>
          <a:p>
            <a:pPr algn="just"/>
            <a:r>
              <a:rPr lang="tr-TR" sz="3200" b="1" dirty="0" smtClean="0">
                <a:latin typeface="Times New Roman" panose="02020603050405020304" pitchFamily="18" charset="0"/>
                <a:cs typeface="Times New Roman" panose="02020603050405020304" pitchFamily="18" charset="0"/>
              </a:rPr>
              <a:t>Taşınmaz Satış Vaadinin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Ön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özleşme olarak,</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BK m</a:t>
            </a:r>
            <a:r>
              <a:rPr lang="tr-TR" sz="3200" b="1" i="1"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29 / II hükmü uyarınca, </a:t>
            </a:r>
            <a:r>
              <a:rPr lang="tr-TR" sz="3200" b="1" i="1" dirty="0" smtClean="0">
                <a:latin typeface="Times New Roman" panose="02020603050405020304" pitchFamily="18" charset="0"/>
                <a:cs typeface="Times New Roman" panose="02020603050405020304" pitchFamily="18" charset="0"/>
              </a:rPr>
              <a:t>Taşınmaz Satışına ait şekle tabi olması</a:t>
            </a:r>
            <a:r>
              <a:rPr lang="tr-TR" sz="3200" b="1"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diğer bir deyişle,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Satış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aadinin </a:t>
            </a:r>
            <a:r>
              <a:rPr lang="tr-TR" sz="3200"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Tapu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üdürlüklerinde </a:t>
            </a:r>
            <a:r>
              <a:rPr lang="tr-TR" sz="3200" dirty="0" smtClean="0">
                <a:latin typeface="Times New Roman" panose="02020603050405020304" pitchFamily="18" charset="0"/>
                <a:cs typeface="Times New Roman" panose="02020603050405020304" pitchFamily="18" charset="0"/>
              </a:rPr>
              <a:t>düzenlenecek </a:t>
            </a:r>
            <a:r>
              <a:rPr lang="tr-TR" sz="3200" b="1" dirty="0" smtClean="0">
                <a:latin typeface="Times New Roman" panose="02020603050405020304" pitchFamily="18" charset="0"/>
                <a:cs typeface="Times New Roman" panose="02020603050405020304" pitchFamily="18" charset="0"/>
              </a:rPr>
              <a:t>Resmi Senet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yapılması gerekir. </a:t>
            </a:r>
          </a:p>
        </p:txBody>
      </p:sp>
    </p:spTree>
    <p:extLst>
      <p:ext uri="{BB962C8B-B14F-4D97-AF65-F5344CB8AC3E}">
        <p14:creationId xmlns:p14="http://schemas.microsoft.com/office/powerpoint/2010/main" val="5140524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Oysa</a:t>
            </a:r>
            <a:r>
              <a:rPr lang="tr-TR" dirty="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(Tapu Kanunu’nun 26. maddesinin VII. fıkrasında yollama yaptığı 3456 sayılı önceki Noterlik Kanunu’nun 44. maddesinin 3. bendine ve yürürlükteki) </a:t>
            </a:r>
            <a:r>
              <a:rPr lang="tr-TR" b="1" i="1" dirty="0" smtClean="0">
                <a:latin typeface="Times New Roman" panose="02020603050405020304" pitchFamily="18" charset="0"/>
                <a:cs typeface="Times New Roman" panose="02020603050405020304" pitchFamily="18" charset="0"/>
              </a:rPr>
              <a:t>1512 </a:t>
            </a:r>
            <a:r>
              <a:rPr lang="tr-TR" b="1" i="1" dirty="0">
                <a:latin typeface="Times New Roman" panose="02020603050405020304" pitchFamily="18" charset="0"/>
                <a:cs typeface="Times New Roman" panose="02020603050405020304" pitchFamily="18" charset="0"/>
              </a:rPr>
              <a:t>sayılı Noterlik Kanunu’nun 60. maddesinin 3. </a:t>
            </a:r>
            <a:r>
              <a:rPr lang="tr-TR" b="1" i="1" dirty="0" smtClean="0">
                <a:latin typeface="Times New Roman" panose="02020603050405020304" pitchFamily="18" charset="0"/>
                <a:cs typeface="Times New Roman" panose="02020603050405020304" pitchFamily="18" charset="0"/>
              </a:rPr>
              <a:t>bendine </a:t>
            </a:r>
            <a:r>
              <a:rPr lang="tr-TR" b="1" dirty="0" smtClean="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Satış Vaatlerine ait Resmi Senetleri</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Düzenleme Yetkisi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Noterlere</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tanınmıştır. </a:t>
            </a:r>
          </a:p>
          <a:p>
            <a:pPr algn="just"/>
            <a:r>
              <a:rPr lang="tr-TR" dirty="0">
                <a:latin typeface="Times New Roman" panose="02020603050405020304" pitchFamily="18" charset="0"/>
                <a:cs typeface="Times New Roman" panose="02020603050405020304" pitchFamily="18" charset="0"/>
              </a:rPr>
              <a:t>Bununla </a:t>
            </a:r>
            <a:r>
              <a:rPr lang="tr-TR" dirty="0" smtClean="0">
                <a:latin typeface="Times New Roman" panose="02020603050405020304" pitchFamily="18" charset="0"/>
                <a:cs typeface="Times New Roman" panose="02020603050405020304" pitchFamily="18" charset="0"/>
              </a:rPr>
              <a:t>birlikte, </a:t>
            </a:r>
            <a:r>
              <a:rPr lang="tr-TR" b="1" dirty="0">
                <a:latin typeface="Times New Roman" panose="02020603050405020304" pitchFamily="18" charset="0"/>
                <a:cs typeface="Times New Roman" panose="02020603050405020304" pitchFamily="18" charset="0"/>
              </a:rPr>
              <a:t>Satış Sözleşmesini düzenleyebilen Makamın, </a:t>
            </a:r>
            <a:r>
              <a:rPr lang="tr-TR" b="1" i="1" dirty="0">
                <a:latin typeface="Times New Roman" panose="02020603050405020304" pitchFamily="18" charset="0"/>
                <a:cs typeface="Times New Roman" panose="02020603050405020304" pitchFamily="18" charset="0"/>
              </a:rPr>
              <a:t>Satış Vaadini Düzenleme Yetkisine </a:t>
            </a:r>
            <a:r>
              <a:rPr lang="tr-TR" b="1" dirty="0">
                <a:latin typeface="Times New Roman" panose="02020603050405020304" pitchFamily="18" charset="0"/>
                <a:cs typeface="Times New Roman" panose="02020603050405020304" pitchFamily="18" charset="0"/>
              </a:rPr>
              <a:t>de, öncelikle sahip olması </a:t>
            </a:r>
            <a:r>
              <a:rPr lang="tr-TR" b="1" dirty="0" smtClean="0">
                <a:latin typeface="Times New Roman" panose="02020603050405020304" pitchFamily="18" charset="0"/>
                <a:cs typeface="Times New Roman" panose="02020603050405020304" pitchFamily="18" charset="0"/>
              </a:rPr>
              <a:t>gerektiği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Müdürlerinin </a:t>
            </a:r>
            <a:r>
              <a:rPr lang="tr-TR" b="1" dirty="0">
                <a:latin typeface="Times New Roman" panose="02020603050405020304" pitchFamily="18" charset="0"/>
                <a:cs typeface="Times New Roman" panose="02020603050405020304" pitchFamily="18" charset="0"/>
              </a:rPr>
              <a:t>bu konudaki Yetkilerinin sürdüğünü kabul etmek uygun olur. </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90181648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Böylece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apu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üdürleri </a:t>
            </a:r>
            <a:r>
              <a:rPr lang="tr-TR" sz="3200" dirty="0" smtClean="0">
                <a:latin typeface="Times New Roman" panose="02020603050405020304" pitchFamily="18" charset="0"/>
                <a:cs typeface="Times New Roman" panose="02020603050405020304" pitchFamily="18" charset="0"/>
              </a:rPr>
              <a:t>hem Satışa, hem de </a:t>
            </a:r>
            <a:r>
              <a:rPr lang="tr-TR" sz="3200" b="1" dirty="0" smtClean="0">
                <a:latin typeface="Times New Roman" panose="02020603050405020304" pitchFamily="18" charset="0"/>
                <a:cs typeface="Times New Roman" panose="02020603050405020304" pitchFamily="18" charset="0"/>
              </a:rPr>
              <a:t>Satış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aadine ait Resmi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enetleri </a:t>
            </a:r>
            <a:r>
              <a:rPr lang="tr-TR" sz="3200" dirty="0">
                <a:latin typeface="Times New Roman" panose="02020603050405020304" pitchFamily="18" charset="0"/>
                <a:cs typeface="Times New Roman" panose="02020603050405020304" pitchFamily="18" charset="0"/>
              </a:rPr>
              <a:t>D</a:t>
            </a:r>
            <a:r>
              <a:rPr lang="tr-TR" sz="3200" dirty="0" smtClean="0">
                <a:latin typeface="Times New Roman" panose="02020603050405020304" pitchFamily="18" charset="0"/>
                <a:cs typeface="Times New Roman" panose="02020603050405020304" pitchFamily="18" charset="0"/>
              </a:rPr>
              <a:t>üzenleme </a:t>
            </a:r>
            <a:r>
              <a:rPr lang="tr-TR" sz="3200" dirty="0">
                <a:latin typeface="Times New Roman" panose="02020603050405020304" pitchFamily="18" charset="0"/>
                <a:cs typeface="Times New Roman" panose="02020603050405020304" pitchFamily="18" charset="0"/>
              </a:rPr>
              <a:t>Y</a:t>
            </a:r>
            <a:r>
              <a:rPr lang="tr-TR" sz="3200" dirty="0" smtClean="0">
                <a:latin typeface="Times New Roman" panose="02020603050405020304" pitchFamily="18" charset="0"/>
                <a:cs typeface="Times New Roman" panose="02020603050405020304" pitchFamily="18" charset="0"/>
              </a:rPr>
              <a:t>etkisine sahipken, </a:t>
            </a:r>
            <a:r>
              <a:rPr lang="tr-TR" sz="3200" b="1" dirty="0" smtClean="0">
                <a:latin typeface="Times New Roman" panose="02020603050405020304" pitchFamily="18" charset="0"/>
                <a:cs typeface="Times New Roman" panose="02020603050405020304" pitchFamily="18" charset="0"/>
              </a:rPr>
              <a:t>Noterler </a:t>
            </a:r>
            <a:r>
              <a:rPr lang="tr-TR" sz="3200" dirty="0" smtClean="0">
                <a:latin typeface="Times New Roman" panose="02020603050405020304" pitchFamily="18" charset="0"/>
                <a:cs typeface="Times New Roman" panose="02020603050405020304" pitchFamily="18" charset="0"/>
              </a:rPr>
              <a:t>sadece </a:t>
            </a:r>
            <a:r>
              <a:rPr lang="tr-TR" sz="3200" b="1" dirty="0" smtClean="0">
                <a:latin typeface="Times New Roman" panose="02020603050405020304" pitchFamily="18" charset="0"/>
                <a:cs typeface="Times New Roman" panose="02020603050405020304" pitchFamily="18" charset="0"/>
              </a:rPr>
              <a:t>Satış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aadine ait Resmi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enetleri </a:t>
            </a:r>
            <a:r>
              <a:rPr lang="tr-TR" sz="3200" dirty="0" smtClean="0">
                <a:latin typeface="Times New Roman" panose="02020603050405020304" pitchFamily="18" charset="0"/>
                <a:cs typeface="Times New Roman" panose="02020603050405020304" pitchFamily="18" charset="0"/>
              </a:rPr>
              <a:t>düzenleme yetkisine sahiptirler. </a:t>
            </a:r>
          </a:p>
          <a:p>
            <a:pPr algn="just"/>
            <a:r>
              <a:rPr lang="tr-TR" sz="3200" b="1" i="1" dirty="0" smtClean="0">
                <a:latin typeface="Times New Roman" panose="02020603050405020304" pitchFamily="18" charset="0"/>
                <a:cs typeface="Times New Roman" panose="02020603050405020304" pitchFamily="18" charset="0"/>
              </a:rPr>
              <a:t>Noterler</a:t>
            </a:r>
            <a:r>
              <a:rPr lang="tr-TR" sz="3200" dirty="0" smtClean="0">
                <a:latin typeface="Times New Roman" panose="02020603050405020304" pitchFamily="18" charset="0"/>
                <a:cs typeface="Times New Roman" panose="02020603050405020304" pitchFamily="18" charset="0"/>
              </a:rPr>
              <a:t> tarafından </a:t>
            </a:r>
            <a:r>
              <a:rPr lang="tr-TR" sz="3200" b="1" dirty="0" smtClean="0">
                <a:latin typeface="Times New Roman" panose="02020603050405020304" pitchFamily="18" charset="0"/>
                <a:cs typeface="Times New Roman" panose="02020603050405020304" pitchFamily="18" charset="0"/>
              </a:rPr>
              <a:t>Taşınmaz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atışı olarak düzenlenen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Resmi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enetler</a:t>
            </a:r>
            <a:r>
              <a:rPr lang="tr-TR" sz="3200" dirty="0" smtClean="0">
                <a:latin typeface="Times New Roman" panose="02020603050405020304" pitchFamily="18" charset="0"/>
                <a:cs typeface="Times New Roman" panose="02020603050405020304" pitchFamily="18" charset="0"/>
              </a:rPr>
              <a:t>, bu </a:t>
            </a:r>
            <a:r>
              <a:rPr lang="tr-TR" sz="3200" b="1" dirty="0" smtClean="0">
                <a:latin typeface="Times New Roman" panose="02020603050405020304" pitchFamily="18" charset="0"/>
                <a:cs typeface="Times New Roman" panose="02020603050405020304" pitchFamily="18" charset="0"/>
              </a:rPr>
              <a:t>Sözleşme </a:t>
            </a:r>
            <a:r>
              <a:rPr lang="tr-TR" sz="3200" b="1" i="1" dirty="0" smtClean="0">
                <a:latin typeface="Times New Roman" panose="02020603050405020304" pitchFamily="18" charset="0"/>
                <a:cs typeface="Times New Roman" panose="02020603050405020304" pitchFamily="18" charset="0"/>
              </a:rPr>
              <a:t>bakımından</a:t>
            </a:r>
            <a:r>
              <a:rPr lang="tr-TR"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hükümsüzdür</a:t>
            </a:r>
            <a:r>
              <a:rPr lang="tr-TR"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Fakat, </a:t>
            </a:r>
            <a:r>
              <a:rPr lang="tr-TR" sz="3200" b="1" dirty="0">
                <a:latin typeface="Times New Roman" panose="02020603050405020304" pitchFamily="18" charset="0"/>
                <a:cs typeface="Times New Roman" panose="02020603050405020304" pitchFamily="18" charset="0"/>
              </a:rPr>
              <a:t>sözü geçen Sözleşmelerin, </a:t>
            </a:r>
            <a:r>
              <a:rPr lang="tr-TR" sz="3200" b="1" i="1" dirty="0" smtClean="0">
                <a:latin typeface="Times New Roman" panose="02020603050405020304" pitchFamily="18" charset="0"/>
                <a:cs typeface="Times New Roman" panose="02020603050405020304" pitchFamily="18" charset="0"/>
              </a:rPr>
              <a:t>Tahvil </a:t>
            </a:r>
            <a:r>
              <a:rPr lang="tr-TR" sz="3200" b="1" i="1" dirty="0">
                <a:latin typeface="Times New Roman" panose="02020603050405020304" pitchFamily="18" charset="0"/>
                <a:cs typeface="Times New Roman" panose="02020603050405020304" pitchFamily="18" charset="0"/>
              </a:rPr>
              <a:t>yolu </a:t>
            </a:r>
            <a:r>
              <a:rPr lang="tr-TR" sz="3200" b="1" i="1" dirty="0" smtClean="0">
                <a:latin typeface="Times New Roman" panose="02020603050405020304" pitchFamily="18" charset="0"/>
                <a:cs typeface="Times New Roman" panose="02020603050405020304" pitchFamily="18" charset="0"/>
              </a:rPr>
              <a:t>(</a:t>
            </a:r>
            <a:r>
              <a:rPr lang="tr-TR" sz="3200" i="1" dirty="0" err="1" smtClean="0">
                <a:latin typeface="Times New Roman" panose="02020603050405020304" pitchFamily="18" charset="0"/>
                <a:cs typeface="Times New Roman" panose="02020603050405020304" pitchFamily="18" charset="0"/>
              </a:rPr>
              <a:t>Konversiyon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ile Satış Vaadi </a:t>
            </a:r>
            <a:r>
              <a:rPr lang="tr-TR" sz="3200" dirty="0">
                <a:latin typeface="Times New Roman" panose="02020603050405020304" pitchFamily="18" charset="0"/>
                <a:cs typeface="Times New Roman" panose="02020603050405020304" pitchFamily="18" charset="0"/>
              </a:rPr>
              <a:t>olarak </a:t>
            </a:r>
            <a:r>
              <a:rPr lang="tr-TR" sz="3200" b="1" dirty="0">
                <a:latin typeface="Times New Roman" panose="02020603050405020304" pitchFamily="18" charset="0"/>
                <a:cs typeface="Times New Roman" panose="02020603050405020304" pitchFamily="18" charset="0"/>
              </a:rPr>
              <a:t>geçerli sayılması mümkündür. </a:t>
            </a:r>
          </a:p>
          <a:p>
            <a:pPr marL="0" indent="0" algn="just">
              <a:buNone/>
            </a:pPr>
            <a:endParaRPr lang="tr-TR"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323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smtClean="0">
                <a:latin typeface="Times New Roman" panose="02020603050405020304" pitchFamily="18" charset="0"/>
                <a:cs typeface="Times New Roman" panose="02020603050405020304" pitchFamily="18" charset="0"/>
              </a:rPr>
              <a:t>Bu </a:t>
            </a:r>
            <a:r>
              <a:rPr lang="tr-TR" sz="4400" dirty="0">
                <a:latin typeface="Times New Roman" panose="02020603050405020304" pitchFamily="18" charset="0"/>
                <a:cs typeface="Times New Roman" panose="02020603050405020304" pitchFamily="18" charset="0"/>
              </a:rPr>
              <a:t>durum, </a:t>
            </a:r>
            <a:r>
              <a:rPr lang="tr-TR" sz="4400" b="1" u="sng" dirty="0">
                <a:latin typeface="Times New Roman" panose="02020603050405020304" pitchFamily="18" charset="0"/>
                <a:cs typeface="Times New Roman" panose="02020603050405020304" pitchFamily="18" charset="0"/>
              </a:rPr>
              <a:t>Yargıtay </a:t>
            </a:r>
            <a:r>
              <a:rPr lang="tr-TR" sz="4400" b="1" dirty="0">
                <a:latin typeface="Times New Roman" panose="02020603050405020304" pitchFamily="18" charset="0"/>
                <a:cs typeface="Times New Roman" panose="02020603050405020304" pitchFamily="18" charset="0"/>
              </a:rPr>
              <a:t>tarafından</a:t>
            </a:r>
            <a:r>
              <a:rPr lang="tr-TR" sz="4400" dirty="0">
                <a:latin typeface="Times New Roman" panose="02020603050405020304" pitchFamily="18" charset="0"/>
                <a:cs typeface="Times New Roman" panose="02020603050405020304" pitchFamily="18" charset="0"/>
              </a:rPr>
              <a:t> da, </a:t>
            </a:r>
            <a:r>
              <a:rPr lang="tr-TR" sz="4400" b="1" dirty="0">
                <a:latin typeface="Times New Roman" panose="02020603050405020304" pitchFamily="18" charset="0"/>
                <a:cs typeface="Times New Roman" panose="02020603050405020304" pitchFamily="18" charset="0"/>
              </a:rPr>
              <a:t>verilen</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bazı Kararlarda kabul edilmiştir.</a:t>
            </a:r>
          </a:p>
          <a:p>
            <a:pPr marL="0" indent="0" algn="just">
              <a:buNone/>
            </a:pPr>
            <a:r>
              <a:rPr lang="tr-TR" sz="36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Bkz. </a:t>
            </a:r>
            <a:r>
              <a:rPr lang="tr-TR" sz="3200" b="1" dirty="0">
                <a:latin typeface="Times New Roman" panose="02020603050405020304" pitchFamily="18" charset="0"/>
                <a:cs typeface="Times New Roman" panose="02020603050405020304" pitchFamily="18" charset="0"/>
              </a:rPr>
              <a:t>Y</a:t>
            </a:r>
            <a:r>
              <a:rPr lang="tr-TR" sz="3200" b="1" i="1" dirty="0">
                <a:latin typeface="Times New Roman" panose="02020603050405020304" pitchFamily="18" charset="0"/>
                <a:cs typeface="Times New Roman" panose="02020603050405020304" pitchFamily="18" charset="0"/>
              </a:rPr>
              <a:t>. 13. HD. 8.5.1985, 2723 / 3153 </a:t>
            </a:r>
            <a:r>
              <a:rPr lang="tr-TR" sz="3200"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Kocayusufpaşaoğlu</a:t>
            </a:r>
            <a:r>
              <a:rPr lang="tr-TR" sz="3200" b="1"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Borçlar Hukuku, s. 610</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Not. 37). </a:t>
            </a:r>
          </a:p>
          <a:p>
            <a:pPr marL="0" indent="0">
              <a:buNone/>
            </a:pPr>
            <a:endParaRPr lang="tr-TR" sz="3200" dirty="0"/>
          </a:p>
        </p:txBody>
      </p:sp>
    </p:spTree>
    <p:extLst>
      <p:ext uri="{BB962C8B-B14F-4D97-AF65-F5344CB8AC3E}">
        <p14:creationId xmlns:p14="http://schemas.microsoft.com/office/powerpoint/2010/main" val="250276827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Satış Vaadi Senedinin</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Noterlikçe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düzenleme biçiminde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düzenlenmesi gerekir. </a:t>
            </a:r>
          </a:p>
          <a:p>
            <a:pPr algn="just"/>
            <a:r>
              <a:rPr lang="tr-TR" b="1" dirty="0" smtClean="0">
                <a:latin typeface="Times New Roman" panose="02020603050405020304" pitchFamily="18" charset="0"/>
                <a:cs typeface="Times New Roman" panose="02020603050405020304" pitchFamily="18" charset="0"/>
              </a:rPr>
              <a:t>Uygulamada </a:t>
            </a:r>
            <a:r>
              <a:rPr lang="tr-TR" dirty="0">
                <a:latin typeface="Times New Roman" panose="02020603050405020304" pitchFamily="18" charset="0"/>
                <a:cs typeface="Times New Roman" panose="02020603050405020304" pitchFamily="18" charset="0"/>
              </a:rPr>
              <a:t>çok rastlandığı gibi, </a:t>
            </a:r>
            <a:r>
              <a:rPr lang="tr-TR" b="1" dirty="0">
                <a:latin typeface="Times New Roman" panose="02020603050405020304" pitchFamily="18" charset="0"/>
                <a:cs typeface="Times New Roman" panose="02020603050405020304" pitchFamily="18" charset="0"/>
              </a:rPr>
              <a:t>İnşaat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Eser) </a:t>
            </a:r>
            <a:r>
              <a:rPr lang="tr-TR" b="1" dirty="0">
                <a:latin typeface="Times New Roman" panose="02020603050405020304" pitchFamily="18" charset="0"/>
                <a:cs typeface="Times New Roman" panose="02020603050405020304" pitchFamily="18" charset="0"/>
              </a:rPr>
              <a:t>Sözleşmesinin</a:t>
            </a:r>
            <a:r>
              <a:rPr lang="tr-TR" dirty="0">
                <a:latin typeface="Times New Roman" panose="02020603050405020304" pitchFamily="18" charset="0"/>
                <a:cs typeface="Times New Roman" panose="02020603050405020304" pitchFamily="18" charset="0"/>
              </a:rPr>
              <a:t> de bulunduğu bir </a:t>
            </a:r>
            <a:r>
              <a:rPr lang="tr-TR" b="1" dirty="0">
                <a:latin typeface="Times New Roman" panose="02020603050405020304" pitchFamily="18" charset="0"/>
                <a:cs typeface="Times New Roman" panose="02020603050405020304" pitchFamily="18" charset="0"/>
              </a:rPr>
              <a:t>Satış Vaadi Sözleşmesi </a:t>
            </a:r>
            <a:r>
              <a:rPr lang="tr-TR" dirty="0">
                <a:latin typeface="Times New Roman" panose="02020603050405020304" pitchFamily="18" charset="0"/>
                <a:cs typeface="Times New Roman" panose="02020603050405020304" pitchFamily="18" charset="0"/>
              </a:rPr>
              <a:t>ile bir arada olarak </a:t>
            </a:r>
            <a:r>
              <a:rPr lang="tr-TR" b="1" u="sng" dirty="0">
                <a:latin typeface="Times New Roman" panose="02020603050405020304" pitchFamily="18" charset="0"/>
                <a:cs typeface="Times New Roman" panose="02020603050405020304" pitchFamily="18" charset="0"/>
              </a:rPr>
              <a:t>Karma Sözleşme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Arsa Payı </a:t>
            </a:r>
            <a:r>
              <a:rPr lang="tr-TR" i="1" dirty="0" smtClean="0">
                <a:latin typeface="Times New Roman" panose="02020603050405020304" pitchFamily="18" charset="0"/>
                <a:cs typeface="Times New Roman" panose="02020603050405020304" pitchFamily="18" charset="0"/>
              </a:rPr>
              <a:t>Karşılığı İnşaat </a:t>
            </a:r>
            <a:r>
              <a:rPr lang="tr-TR" i="1" dirty="0">
                <a:latin typeface="Times New Roman" panose="02020603050405020304" pitchFamily="18" charset="0"/>
                <a:cs typeface="Times New Roman" panose="02020603050405020304" pitchFamily="18" charset="0"/>
              </a:rPr>
              <a:t>Sözleşmesi veya bağımsız bölüm inşasının ve devrinin vaat edildiği sözleşmeler</a:t>
            </a:r>
            <a:r>
              <a:rPr lang="tr-TR" b="1"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u="sng" dirty="0">
                <a:latin typeface="Times New Roman" panose="02020603050405020304" pitchFamily="18" charset="0"/>
                <a:cs typeface="Times New Roman" panose="02020603050405020304" pitchFamily="18" charset="0"/>
              </a:rPr>
              <a:t>İnşaat Gelir / Yapı Ortaklığı </a:t>
            </a:r>
            <a:r>
              <a:rPr lang="tr-TR" dirty="0">
                <a:latin typeface="Times New Roman" panose="02020603050405020304" pitchFamily="18" charset="0"/>
                <a:cs typeface="Times New Roman" panose="02020603050405020304" pitchFamily="18" charset="0"/>
              </a:rPr>
              <a:t>denilen</a:t>
            </a:r>
            <a:r>
              <a:rPr lang="tr-TR" b="1" dirty="0">
                <a:latin typeface="Times New Roman" panose="02020603050405020304" pitchFamily="18" charset="0"/>
                <a:cs typeface="Times New Roman" panose="02020603050405020304" pitchFamily="18" charset="0"/>
              </a:rPr>
              <a:t> Sözleşmeler </a:t>
            </a:r>
            <a:r>
              <a:rPr lang="tr-TR" dirty="0" smtClean="0">
                <a:latin typeface="Times New Roman" panose="02020603050405020304" pitchFamily="18" charset="0"/>
                <a:cs typeface="Times New Roman" panose="02020603050405020304" pitchFamily="18" charset="0"/>
              </a:rPr>
              <a:t>yapıldığından,</a:t>
            </a:r>
            <a:r>
              <a:rPr lang="tr-TR" b="1" dirty="0" smtClean="0">
                <a:latin typeface="Times New Roman" panose="02020603050405020304" pitchFamily="18" charset="0"/>
                <a:cs typeface="Times New Roman" panose="02020603050405020304" pitchFamily="18" charset="0"/>
              </a:rPr>
              <a:t> bu Sözleşmelerde </a:t>
            </a:r>
            <a:r>
              <a:rPr lang="tr-TR" dirty="0" smtClean="0">
                <a:latin typeface="Times New Roman" panose="02020603050405020304" pitchFamily="18" charset="0"/>
                <a:cs typeface="Times New Roman" panose="02020603050405020304" pitchFamily="18" charset="0"/>
              </a:rPr>
              <a:t>sıklıkla yer alan Taşınmaz Satış Vaadi nedeniyle Sözleşmenin Şekline ve bu Şekli yerine getirecek Makama ilişkin tartışmalı hususlar bulunmaktadır.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a:t>
            </a:r>
            <a:r>
              <a:rPr lang="tr-TR" sz="2400" i="1" dirty="0">
                <a:latin typeface="Times New Roman" panose="02020603050405020304" pitchFamily="18" charset="0"/>
                <a:cs typeface="Times New Roman" panose="02020603050405020304" pitchFamily="18" charset="0"/>
              </a:rPr>
              <a:t>, Eşya H., </a:t>
            </a:r>
            <a:r>
              <a:rPr lang="tr-TR" sz="2400" i="1" dirty="0" smtClean="0">
                <a:latin typeface="Times New Roman" panose="02020603050405020304" pitchFamily="18" charset="0"/>
                <a:cs typeface="Times New Roman" panose="02020603050405020304" pitchFamily="18" charset="0"/>
              </a:rPr>
              <a:t>Ders Kitabı, s. 224)</a:t>
            </a:r>
            <a:endParaRPr lang="tr-TR" dirty="0"/>
          </a:p>
        </p:txBody>
      </p:sp>
    </p:spTree>
    <p:extLst>
      <p:ext uri="{BB962C8B-B14F-4D97-AF65-F5344CB8AC3E}">
        <p14:creationId xmlns:p14="http://schemas.microsoft.com/office/powerpoint/2010/main" val="42057150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353" y="500062"/>
            <a:ext cx="10515600" cy="1325563"/>
          </a:xfrm>
        </p:spPr>
        <p:txBody>
          <a:bodyPr>
            <a:normAutofit/>
          </a:bodyPr>
          <a:lstStyle/>
          <a:p>
            <a:pPr algn="just"/>
            <a:r>
              <a:rPr lang="tr-TR" sz="4000" b="1" dirty="0" smtClean="0">
                <a:latin typeface="+mn-lt"/>
                <a:cs typeface="Times New Roman" panose="02020603050405020304" pitchFamily="18" charset="0"/>
              </a:rPr>
              <a:t>Yargıtay’ın </a:t>
            </a:r>
            <a:r>
              <a:rPr lang="tr-TR" sz="4000" b="1" i="1" dirty="0" smtClean="0">
                <a:latin typeface="+mn-lt"/>
                <a:cs typeface="Times New Roman" panose="02020603050405020304" pitchFamily="18" charset="0"/>
              </a:rPr>
              <a:t>Hakkın Kötüye Kullanılmasına </a:t>
            </a:r>
            <a:r>
              <a:rPr lang="tr-TR" sz="4000" b="1" dirty="0" smtClean="0">
                <a:latin typeface="+mn-lt"/>
                <a:cs typeface="Times New Roman" panose="02020603050405020304" pitchFamily="18" charset="0"/>
              </a:rPr>
              <a:t>İlişkin 1988 Yılında Verdiği </a:t>
            </a:r>
            <a:r>
              <a:rPr lang="tr-TR" sz="4000" b="1" i="1" dirty="0" smtClean="0">
                <a:latin typeface="+mn-lt"/>
                <a:cs typeface="Times New Roman" panose="02020603050405020304" pitchFamily="18" charset="0"/>
              </a:rPr>
              <a:t>İçtihadı Birleştirme Kararı </a:t>
            </a:r>
            <a:endParaRPr lang="tr-TR" sz="4000" b="1" i="1" dirty="0">
              <a:latin typeface="+mn-lt"/>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Yargıtay</a:t>
            </a:r>
            <a:r>
              <a:rPr lang="tr-TR" sz="3600" b="1" u="sng"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Resmi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ekilde </a:t>
            </a:r>
            <a:r>
              <a:rPr lang="tr-TR" sz="3600" b="1" dirty="0">
                <a:latin typeface="Times New Roman" panose="02020603050405020304" pitchFamily="18" charset="0"/>
                <a:cs typeface="Times New Roman" panose="02020603050405020304" pitchFamily="18" charset="0"/>
              </a:rPr>
              <a:t>yapılmamış bir </a:t>
            </a:r>
            <a:r>
              <a:rPr lang="tr-TR" sz="3600" b="1" i="1" dirty="0">
                <a:latin typeface="Times New Roman" panose="02020603050405020304" pitchFamily="18" charset="0"/>
                <a:cs typeface="Times New Roman" panose="02020603050405020304" pitchFamily="18" charset="0"/>
              </a:rPr>
              <a:t>Satış Vaadi  Sözleşmesinin </a:t>
            </a:r>
            <a:r>
              <a:rPr lang="tr-TR" sz="3600" b="1" dirty="0">
                <a:latin typeface="Times New Roman" panose="02020603050405020304" pitchFamily="18" charset="0"/>
                <a:cs typeface="Times New Roman" panose="02020603050405020304" pitchFamily="18" charset="0"/>
              </a:rPr>
              <a:t>geçersizliğinin ileri sürülmesini</a:t>
            </a:r>
            <a:r>
              <a:rPr lang="tr-TR" sz="3600" dirty="0">
                <a:latin typeface="Times New Roman" panose="02020603050405020304" pitchFamily="18" charset="0"/>
                <a:cs typeface="Times New Roman" panose="02020603050405020304" pitchFamily="18" charset="0"/>
              </a:rPr>
              <a:t>, bu </a:t>
            </a:r>
            <a:r>
              <a:rPr lang="tr-TR" sz="3600" dirty="0" smtClean="0">
                <a:latin typeface="Times New Roman" panose="02020603050405020304" pitchFamily="18" charset="0"/>
                <a:cs typeface="Times New Roman" panose="02020603050405020304" pitchFamily="18" charset="0"/>
              </a:rPr>
              <a:t>Sözleşmeye </a:t>
            </a:r>
            <a:r>
              <a:rPr lang="tr-TR" sz="3600" dirty="0">
                <a:latin typeface="Times New Roman" panose="02020603050405020304" pitchFamily="18" charset="0"/>
                <a:cs typeface="Times New Roman" panose="02020603050405020304" pitchFamily="18" charset="0"/>
              </a:rPr>
              <a:t>dayanarak </a:t>
            </a:r>
            <a:r>
              <a:rPr lang="tr-TR" sz="3600" dirty="0" smtClean="0">
                <a:latin typeface="Times New Roman" panose="02020603050405020304" pitchFamily="18" charset="0"/>
                <a:cs typeface="Times New Roman" panose="02020603050405020304" pitchFamily="18" charset="0"/>
              </a:rPr>
              <a:t>Taşınmazın </a:t>
            </a:r>
            <a:r>
              <a:rPr lang="tr-TR" sz="3600" dirty="0">
                <a:latin typeface="Times New Roman" panose="02020603050405020304" pitchFamily="18" charset="0"/>
                <a:cs typeface="Times New Roman" panose="02020603050405020304" pitchFamily="18" charset="0"/>
              </a:rPr>
              <a:t>teslim edilmiş olması </a:t>
            </a:r>
            <a:r>
              <a:rPr lang="tr-TR" sz="3600" dirty="0" smtClean="0">
                <a:latin typeface="Times New Roman" panose="02020603050405020304" pitchFamily="18" charset="0"/>
                <a:cs typeface="Times New Roman" panose="02020603050405020304" pitchFamily="18" charset="0"/>
              </a:rPr>
              <a:t>karşısında, </a:t>
            </a:r>
            <a:r>
              <a:rPr lang="tr-TR" sz="3600" b="1" i="1" dirty="0">
                <a:latin typeface="Times New Roman" panose="02020603050405020304" pitchFamily="18" charset="0"/>
                <a:cs typeface="Times New Roman" panose="02020603050405020304" pitchFamily="18" charset="0"/>
              </a:rPr>
              <a:t>Hakkın Kötüye Kullanılması </a:t>
            </a:r>
            <a:r>
              <a:rPr lang="tr-TR" sz="3600" dirty="0">
                <a:latin typeface="Times New Roman" panose="02020603050405020304" pitchFamily="18" charset="0"/>
                <a:cs typeface="Times New Roman" panose="02020603050405020304" pitchFamily="18" charset="0"/>
              </a:rPr>
              <a:t>olarak nitelendirmiştir.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YİBK. 30. 9. 1988, 2 / 2 – </a:t>
            </a:r>
            <a:r>
              <a:rPr lang="tr-TR" i="1" dirty="0" smtClean="0">
                <a:latin typeface="Times New Roman" panose="02020603050405020304" pitchFamily="18" charset="0"/>
                <a:cs typeface="Times New Roman" panose="02020603050405020304" pitchFamily="18" charset="0"/>
              </a:rPr>
              <a:t>Kazancı Bilişim- İçtihat Bilgi Bankası</a:t>
            </a:r>
            <a:r>
              <a:rPr lang="tr-TR" b="1" i="1" dirty="0" smtClean="0">
                <a:latin typeface="Times New Roman" panose="02020603050405020304" pitchFamily="18" charset="0"/>
                <a:cs typeface="Times New Roman" panose="02020603050405020304" pitchFamily="18" charset="0"/>
              </a:rPr>
              <a:t>)</a:t>
            </a:r>
            <a:endParaRPr lang="tr-TR" b="1"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37208739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Toplu Konut Kanunundaki Özel Hüküm </a:t>
            </a:r>
            <a:endParaRPr lang="tr-TR" b="1" dirty="0">
              <a:latin typeface="+mn-lt"/>
            </a:endParaRPr>
          </a:p>
        </p:txBody>
      </p:sp>
      <p:sp>
        <p:nvSpPr>
          <p:cNvPr id="3" name="İçerik Yer Tutucusu 2"/>
          <p:cNvSpPr>
            <a:spLocks noGrp="1"/>
          </p:cNvSpPr>
          <p:nvPr>
            <p:ph idx="1"/>
          </p:nvPr>
        </p:nvSpPr>
        <p:spPr/>
        <p:txBody>
          <a:bodyPr/>
          <a:lstStyle/>
          <a:p>
            <a:pPr algn="just"/>
            <a:r>
              <a:rPr lang="tr-TR" sz="3600" b="1" dirty="0" smtClean="0">
                <a:latin typeface="Times New Roman" panose="02020603050405020304" pitchFamily="18" charset="0"/>
                <a:cs typeface="Times New Roman" panose="02020603050405020304" pitchFamily="18" charset="0"/>
              </a:rPr>
              <a:t>Toplu Konut Kanununda da, </a:t>
            </a:r>
            <a:r>
              <a:rPr lang="tr-TR" sz="3600" b="1" i="1" dirty="0" smtClean="0">
                <a:latin typeface="Times New Roman" panose="02020603050405020304" pitchFamily="18" charset="0"/>
                <a:cs typeface="Times New Roman" panose="02020603050405020304" pitchFamily="18" charset="0"/>
              </a:rPr>
              <a:t>Toplu Konut İdaresi Başkanlığının yaptığı Taşınmaz Satış Vaadi Sözleşmeleri </a:t>
            </a:r>
            <a:r>
              <a:rPr lang="tr-TR" sz="3600" dirty="0" smtClean="0">
                <a:latin typeface="Times New Roman" panose="02020603050405020304" pitchFamily="18" charset="0"/>
                <a:cs typeface="Times New Roman" panose="02020603050405020304" pitchFamily="18" charset="0"/>
              </a:rPr>
              <a:t>bakımından,</a:t>
            </a:r>
            <a:r>
              <a:rPr lang="tr-TR"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Şekil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olaylığı getirilmiş </a:t>
            </a:r>
            <a:r>
              <a:rPr lang="tr-TR" sz="3600" dirty="0" smtClean="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Resmi Şekil </a:t>
            </a:r>
            <a:r>
              <a:rPr lang="tr-TR" sz="3600" b="1" dirty="0" smtClean="0">
                <a:latin typeface="Times New Roman" panose="02020603050405020304" pitchFamily="18" charset="0"/>
                <a:cs typeface="Times New Roman" panose="02020603050405020304" pitchFamily="18" charset="0"/>
              </a:rPr>
              <a:t>aranmamıştır</a:t>
            </a:r>
            <a:r>
              <a:rPr lang="tr-TR" sz="3600" dirty="0" smtClean="0">
                <a:latin typeface="Times New Roman" panose="02020603050405020304" pitchFamily="18" charset="0"/>
                <a:cs typeface="Times New Roman" panose="02020603050405020304" pitchFamily="18" charset="0"/>
              </a:rPr>
              <a:t>.</a:t>
            </a:r>
          </a:p>
          <a:p>
            <a:pPr algn="just"/>
            <a:r>
              <a:rPr lang="tr-TR" sz="3200" b="1" i="1" dirty="0" smtClean="0">
                <a:latin typeface="Times New Roman" panose="02020603050405020304" pitchFamily="18" charset="0"/>
                <a:cs typeface="Times New Roman" panose="02020603050405020304" pitchFamily="18" charset="0"/>
              </a:rPr>
              <a:t>2985 </a:t>
            </a:r>
            <a:r>
              <a:rPr lang="tr-TR" sz="3200" b="1" i="1" dirty="0">
                <a:latin typeface="Times New Roman" panose="02020603050405020304" pitchFamily="18" charset="0"/>
                <a:cs typeface="Times New Roman" panose="02020603050405020304" pitchFamily="18" charset="0"/>
              </a:rPr>
              <a:t>sayılı Toplu Konut Kanunu’nun 6. maddesinin II. fıkrasına 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Toplu Konut İdaresi Başkanlığının yaptığı Taşınmaz Satış Vaadi Sözleşmeleri </a:t>
            </a:r>
            <a:r>
              <a:rPr lang="tr-TR" sz="3200" dirty="0">
                <a:latin typeface="Times New Roman" panose="02020603050405020304" pitchFamily="18" charset="0"/>
                <a:cs typeface="Times New Roman" panose="02020603050405020304" pitchFamily="18" charset="0"/>
              </a:rPr>
              <a:t>bakımından, </a:t>
            </a:r>
            <a:r>
              <a:rPr lang="tr-TR" sz="3200" b="1" i="1" dirty="0">
                <a:latin typeface="Times New Roman" panose="02020603050405020304" pitchFamily="18" charset="0"/>
                <a:cs typeface="Times New Roman" panose="02020603050405020304" pitchFamily="18" charset="0"/>
              </a:rPr>
              <a:t>Resmi Şekil </a:t>
            </a:r>
            <a:r>
              <a:rPr lang="tr-TR" sz="3200" b="1" dirty="0">
                <a:latin typeface="Times New Roman" panose="02020603050405020304" pitchFamily="18" charset="0"/>
                <a:cs typeface="Times New Roman" panose="02020603050405020304" pitchFamily="18" charset="0"/>
              </a:rPr>
              <a:t>aranmaz. </a:t>
            </a:r>
          </a:p>
          <a:p>
            <a:pPr marL="0" indent="0">
              <a:buNone/>
            </a:pPr>
            <a:endParaRPr lang="tr-TR" dirty="0"/>
          </a:p>
        </p:txBody>
      </p:sp>
    </p:spTree>
    <p:extLst>
      <p:ext uri="{BB962C8B-B14F-4D97-AF65-F5344CB8AC3E}">
        <p14:creationId xmlns:p14="http://schemas.microsoft.com/office/powerpoint/2010/main" val="3990526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Teminat Amaçlı İnançlı Temlike Örnek </a:t>
            </a:r>
            <a:endParaRPr lang="tr-TR" b="1" dirty="0">
              <a:latin typeface="+mn-lt"/>
            </a:endParaRP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Örneğin, </a:t>
            </a:r>
            <a:r>
              <a:rPr lang="tr-TR" sz="3200" i="1" dirty="0" smtClean="0">
                <a:latin typeface="Times New Roman" panose="02020603050405020304" pitchFamily="18" charset="0"/>
                <a:cs typeface="Times New Roman" panose="02020603050405020304" pitchFamily="18" charset="0"/>
              </a:rPr>
              <a:t>Ayşen,</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Bahattin’e </a:t>
            </a:r>
            <a:r>
              <a:rPr lang="tr-TR" sz="3200" dirty="0">
                <a:latin typeface="Times New Roman" panose="02020603050405020304" pitchFamily="18" charset="0"/>
                <a:cs typeface="Times New Roman" panose="02020603050405020304" pitchFamily="18" charset="0"/>
              </a:rPr>
              <a:t>karşı olan borcunu teminat altına almak üzere bir taşınmazını </a:t>
            </a:r>
            <a:r>
              <a:rPr lang="tr-TR" sz="3200" i="1" dirty="0" smtClean="0">
                <a:latin typeface="Times New Roman" panose="02020603050405020304" pitchFamily="18" charset="0"/>
                <a:cs typeface="Times New Roman" panose="02020603050405020304" pitchFamily="18" charset="0"/>
              </a:rPr>
              <a:t>Bahattin’e</a:t>
            </a:r>
            <a:r>
              <a:rPr lang="tr-TR" sz="3200" dirty="0" smtClean="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rehnedeceği</a:t>
            </a:r>
            <a:r>
              <a:rPr lang="tr-TR" sz="3200" dirty="0">
                <a:latin typeface="Times New Roman" panose="02020603050405020304" pitchFamily="18" charset="0"/>
                <a:cs typeface="Times New Roman" panose="02020603050405020304" pitchFamily="18" charset="0"/>
              </a:rPr>
              <a:t> yerde, borç ödenince taşınmazı </a:t>
            </a:r>
            <a:r>
              <a:rPr lang="tr-TR" sz="3200" i="1" dirty="0" smtClean="0">
                <a:latin typeface="Times New Roman" panose="02020603050405020304" pitchFamily="18" charset="0"/>
                <a:cs typeface="Times New Roman" panose="02020603050405020304" pitchFamily="18" charset="0"/>
              </a:rPr>
              <a:t>Bahattin’e </a:t>
            </a:r>
            <a:r>
              <a:rPr lang="tr-TR" sz="3200" dirty="0">
                <a:latin typeface="Times New Roman" panose="02020603050405020304" pitchFamily="18" charset="0"/>
                <a:cs typeface="Times New Roman" panose="02020603050405020304" pitchFamily="18" charset="0"/>
              </a:rPr>
              <a:t>geri vereceğine inanarak mülkiyeti </a:t>
            </a:r>
            <a:r>
              <a:rPr lang="tr-TR" sz="3200" i="1" dirty="0" smtClean="0">
                <a:latin typeface="Times New Roman" panose="02020603050405020304" pitchFamily="18" charset="0"/>
                <a:cs typeface="Times New Roman" panose="02020603050405020304" pitchFamily="18" charset="0"/>
              </a:rPr>
              <a:t>Bahattin’e </a:t>
            </a:r>
            <a:r>
              <a:rPr lang="tr-TR" sz="3200" dirty="0">
                <a:latin typeface="Times New Roman" panose="02020603050405020304" pitchFamily="18" charset="0"/>
                <a:cs typeface="Times New Roman" panose="02020603050405020304" pitchFamily="18" charset="0"/>
              </a:rPr>
              <a:t>devrederse, bu </a:t>
            </a:r>
            <a:r>
              <a:rPr lang="tr-TR" sz="3200" b="1" dirty="0">
                <a:latin typeface="Times New Roman" panose="02020603050405020304" pitchFamily="18" charset="0"/>
                <a:cs typeface="Times New Roman" panose="02020603050405020304" pitchFamily="18" charset="0"/>
              </a:rPr>
              <a:t>teminat amaçlı İnançlı Temliktir.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dirty="0">
                <a:latin typeface="Times New Roman" panose="02020603050405020304" pitchFamily="18" charset="0"/>
                <a:cs typeface="Times New Roman" panose="02020603050405020304" pitchFamily="18" charset="0"/>
              </a:rPr>
              <a:t>halde, </a:t>
            </a:r>
            <a:r>
              <a:rPr lang="tr-TR" sz="3200" i="1" dirty="0" smtClean="0">
                <a:latin typeface="Times New Roman" panose="02020603050405020304" pitchFamily="18" charset="0"/>
                <a:cs typeface="Times New Roman" panose="02020603050405020304" pitchFamily="18" charset="0"/>
              </a:rPr>
              <a:t>Bahattin’in </a:t>
            </a:r>
            <a:r>
              <a:rPr lang="tr-TR" sz="3200" i="1" dirty="0">
                <a:latin typeface="Times New Roman" panose="02020603050405020304" pitchFamily="18" charset="0"/>
                <a:cs typeface="Times New Roman" panose="02020603050405020304" pitchFamily="18" charset="0"/>
              </a:rPr>
              <a:t>Mülkiyeti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İnançlı Mülkiyet»  </a:t>
            </a:r>
            <a:r>
              <a:rPr lang="tr-TR" sz="3200" dirty="0">
                <a:latin typeface="Times New Roman" panose="02020603050405020304" pitchFamily="18" charset="0"/>
                <a:cs typeface="Times New Roman" panose="02020603050405020304" pitchFamily="18" charset="0"/>
              </a:rPr>
              <a:t>olarak isimlendirilmektedir.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Eşya H., 19. B., s. 380</a:t>
            </a:r>
            <a:r>
              <a:rPr lang="tr-TR" dirty="0">
                <a:latin typeface="Times New Roman" panose="02020603050405020304" pitchFamily="18" charset="0"/>
                <a:cs typeface="Times New Roman" panose="02020603050405020304" pitchFamily="18" charset="0"/>
              </a:rPr>
              <a:t>)</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02121945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Şarta Bağlı Satış Vaadi Sözleşmesi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Uygulamada, Taşınmaz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atış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özleşmesine ilişkin Beyanlar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Tescil İstemi, </a:t>
            </a:r>
            <a:r>
              <a:rPr lang="tr-TR" b="1" i="1" dirty="0">
                <a:latin typeface="Times New Roman" panose="02020603050405020304" pitchFamily="18" charset="0"/>
                <a:cs typeface="Times New Roman" panose="02020603050405020304" pitchFamily="18" charset="0"/>
              </a:rPr>
              <a:t>R</a:t>
            </a:r>
            <a:r>
              <a:rPr lang="tr-TR" b="1" i="1" dirty="0" smtClean="0">
                <a:latin typeface="Times New Roman" panose="02020603050405020304" pitchFamily="18" charset="0"/>
                <a:cs typeface="Times New Roman" panose="02020603050405020304" pitchFamily="18" charset="0"/>
              </a:rPr>
              <a:t>esmi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enette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aynı kağıt üzerinde yer almakta</a:t>
            </a:r>
            <a:r>
              <a:rPr lang="tr-TR" b="1" dirty="0" smtClean="0">
                <a:latin typeface="Times New Roman" panose="02020603050405020304" pitchFamily="18" charset="0"/>
                <a:cs typeface="Times New Roman" panose="02020603050405020304" pitchFamily="18" charset="0"/>
              </a:rPr>
              <a:t>, Tapu Memuru, tescil sonradan yapılmak üzere sadece Satış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özleşmesini yapmaktan kaçınmaktadır. </a:t>
            </a:r>
          </a:p>
          <a:p>
            <a:pPr algn="just"/>
            <a:r>
              <a:rPr lang="tr-TR" dirty="0" smtClean="0">
                <a:latin typeface="Times New Roman" panose="02020603050405020304" pitchFamily="18" charset="0"/>
                <a:cs typeface="Times New Roman" panose="02020603050405020304" pitchFamily="18" charset="0"/>
              </a:rPr>
              <a:t>Bu bağlamda,  </a:t>
            </a:r>
            <a:r>
              <a:rPr lang="tr-TR" b="1" i="1" dirty="0">
                <a:latin typeface="Times New Roman" panose="02020603050405020304" pitchFamily="18" charset="0"/>
                <a:cs typeface="Times New Roman" panose="02020603050405020304" pitchFamily="18" charset="0"/>
              </a:rPr>
              <a:t>N</a:t>
            </a:r>
            <a:r>
              <a:rPr lang="tr-TR" b="1" i="1" dirty="0" smtClean="0">
                <a:latin typeface="Times New Roman" panose="02020603050405020304" pitchFamily="18" charset="0"/>
                <a:cs typeface="Times New Roman" panose="02020603050405020304" pitchFamily="18" charset="0"/>
              </a:rPr>
              <a:t>oterin düzenleyeceği Satış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aadi Sözleşmesi</a:t>
            </a:r>
            <a:r>
              <a:rPr lang="tr-TR" b="1" dirty="0" smtClean="0">
                <a:latin typeface="Times New Roman" panose="02020603050405020304" pitchFamily="18" charset="0"/>
                <a:cs typeface="Times New Roman" panose="02020603050405020304" pitchFamily="18" charset="0"/>
              </a:rPr>
              <a:t>, büyük önem taşır. </a:t>
            </a:r>
          </a:p>
          <a:p>
            <a:pPr algn="just"/>
            <a:r>
              <a:rPr lang="tr-TR" dirty="0" smtClean="0">
                <a:latin typeface="Times New Roman" panose="02020603050405020304" pitchFamily="18" charset="0"/>
                <a:cs typeface="Times New Roman" panose="02020603050405020304" pitchFamily="18" charset="0"/>
              </a:rPr>
              <a:t>Özellikle,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airelerinde </a:t>
            </a:r>
            <a:r>
              <a:rPr lang="tr-TR" b="1" i="1" dirty="0" smtClean="0">
                <a:latin typeface="Times New Roman" panose="02020603050405020304" pitchFamily="18" charset="0"/>
                <a:cs typeface="Times New Roman" panose="02020603050405020304" pitchFamily="18" charset="0"/>
              </a:rPr>
              <a:t>şarta bağlı Satış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özleşmesi </a:t>
            </a:r>
            <a:r>
              <a:rPr lang="tr-TR" b="1" dirty="0" smtClean="0">
                <a:latin typeface="Times New Roman" panose="02020603050405020304" pitchFamily="18" charset="0"/>
                <a:cs typeface="Times New Roman" panose="02020603050405020304" pitchFamily="18" charset="0"/>
              </a:rPr>
              <a:t>düzenlenememesi nedeniyle, </a:t>
            </a:r>
            <a:r>
              <a:rPr lang="tr-TR" dirty="0" smtClean="0">
                <a:latin typeface="Times New Roman" panose="02020603050405020304" pitchFamily="18" charset="0"/>
                <a:cs typeface="Times New Roman" panose="02020603050405020304" pitchFamily="18" charset="0"/>
              </a:rPr>
              <a:t>bu alanda bir ihtiyaç ortaya çıkmaktadır. </a:t>
            </a:r>
          </a:p>
          <a:p>
            <a:pPr algn="just"/>
            <a:r>
              <a:rPr lang="tr-TR" dirty="0" smtClean="0">
                <a:latin typeface="Times New Roman" panose="02020603050405020304" pitchFamily="18" charset="0"/>
                <a:cs typeface="Times New Roman" panose="02020603050405020304" pitchFamily="18" charset="0"/>
              </a:rPr>
              <a:t>Bu bağlamda</a:t>
            </a:r>
            <a:r>
              <a:rPr lang="tr-TR" b="1" i="1" dirty="0" smtClean="0">
                <a:latin typeface="Times New Roman" panose="02020603050405020304" pitchFamily="18" charset="0"/>
                <a:cs typeface="Times New Roman" panose="02020603050405020304" pitchFamily="18" charset="0"/>
              </a:rPr>
              <a:t>, Şarta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ağlı Satış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aadi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özleşmesi </a:t>
            </a:r>
            <a:r>
              <a:rPr lang="tr-TR" b="1" dirty="0" smtClean="0">
                <a:latin typeface="Times New Roman" panose="02020603050405020304" pitchFamily="18" charset="0"/>
                <a:cs typeface="Times New Roman" panose="02020603050405020304" pitchFamily="18" charset="0"/>
              </a:rPr>
              <a:t>yapmak suretiyle, </a:t>
            </a:r>
            <a:r>
              <a:rPr lang="tr-TR" dirty="0" smtClean="0">
                <a:latin typeface="Times New Roman" panose="02020603050405020304" pitchFamily="18" charset="0"/>
                <a:cs typeface="Times New Roman" panose="02020603050405020304" pitchFamily="18" charset="0"/>
              </a:rPr>
              <a:t>söz konusu ihtiyaç karşılanabilmektedir.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952319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smtClean="0">
                <a:latin typeface="+mn-lt"/>
              </a:rPr>
              <a:t>Taşınmaz Satış Vaadinin </a:t>
            </a:r>
            <a:r>
              <a:rPr lang="tr-TR" sz="4000" b="1" dirty="0">
                <a:latin typeface="+mn-lt"/>
              </a:rPr>
              <a:t>H</a:t>
            </a:r>
            <a:r>
              <a:rPr lang="tr-TR" sz="4000" b="1" dirty="0" smtClean="0">
                <a:latin typeface="+mn-lt"/>
              </a:rPr>
              <a:t>ükümleri </a:t>
            </a:r>
            <a:br>
              <a:rPr lang="tr-TR" sz="4000" b="1" dirty="0" smtClean="0">
                <a:latin typeface="+mn-lt"/>
              </a:rPr>
            </a:br>
            <a:r>
              <a:rPr lang="tr-TR" sz="2400" b="1" dirty="0" smtClean="0">
                <a:latin typeface="Times New Roman" panose="02020603050405020304" pitchFamily="18" charset="0"/>
                <a:cs typeface="Times New Roman" panose="02020603050405020304" pitchFamily="18" charset="0"/>
              </a:rPr>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a:t>
            </a:r>
            <a:r>
              <a:rPr lang="tr-TR" sz="2700" i="1" dirty="0" smtClean="0">
                <a:latin typeface="Times New Roman" panose="02020603050405020304" pitchFamily="18" charset="0"/>
                <a:cs typeface="Times New Roman" panose="02020603050405020304" pitchFamily="18" charset="0"/>
              </a:rPr>
              <a:t>7. </a:t>
            </a:r>
            <a:r>
              <a:rPr lang="tr-TR" sz="2700" i="1" dirty="0" smtClean="0">
                <a:latin typeface="Times New Roman" panose="02020603050405020304" pitchFamily="18" charset="0"/>
                <a:cs typeface="Times New Roman" panose="02020603050405020304" pitchFamily="18" charset="0"/>
              </a:rPr>
              <a:t>B., s. </a:t>
            </a:r>
            <a:r>
              <a:rPr lang="tr-TR" sz="2700" i="1" dirty="0" smtClean="0">
                <a:latin typeface="Times New Roman" panose="02020603050405020304" pitchFamily="18" charset="0"/>
                <a:cs typeface="Times New Roman" panose="02020603050405020304" pitchFamily="18" charset="0"/>
              </a:rPr>
              <a:t>347 </a:t>
            </a:r>
            <a:r>
              <a:rPr lang="tr-TR" sz="2700" i="1" dirty="0" smtClean="0">
                <a:latin typeface="Times New Roman" panose="02020603050405020304" pitchFamily="18" charset="0"/>
                <a:cs typeface="Times New Roman" panose="02020603050405020304" pitchFamily="18" charset="0"/>
              </a:rPr>
              <a:t>vd.; </a:t>
            </a:r>
            <a:r>
              <a:rPr lang="tr-TR" sz="2700" b="1" i="1" dirty="0" smtClean="0">
                <a:latin typeface="Times New Roman" panose="02020603050405020304" pitchFamily="18" charset="0"/>
                <a:cs typeface="Times New Roman" panose="02020603050405020304" pitchFamily="18" charset="0"/>
              </a:rPr>
              <a:t>Eren,</a:t>
            </a:r>
            <a:r>
              <a:rPr lang="tr-TR" sz="2700" i="1" dirty="0" smtClean="0">
                <a:latin typeface="Times New Roman" panose="02020603050405020304" pitchFamily="18" charset="0"/>
                <a:cs typeface="Times New Roman" panose="02020603050405020304" pitchFamily="18" charset="0"/>
              </a:rPr>
              <a:t> Mülkiyet H., 4. B., s. 235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19. B., s. 392 vd.; </a:t>
            </a:r>
            <a:r>
              <a:rPr lang="tr-TR" sz="2700" i="1" dirty="0" err="1" smtClean="0">
                <a:latin typeface="Times New Roman" panose="02020603050405020304" pitchFamily="18" charset="0"/>
                <a:cs typeface="Times New Roman" panose="02020603050405020304" pitchFamily="18" charset="0"/>
              </a:rPr>
              <a:t>Oğuzman</a:t>
            </a:r>
            <a:r>
              <a:rPr lang="tr-TR" sz="2700" i="1" dirty="0" smtClean="0">
                <a:latin typeface="Times New Roman" panose="02020603050405020304" pitchFamily="18" charset="0"/>
                <a:cs typeface="Times New Roman" panose="02020603050405020304" pitchFamily="18" charset="0"/>
              </a:rPr>
              <a:t> / </a:t>
            </a:r>
            <a:r>
              <a:rPr lang="tr-TR" sz="2700" i="1" dirty="0" err="1" smtClean="0">
                <a:latin typeface="Times New Roman" panose="02020603050405020304" pitchFamily="18" charset="0"/>
                <a:cs typeface="Times New Roman" panose="02020603050405020304" pitchFamily="18" charset="0"/>
              </a:rPr>
              <a:t>Seliçi</a:t>
            </a:r>
            <a:r>
              <a:rPr lang="tr-TR" sz="2700" i="1" dirty="0" smtClean="0">
                <a:latin typeface="Times New Roman" panose="02020603050405020304" pitchFamily="18" charset="0"/>
                <a:cs typeface="Times New Roman" panose="02020603050405020304" pitchFamily="18" charset="0"/>
              </a:rPr>
              <a:t> / Oktay- Özdemir, Eşya H., Ders Kitabı, s. 224 vd. ) </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825625"/>
            <a:ext cx="10515600" cy="4652448"/>
          </a:xfrm>
        </p:spPr>
        <p:txBody>
          <a:bodyPr>
            <a:noAutofit/>
          </a:bodyPr>
          <a:lstStyle/>
          <a:p>
            <a:pPr algn="just"/>
            <a:r>
              <a:rPr lang="tr-TR" sz="4000" dirty="0" smtClean="0">
                <a:latin typeface="Times New Roman" panose="02020603050405020304" pitchFamily="18" charset="0"/>
                <a:cs typeface="Times New Roman" panose="02020603050405020304" pitchFamily="18" charset="0"/>
              </a:rPr>
              <a:t>Geçerli bir </a:t>
            </a:r>
            <a:r>
              <a:rPr lang="tr-TR" sz="4000" b="1" dirty="0" smtClean="0">
                <a:latin typeface="Times New Roman" panose="02020603050405020304" pitchFamily="18" charset="0"/>
                <a:cs typeface="Times New Roman" panose="02020603050405020304" pitchFamily="18" charset="0"/>
              </a:rPr>
              <a:t>Satış </a:t>
            </a:r>
            <a:r>
              <a:rPr lang="tr-TR" sz="4000" b="1" dirty="0">
                <a:latin typeface="Times New Roman" panose="02020603050405020304" pitchFamily="18" charset="0"/>
                <a:cs typeface="Times New Roman" panose="02020603050405020304" pitchFamily="18" charset="0"/>
              </a:rPr>
              <a:t>V</a:t>
            </a:r>
            <a:r>
              <a:rPr lang="tr-TR" sz="4000" b="1" dirty="0" smtClean="0">
                <a:latin typeface="Times New Roman" panose="02020603050405020304" pitchFamily="18" charset="0"/>
                <a:cs typeface="Times New Roman" panose="02020603050405020304" pitchFamily="18" charset="0"/>
              </a:rPr>
              <a:t>aadi</a:t>
            </a:r>
            <a:r>
              <a:rPr lang="tr-TR" sz="4000" dirty="0" smtClean="0">
                <a:latin typeface="Times New Roman" panose="02020603050405020304" pitchFamily="18" charset="0"/>
                <a:cs typeface="Times New Roman" panose="02020603050405020304" pitchFamily="18" charset="0"/>
              </a:rPr>
              <a:t>, Sözleşmedeki hükümlere göre, yalnız bir Tarafa veya her iki Tarafa, </a:t>
            </a:r>
            <a:r>
              <a:rPr lang="tr-TR" sz="4000" b="1" dirty="0">
                <a:latin typeface="Times New Roman" panose="02020603050405020304" pitchFamily="18" charset="0"/>
                <a:cs typeface="Times New Roman" panose="02020603050405020304" pitchFamily="18" charset="0"/>
              </a:rPr>
              <a:t>A</a:t>
            </a:r>
            <a:r>
              <a:rPr lang="tr-TR" sz="4000" b="1" dirty="0" smtClean="0">
                <a:latin typeface="Times New Roman" panose="02020603050405020304" pitchFamily="18" charset="0"/>
                <a:cs typeface="Times New Roman" panose="02020603050405020304" pitchFamily="18" charset="0"/>
              </a:rPr>
              <a:t>sıl</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Satış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özleşmesinin </a:t>
            </a:r>
            <a:r>
              <a:rPr lang="tr-TR" sz="4000" b="1" dirty="0">
                <a:latin typeface="Times New Roman" panose="02020603050405020304" pitchFamily="18" charset="0"/>
                <a:cs typeface="Times New Roman" panose="02020603050405020304" pitchFamily="18" charset="0"/>
              </a:rPr>
              <a:t>Y</a:t>
            </a:r>
            <a:r>
              <a:rPr lang="tr-TR" sz="4000" b="1" dirty="0" smtClean="0">
                <a:latin typeface="Times New Roman" panose="02020603050405020304" pitchFamily="18" charset="0"/>
                <a:cs typeface="Times New Roman" panose="02020603050405020304" pitchFamily="18" charset="0"/>
              </a:rPr>
              <a:t>apılmasını İsteme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akkı </a:t>
            </a:r>
            <a:r>
              <a:rPr lang="tr-TR" sz="4000" dirty="0" smtClean="0">
                <a:latin typeface="Times New Roman" panose="02020603050405020304" pitchFamily="18" charset="0"/>
                <a:cs typeface="Times New Roman" panose="02020603050405020304" pitchFamily="18" charset="0"/>
              </a:rPr>
              <a:t>verir. </a:t>
            </a:r>
          </a:p>
          <a:p>
            <a:pPr algn="just"/>
            <a:r>
              <a:rPr lang="tr-TR" sz="4000" dirty="0" smtClean="0">
                <a:latin typeface="Times New Roman" panose="02020603050405020304" pitchFamily="18" charset="0"/>
                <a:cs typeface="Times New Roman" panose="02020603050405020304" pitchFamily="18" charset="0"/>
              </a:rPr>
              <a:t>Bu bağlamda, </a:t>
            </a:r>
            <a:r>
              <a:rPr lang="tr-TR" sz="4000" b="1" dirty="0" smtClean="0">
                <a:latin typeface="Times New Roman" panose="02020603050405020304" pitchFamily="18" charset="0"/>
                <a:cs typeface="Times New Roman" panose="02020603050405020304" pitchFamily="18" charset="0"/>
              </a:rPr>
              <a:t>Satış Vaadi, </a:t>
            </a:r>
            <a:r>
              <a:rPr lang="tr-TR" sz="4000" b="1" i="1" dirty="0" smtClean="0">
                <a:latin typeface="Times New Roman" panose="02020603050405020304" pitchFamily="18" charset="0"/>
                <a:cs typeface="Times New Roman" panose="02020603050405020304" pitchFamily="18" charset="0"/>
              </a:rPr>
              <a:t>Alım Hakkı sağlayan Alım Sözleşmesinden </a:t>
            </a:r>
            <a:r>
              <a:rPr lang="tr-TR" sz="4000" b="1" dirty="0" smtClean="0">
                <a:latin typeface="Times New Roman" panose="02020603050405020304" pitchFamily="18" charset="0"/>
                <a:cs typeface="Times New Roman" panose="02020603050405020304" pitchFamily="18" charset="0"/>
              </a:rPr>
              <a:t>farklıdır. </a:t>
            </a:r>
          </a:p>
        </p:txBody>
      </p:sp>
    </p:spTree>
    <p:extLst>
      <p:ext uri="{BB962C8B-B14F-4D97-AF65-F5344CB8AC3E}">
        <p14:creationId xmlns:p14="http://schemas.microsoft.com/office/powerpoint/2010/main" val="35618958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Alım Sözleşmesi -  Satış Vaadi İlişkisi</a:t>
            </a:r>
            <a:endParaRPr lang="tr-TR" b="1" dirty="0">
              <a:latin typeface="+mn-lt"/>
            </a:endParaRP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Alım Sözleşmesi</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Hak Sahibine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tek taraflı bir </a:t>
            </a:r>
            <a:r>
              <a:rPr lang="tr-TR" b="1" dirty="0" smtClean="0">
                <a:latin typeface="Times New Roman" panose="02020603050405020304" pitchFamily="18" charset="0"/>
                <a:cs typeface="Times New Roman" panose="02020603050405020304" pitchFamily="18" charset="0"/>
              </a:rPr>
              <a:t>beyan </a:t>
            </a:r>
            <a:r>
              <a:rPr lang="tr-TR" dirty="0" smtClean="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Satış İlişkisini </a:t>
            </a:r>
            <a:r>
              <a:rPr lang="tr-TR" b="1" i="1" dirty="0" smtClean="0">
                <a:latin typeface="Times New Roman" panose="02020603050405020304" pitchFamily="18" charset="0"/>
                <a:cs typeface="Times New Roman" panose="02020603050405020304" pitchFamily="18" charset="0"/>
              </a:rPr>
              <a:t>Kurma Yetkisi </a:t>
            </a:r>
            <a:r>
              <a:rPr lang="tr-TR" b="1" dirty="0">
                <a:latin typeface="Times New Roman" panose="02020603050405020304" pitchFamily="18" charset="0"/>
                <a:cs typeface="Times New Roman" panose="02020603050405020304" pitchFamily="18" charset="0"/>
              </a:rPr>
              <a:t>verir.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Oysa </a:t>
            </a:r>
            <a:r>
              <a:rPr lang="tr-TR" b="1" dirty="0">
                <a:latin typeface="Times New Roman" panose="02020603050405020304" pitchFamily="18" charset="0"/>
                <a:cs typeface="Times New Roman" panose="02020603050405020304" pitchFamily="18" charset="0"/>
              </a:rPr>
              <a:t>Satış Vaadi</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Taraflara,</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Satış Sözleşmesinin </a:t>
            </a:r>
            <a:r>
              <a:rPr lang="tr-TR" b="1" dirty="0" smtClean="0">
                <a:latin typeface="Times New Roman" panose="02020603050405020304" pitchFamily="18" charset="0"/>
                <a:cs typeface="Times New Roman" panose="02020603050405020304" pitchFamily="18" charset="0"/>
              </a:rPr>
              <a:t>Yapılmasını İsteme Hakkını</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vermektedir. </a:t>
            </a:r>
          </a:p>
          <a:p>
            <a:pPr algn="just"/>
            <a:r>
              <a:rPr lang="tr-TR" b="1" dirty="0">
                <a:latin typeface="Times New Roman" panose="02020603050405020304" pitchFamily="18" charset="0"/>
                <a:cs typeface="Times New Roman" panose="02020603050405020304" pitchFamily="18" charset="0"/>
              </a:rPr>
              <a:t>Alım Hakkı kullanılınca,</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Satış İlişkisi kurulup,</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Muhatap, </a:t>
            </a:r>
            <a:r>
              <a:rPr lang="tr-TR" b="1" i="1" dirty="0">
                <a:latin typeface="Times New Roman" panose="02020603050405020304" pitchFamily="18" charset="0"/>
                <a:cs typeface="Times New Roman" panose="02020603050405020304" pitchFamily="18" charset="0"/>
              </a:rPr>
              <a:t>Taşınmazın Mülkiyetini Devir Borcu </a:t>
            </a:r>
            <a:r>
              <a:rPr lang="tr-TR" b="1" dirty="0">
                <a:latin typeface="Times New Roman" panose="02020603050405020304" pitchFamily="18" charset="0"/>
                <a:cs typeface="Times New Roman" panose="02020603050405020304" pitchFamily="18" charset="0"/>
              </a:rPr>
              <a:t>altına girer.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Oysa </a:t>
            </a:r>
            <a:r>
              <a:rPr lang="tr-TR" b="1" dirty="0">
                <a:latin typeface="Times New Roman" panose="02020603050405020304" pitchFamily="18" charset="0"/>
                <a:cs typeface="Times New Roman" panose="02020603050405020304" pitchFamily="18" charset="0"/>
              </a:rPr>
              <a:t>Satış Vaadinde</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Taraflar</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için bir </a:t>
            </a:r>
            <a:r>
              <a:rPr lang="tr-TR" b="1" i="1" dirty="0">
                <a:latin typeface="Times New Roman" panose="02020603050405020304" pitchFamily="18" charset="0"/>
                <a:cs typeface="Times New Roman" panose="02020603050405020304" pitchFamily="18" charset="0"/>
              </a:rPr>
              <a:t>Satış Sözleşmesi</a:t>
            </a:r>
            <a:r>
              <a:rPr lang="tr-TR"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Yapma Borcu </a:t>
            </a:r>
            <a:r>
              <a:rPr lang="tr-TR" b="1" dirty="0">
                <a:latin typeface="Times New Roman" panose="02020603050405020304" pitchFamily="18" charset="0"/>
                <a:cs typeface="Times New Roman" panose="02020603050405020304" pitchFamily="18" charset="0"/>
              </a:rPr>
              <a:t>doğmaktadır. </a:t>
            </a:r>
          </a:p>
        </p:txBody>
      </p:sp>
    </p:spTree>
    <p:extLst>
      <p:ext uri="{BB962C8B-B14F-4D97-AF65-F5344CB8AC3E}">
        <p14:creationId xmlns:p14="http://schemas.microsoft.com/office/powerpoint/2010/main" val="29606983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Asıl Sözleşmenin Yapılmasını İsteme Hakkının Hukuki Niteliği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dirty="0" smtClean="0">
                <a:latin typeface="Times New Roman" panose="02020603050405020304" pitchFamily="18" charset="0"/>
                <a:cs typeface="Times New Roman" panose="02020603050405020304" pitchFamily="18" charset="0"/>
              </a:rPr>
              <a:t>Ön Sözleşmeden doğan</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sıl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özleşmenin Yapılmasını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steme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akkının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ukuki </a:t>
            </a:r>
            <a:r>
              <a:rPr lang="tr-TR" sz="3200" b="1" i="1" dirty="0">
                <a:latin typeface="Times New Roman" panose="02020603050405020304" pitchFamily="18" charset="0"/>
                <a:cs typeface="Times New Roman" panose="02020603050405020304" pitchFamily="18" charset="0"/>
              </a:rPr>
              <a:t>N</a:t>
            </a:r>
            <a:r>
              <a:rPr lang="tr-TR" sz="3200" b="1" i="1" dirty="0" smtClean="0">
                <a:latin typeface="Times New Roman" panose="02020603050405020304" pitchFamily="18" charset="0"/>
                <a:cs typeface="Times New Roman" panose="02020603050405020304" pitchFamily="18" charset="0"/>
              </a:rPr>
              <a:t>iteliği </a:t>
            </a:r>
            <a:r>
              <a:rPr lang="tr-TR" sz="3200" b="1" dirty="0" smtClean="0">
                <a:latin typeface="Times New Roman" panose="02020603050405020304" pitchFamily="18" charset="0"/>
                <a:cs typeface="Times New Roman" panose="02020603050405020304" pitchFamily="18" charset="0"/>
              </a:rPr>
              <a:t>tartışmalıdır. </a:t>
            </a:r>
          </a:p>
          <a:p>
            <a:pPr algn="just"/>
            <a:r>
              <a:rPr lang="tr-TR" sz="3200" b="1" u="sng" dirty="0" smtClean="0">
                <a:latin typeface="Times New Roman" panose="02020603050405020304" pitchFamily="18" charset="0"/>
                <a:cs typeface="Times New Roman" panose="02020603050405020304" pitchFamily="18" charset="0"/>
              </a:rPr>
              <a:t>Bir görüşe göre</a:t>
            </a:r>
            <a:r>
              <a:rPr lang="tr-TR" sz="3200" u="sng"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a:t>
            </a:r>
            <a:r>
              <a:rPr lang="tr-TR" sz="3200" b="1" dirty="0" smtClean="0">
                <a:latin typeface="Times New Roman" panose="02020603050405020304" pitchFamily="18" charset="0"/>
                <a:cs typeface="Times New Roman" panose="02020603050405020304" pitchFamily="18" charset="0"/>
              </a:rPr>
              <a:t>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özleşmeden doğan Asıl Sözleşmenin Yapılmasını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steme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 </a:t>
            </a:r>
            <a:r>
              <a:rPr lang="tr-TR" sz="3200" b="1" i="1" dirty="0" smtClean="0">
                <a:latin typeface="Times New Roman" panose="02020603050405020304" pitchFamily="18" charset="0"/>
                <a:cs typeface="Times New Roman" panose="02020603050405020304" pitchFamily="18" charset="0"/>
              </a:rPr>
              <a:t>Yenilik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oğuran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Haktır</a:t>
            </a:r>
            <a:r>
              <a:rPr lang="tr-TR" sz="3200" i="1"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 </a:t>
            </a:r>
          </a:p>
          <a:p>
            <a:pPr algn="just"/>
            <a:r>
              <a:rPr lang="tr-TR" sz="3200" b="1" u="sng" dirty="0" smtClean="0">
                <a:latin typeface="Times New Roman" panose="02020603050405020304" pitchFamily="18" charset="0"/>
                <a:cs typeface="Times New Roman" panose="02020603050405020304" pitchFamily="18" charset="0"/>
              </a:rPr>
              <a:t>Bu görüşe göre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Asıl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özleşmenin Yapılmasını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stemeye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olan Taraf, </a:t>
            </a:r>
            <a:r>
              <a:rPr lang="tr-TR" sz="3200" b="1" dirty="0" smtClean="0">
                <a:latin typeface="Times New Roman" panose="02020603050405020304" pitchFamily="18" charset="0"/>
                <a:cs typeface="Times New Roman" panose="02020603050405020304" pitchFamily="18" charset="0"/>
              </a:rPr>
              <a:t>bu Hakkı tek taraflı bir Beyan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kullanınca,</a:t>
            </a:r>
            <a:r>
              <a:rPr lang="tr-TR" sz="3200" dirty="0" smtClean="0">
                <a:latin typeface="Times New Roman" panose="02020603050405020304" pitchFamily="18" charset="0"/>
                <a:cs typeface="Times New Roman" panose="02020603050405020304" pitchFamily="18" charset="0"/>
              </a:rPr>
              <a:t> karşı Taraf için, </a:t>
            </a:r>
            <a:r>
              <a:rPr lang="tr-TR" sz="3200" b="1" i="1" dirty="0" smtClean="0">
                <a:latin typeface="Times New Roman" panose="02020603050405020304" pitchFamily="18" charset="0"/>
                <a:cs typeface="Times New Roman" panose="02020603050405020304" pitchFamily="18" charset="0"/>
              </a:rPr>
              <a:t>Asıl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özleşmeyi Yapma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orcu </a:t>
            </a:r>
            <a:r>
              <a:rPr lang="tr-TR" sz="3200" b="1" dirty="0" smtClean="0">
                <a:latin typeface="Times New Roman" panose="02020603050405020304" pitchFamily="18" charset="0"/>
                <a:cs typeface="Times New Roman" panose="02020603050405020304" pitchFamily="18" charset="0"/>
              </a:rPr>
              <a:t>doğar. </a:t>
            </a: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Tandoğan,</a:t>
            </a:r>
            <a:r>
              <a:rPr lang="tr-TR" i="1" dirty="0" smtClean="0">
                <a:latin typeface="Times New Roman" panose="02020603050405020304" pitchFamily="18" charset="0"/>
                <a:cs typeface="Times New Roman" panose="02020603050405020304" pitchFamily="18" charset="0"/>
              </a:rPr>
              <a:t> Özel Borç İlişkileri I /1, s. 249; </a:t>
            </a:r>
            <a:r>
              <a:rPr lang="tr-TR" b="1" i="1" dirty="0" err="1" smtClean="0">
                <a:latin typeface="Times New Roman" panose="02020603050405020304" pitchFamily="18" charset="0"/>
                <a:cs typeface="Times New Roman" panose="02020603050405020304" pitchFamily="18" charset="0"/>
              </a:rPr>
              <a:t>Oğuzman</a:t>
            </a:r>
            <a:r>
              <a:rPr lang="tr-TR" b="1" i="1" dirty="0" smtClean="0">
                <a:latin typeface="Times New Roman" panose="02020603050405020304" pitchFamily="18" charset="0"/>
                <a:cs typeface="Times New Roman" panose="02020603050405020304" pitchFamily="18" charset="0"/>
              </a:rPr>
              <a:t> / </a:t>
            </a:r>
            <a:r>
              <a:rPr lang="tr-TR" b="1" i="1" dirty="0" err="1" smtClean="0">
                <a:latin typeface="Times New Roman" panose="02020603050405020304" pitchFamily="18" charset="0"/>
                <a:cs typeface="Times New Roman" panose="02020603050405020304" pitchFamily="18" charset="0"/>
              </a:rPr>
              <a:t>Seliçi</a:t>
            </a:r>
            <a:r>
              <a:rPr lang="tr-TR" b="1" i="1" dirty="0" smtClean="0">
                <a:latin typeface="Times New Roman" panose="02020603050405020304" pitchFamily="18" charset="0"/>
                <a:cs typeface="Times New Roman" panose="02020603050405020304" pitchFamily="18" charset="0"/>
              </a:rPr>
              <a:t> / Oktay – Özdemir</a:t>
            </a:r>
            <a:r>
              <a:rPr lang="tr-TR" i="1" dirty="0" smtClean="0">
                <a:latin typeface="Times New Roman" panose="02020603050405020304" pitchFamily="18" charset="0"/>
                <a:cs typeface="Times New Roman" panose="02020603050405020304" pitchFamily="18" charset="0"/>
              </a:rPr>
              <a:t>, Eşya  H., 20. B., İstanbul 2017, s. 392- 394, N. 1473)</a:t>
            </a:r>
          </a:p>
        </p:txBody>
      </p:sp>
    </p:spTree>
    <p:extLst>
      <p:ext uri="{BB962C8B-B14F-4D97-AF65-F5344CB8AC3E}">
        <p14:creationId xmlns:p14="http://schemas.microsoft.com/office/powerpoint/2010/main" val="233105911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Asıl Sözleşmenin Yapılmasını İsteme Hakkının Hukuki Niteliği Hakkında </a:t>
            </a:r>
            <a:r>
              <a:rPr lang="tr-TR" sz="3600" b="1" i="1" dirty="0" smtClean="0">
                <a:latin typeface="+mn-lt"/>
              </a:rPr>
              <a:t>Bizim Katıldığımız Görüş</a:t>
            </a:r>
            <a:endParaRPr lang="tr-TR" sz="3600" b="1" i="1" dirty="0">
              <a:latin typeface="+mn-lt"/>
            </a:endParaRPr>
          </a:p>
        </p:txBody>
      </p:sp>
      <p:sp>
        <p:nvSpPr>
          <p:cNvPr id="3" name="İçerik Yer Tutucusu 2"/>
          <p:cNvSpPr>
            <a:spLocks noGrp="1"/>
          </p:cNvSpPr>
          <p:nvPr>
            <p:ph idx="1"/>
          </p:nvPr>
        </p:nvSpPr>
        <p:spPr/>
        <p:txBody>
          <a:bodyPr/>
          <a:lstStyle/>
          <a:p>
            <a:pPr algn="just"/>
            <a:r>
              <a:rPr lang="tr-TR" sz="3200" b="1" i="1" dirty="0" smtClean="0">
                <a:latin typeface="Times New Roman" panose="02020603050405020304" pitchFamily="18" charset="0"/>
                <a:cs typeface="Times New Roman" panose="02020603050405020304" pitchFamily="18" charset="0"/>
              </a:rPr>
              <a:t>Bizim </a:t>
            </a:r>
            <a:r>
              <a:rPr lang="tr-TR" sz="3200" b="1" i="1" dirty="0">
                <a:latin typeface="Times New Roman" panose="02020603050405020304" pitchFamily="18" charset="0"/>
                <a:cs typeface="Times New Roman" panose="02020603050405020304" pitchFamily="18" charset="0"/>
              </a:rPr>
              <a:t>de katıldığımız diğer bir </a:t>
            </a:r>
            <a:r>
              <a:rPr lang="tr-TR" sz="3200" b="1" i="1" dirty="0" smtClean="0">
                <a:latin typeface="Times New Roman" panose="02020603050405020304" pitchFamily="18" charset="0"/>
                <a:cs typeface="Times New Roman" panose="02020603050405020304" pitchFamily="18" charset="0"/>
              </a:rPr>
              <a:t>görüş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ilk görüşten daha farklı düşünmektedir.</a:t>
            </a:r>
          </a:p>
          <a:p>
            <a:pPr marL="0" indent="0" algn="just">
              <a:buNone/>
            </a:pPr>
            <a:r>
              <a:rPr lang="tr-TR" sz="3200"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 </a:t>
            </a:r>
            <a:r>
              <a:rPr lang="tr-TR" i="1" dirty="0" smtClean="0">
                <a:latin typeface="Times New Roman" panose="02020603050405020304" pitchFamily="18" charset="0"/>
                <a:cs typeface="Times New Roman" panose="02020603050405020304" pitchFamily="18" charset="0"/>
              </a:rPr>
              <a:t>de bu görüşte, bu konuda bkz. Eşya H., </a:t>
            </a:r>
            <a:r>
              <a:rPr lang="tr-TR" i="1" dirty="0" smtClean="0">
                <a:latin typeface="Times New Roman" panose="02020603050405020304" pitchFamily="18" charset="0"/>
                <a:cs typeface="Times New Roman" panose="02020603050405020304" pitchFamily="18" charset="0"/>
              </a:rPr>
              <a:t>7. </a:t>
            </a:r>
            <a:r>
              <a:rPr lang="tr-TR" i="1" dirty="0" smtClean="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347</a:t>
            </a:r>
            <a:r>
              <a:rPr lang="tr-TR" b="1"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b="1" dirty="0" smtClean="0">
                <a:latin typeface="Times New Roman" panose="02020603050405020304" pitchFamily="18" charset="0"/>
                <a:cs typeface="Times New Roman" panose="02020603050405020304" pitchFamily="18" charset="0"/>
              </a:rPr>
              <a:t>Bu görüşe göre</a:t>
            </a:r>
            <a:r>
              <a:rPr lang="tr-TR" sz="3200" dirty="0" smtClean="0">
                <a:latin typeface="Times New Roman" panose="02020603050405020304" pitchFamily="18" charset="0"/>
                <a:cs typeface="Times New Roman" panose="02020603050405020304" pitchFamily="18" charset="0"/>
              </a:rPr>
              <a:t>, Ön </a:t>
            </a:r>
            <a:r>
              <a:rPr lang="tr-TR" sz="3200" dirty="0">
                <a:latin typeface="Times New Roman" panose="02020603050405020304" pitchFamily="18" charset="0"/>
                <a:cs typeface="Times New Roman" panose="02020603050405020304" pitchFamily="18" charset="0"/>
              </a:rPr>
              <a:t>Sözleşme olan </a:t>
            </a:r>
            <a:r>
              <a:rPr lang="tr-TR" sz="3200" b="1" i="1" dirty="0">
                <a:latin typeface="Times New Roman" panose="02020603050405020304" pitchFamily="18" charset="0"/>
                <a:cs typeface="Times New Roman" panose="02020603050405020304" pitchFamily="18" charset="0"/>
              </a:rPr>
              <a:t>Satış Vaadi Sözleşmesinin </a:t>
            </a:r>
            <a:r>
              <a:rPr lang="tr-TR" sz="3200" b="1" dirty="0" smtClean="0">
                <a:latin typeface="Times New Roman" panose="02020603050405020304" pitchFamily="18" charset="0"/>
                <a:cs typeface="Times New Roman" panose="02020603050405020304" pitchFamily="18" charset="0"/>
              </a:rPr>
              <a:t>yapılması </a:t>
            </a:r>
            <a:r>
              <a:rPr lang="tr-TR" sz="3200" dirty="0" smtClean="0">
                <a:latin typeface="Times New Roman" panose="02020603050405020304" pitchFamily="18" charset="0"/>
                <a:cs typeface="Times New Roman" panose="02020603050405020304" pitchFamily="18" charset="0"/>
              </a:rPr>
              <a:t>ile </a:t>
            </a:r>
            <a:r>
              <a:rPr lang="tr-TR" sz="3200" dirty="0">
                <a:latin typeface="Times New Roman" panose="02020603050405020304" pitchFamily="18" charset="0"/>
                <a:cs typeface="Times New Roman" panose="02020603050405020304" pitchFamily="18" charset="0"/>
              </a:rPr>
              <a:t>birlikte,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Asıl Sözleşme olan Satış Sözleşmesini yapma borcu </a:t>
            </a:r>
            <a:r>
              <a:rPr lang="tr-TR" sz="3200" b="1" dirty="0">
                <a:latin typeface="Times New Roman" panose="02020603050405020304" pitchFamily="18" charset="0"/>
                <a:cs typeface="Times New Roman" panose="02020603050405020304" pitchFamily="18" charset="0"/>
              </a:rPr>
              <a:t>doğar</a:t>
            </a:r>
            <a:r>
              <a:rPr lang="tr-TR"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Kocayusufpaşaoğlu</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Borçlar Hukuku, s. 103, Not. 26;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a:t>
            </a:r>
            <a:r>
              <a:rPr lang="tr-TR" i="1" dirty="0" smtClean="0">
                <a:latin typeface="Times New Roman" panose="02020603050405020304" pitchFamily="18" charset="0"/>
                <a:cs typeface="Times New Roman" panose="02020603050405020304" pitchFamily="18" charset="0"/>
              </a:rPr>
              <a:t>6.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338)</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70013489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Uygulamada Taşınmaz Satış Vaadine Başvurma Nedenleri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Uygulamada borçlanılan </a:t>
            </a:r>
            <a:r>
              <a:rPr lang="tr-TR" dirty="0" smtClean="0">
                <a:latin typeface="Times New Roman" panose="02020603050405020304" pitchFamily="18" charset="0"/>
                <a:cs typeface="Times New Roman" panose="02020603050405020304" pitchFamily="18" charset="0"/>
              </a:rPr>
              <a:t>bir</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Paranın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eminatını </a:t>
            </a:r>
            <a:r>
              <a:rPr lang="tr-TR" dirty="0" smtClean="0">
                <a:latin typeface="Times New Roman" panose="02020603050405020304" pitchFamily="18" charset="0"/>
                <a:cs typeface="Times New Roman" panose="02020603050405020304" pitchFamily="18" charset="0"/>
              </a:rPr>
              <a:t>teşkil etmek üzere </a:t>
            </a:r>
            <a:r>
              <a:rPr lang="tr-TR" b="1" i="1" dirty="0" smtClean="0">
                <a:latin typeface="Times New Roman" panose="02020603050405020304" pitchFamily="18" charset="0"/>
                <a:cs typeface="Times New Roman" panose="02020603050405020304" pitchFamily="18" charset="0"/>
              </a:rPr>
              <a:t>Satış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aadine </a:t>
            </a:r>
            <a:r>
              <a:rPr lang="tr-TR" dirty="0" smtClean="0">
                <a:latin typeface="Times New Roman" panose="02020603050405020304" pitchFamily="18" charset="0"/>
                <a:cs typeface="Times New Roman" panose="02020603050405020304" pitchFamily="18" charset="0"/>
              </a:rPr>
              <a:t>başvurulduğu </a:t>
            </a:r>
            <a:r>
              <a:rPr lang="tr-TR" b="1" dirty="0" smtClean="0">
                <a:latin typeface="Times New Roman" panose="02020603050405020304" pitchFamily="18" charset="0"/>
                <a:cs typeface="Times New Roman" panose="02020603050405020304" pitchFamily="18" charset="0"/>
              </a:rPr>
              <a:t>görülmektedir. </a:t>
            </a:r>
          </a:p>
          <a:p>
            <a:pPr algn="just"/>
            <a:r>
              <a:rPr lang="tr-TR" dirty="0" smtClean="0">
                <a:latin typeface="Times New Roman" panose="02020603050405020304" pitchFamily="18" charset="0"/>
                <a:cs typeface="Times New Roman" panose="02020603050405020304" pitchFamily="18" charset="0"/>
              </a:rPr>
              <a:t>Bu durumda, </a:t>
            </a:r>
            <a:r>
              <a:rPr lang="tr-TR" b="1" dirty="0" smtClean="0">
                <a:latin typeface="Times New Roman" panose="02020603050405020304" pitchFamily="18" charset="0"/>
                <a:cs typeface="Times New Roman" panose="02020603050405020304" pitchFamily="18" charset="0"/>
              </a:rPr>
              <a:t>Borç alınan Para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Satış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edelini </a:t>
            </a:r>
            <a:r>
              <a:rPr lang="tr-TR" dirty="0" smtClean="0">
                <a:latin typeface="Times New Roman" panose="02020603050405020304" pitchFamily="18" charset="0"/>
                <a:cs typeface="Times New Roman" panose="02020603050405020304" pitchFamily="18" charset="0"/>
              </a:rPr>
              <a:t>oluşturmakta ve </a:t>
            </a:r>
            <a:r>
              <a:rPr lang="tr-TR" b="1" dirty="0" smtClean="0">
                <a:latin typeface="Times New Roman" panose="02020603050405020304" pitchFamily="18" charset="0"/>
                <a:cs typeface="Times New Roman" panose="02020603050405020304" pitchFamily="18" charset="0"/>
              </a:rPr>
              <a:t>Satış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aadinde</a:t>
            </a:r>
            <a:r>
              <a:rPr lang="tr-TR" dirty="0" smtClean="0">
                <a:latin typeface="Times New Roman" panose="02020603050405020304" pitchFamily="18" charset="0"/>
                <a:cs typeface="Times New Roman" panose="02020603050405020304" pitchFamily="18" charset="0"/>
              </a:rPr>
              <a:t> bulunan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arafa,</a:t>
            </a:r>
            <a:r>
              <a:rPr lang="tr-TR" b="1" dirty="0" smtClean="0">
                <a:latin typeface="Times New Roman" panose="02020603050405020304" pitchFamily="18" charset="0"/>
                <a:cs typeface="Times New Roman" panose="02020603050405020304" pitchFamily="18" charset="0"/>
              </a:rPr>
              <a:t> Satış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edelini </a:t>
            </a:r>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Ö</a:t>
            </a:r>
            <a:r>
              <a:rPr lang="tr-TR" i="1" dirty="0" smtClean="0">
                <a:latin typeface="Times New Roman" panose="02020603050405020304" pitchFamily="18" charset="0"/>
                <a:cs typeface="Times New Roman" panose="02020603050405020304" pitchFamily="18" charset="0"/>
              </a:rPr>
              <a:t>dünç </a:t>
            </a:r>
            <a:r>
              <a:rPr lang="tr-TR" i="1" dirty="0">
                <a:latin typeface="Times New Roman" panose="02020603050405020304" pitchFamily="18" charset="0"/>
                <a:cs typeface="Times New Roman" panose="02020603050405020304" pitchFamily="18" charset="0"/>
              </a:rPr>
              <a:t>M</a:t>
            </a:r>
            <a:r>
              <a:rPr lang="tr-TR" i="1" dirty="0" smtClean="0">
                <a:latin typeface="Times New Roman" panose="02020603050405020304" pitchFamily="18" charset="0"/>
                <a:cs typeface="Times New Roman" panose="02020603050405020304" pitchFamily="18" charset="0"/>
              </a:rPr>
              <a:t>iktarı</a:t>
            </a:r>
            <a:r>
              <a:rPr lang="tr-TR" dirty="0" smtClean="0">
                <a:latin typeface="Times New Roman" panose="02020603050405020304" pitchFamily="18" charset="0"/>
                <a:cs typeface="Times New Roman" panose="02020603050405020304" pitchFamily="18" charset="0"/>
              </a:rPr>
              <a:t>), genellikle </a:t>
            </a:r>
            <a:r>
              <a:rPr lang="tr-TR" b="1" dirty="0" smtClean="0">
                <a:latin typeface="Times New Roman" panose="02020603050405020304" pitchFamily="18" charset="0"/>
                <a:cs typeface="Times New Roman" panose="02020603050405020304" pitchFamily="18" charset="0"/>
              </a:rPr>
              <a:t>Faiziyle birlikte geri vererek, </a:t>
            </a:r>
            <a:r>
              <a:rPr lang="tr-TR" b="1" i="1" dirty="0" smtClean="0">
                <a:latin typeface="Times New Roman" panose="02020603050405020304" pitchFamily="18" charset="0"/>
                <a:cs typeface="Times New Roman" panose="02020603050405020304" pitchFamily="18" charset="0"/>
              </a:rPr>
              <a:t>Satış Vaadi Sözleşmesinden</a:t>
            </a:r>
            <a:r>
              <a:rPr lang="tr-TR" b="1" dirty="0" smtClean="0">
                <a:latin typeface="Times New Roman" panose="02020603050405020304" pitchFamily="18" charset="0"/>
                <a:cs typeface="Times New Roman" panose="02020603050405020304" pitchFamily="18" charset="0"/>
              </a:rPr>
              <a:t> tek taraflı </a:t>
            </a:r>
            <a:r>
              <a:rPr lang="tr-TR" dirty="0" smtClean="0">
                <a:latin typeface="Times New Roman" panose="02020603050405020304" pitchFamily="18" charset="0"/>
                <a:cs typeface="Times New Roman" panose="02020603050405020304" pitchFamily="18" charset="0"/>
              </a:rPr>
              <a:t>olarak </a:t>
            </a:r>
            <a:r>
              <a:rPr lang="tr-TR" b="1" i="1" dirty="0" smtClean="0">
                <a:latin typeface="Times New Roman" panose="02020603050405020304" pitchFamily="18" charset="0"/>
                <a:cs typeface="Times New Roman" panose="02020603050405020304" pitchFamily="18" charset="0"/>
              </a:rPr>
              <a:t>Dönme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dirty="0" smtClean="0">
                <a:latin typeface="Times New Roman" panose="02020603050405020304" pitchFamily="18" charset="0"/>
                <a:cs typeface="Times New Roman" panose="02020603050405020304" pitchFamily="18" charset="0"/>
              </a:rPr>
              <a:t>tanımaktadır. </a:t>
            </a:r>
          </a:p>
          <a:p>
            <a:pPr algn="just"/>
            <a:r>
              <a:rPr lang="tr-TR" b="1" dirty="0" smtClean="0">
                <a:latin typeface="Times New Roman" panose="02020603050405020304" pitchFamily="18" charset="0"/>
                <a:cs typeface="Times New Roman" panose="02020603050405020304" pitchFamily="18" charset="0"/>
              </a:rPr>
              <a:t>Ödünç Veren </a:t>
            </a:r>
            <a:r>
              <a:rPr lang="tr-TR" dirty="0" smtClean="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orç vadesinde ödenmediği takdirde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Taşınmazın kendisine satılması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gerekli İşlemlerin yapılmasını talep edebilmektedir. </a:t>
            </a:r>
          </a:p>
        </p:txBody>
      </p:sp>
    </p:spTree>
    <p:extLst>
      <p:ext uri="{BB962C8B-B14F-4D97-AF65-F5344CB8AC3E}">
        <p14:creationId xmlns:p14="http://schemas.microsoft.com/office/powerpoint/2010/main" val="306051321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Muvazaa- </a:t>
            </a:r>
            <a:r>
              <a:rPr lang="tr-TR" b="1" i="1" dirty="0" err="1" smtClean="0">
                <a:latin typeface="+mn-lt"/>
              </a:rPr>
              <a:t>Lex</a:t>
            </a:r>
            <a:r>
              <a:rPr lang="tr-TR" b="1" i="1" dirty="0" smtClean="0">
                <a:latin typeface="+mn-lt"/>
              </a:rPr>
              <a:t> </a:t>
            </a:r>
            <a:r>
              <a:rPr lang="tr-TR" b="1" i="1" dirty="0" err="1" smtClean="0">
                <a:latin typeface="+mn-lt"/>
              </a:rPr>
              <a:t>Commissoria</a:t>
            </a:r>
            <a:r>
              <a:rPr lang="tr-TR" b="1" i="1" dirty="0" smtClean="0">
                <a:latin typeface="+mn-lt"/>
              </a:rPr>
              <a:t> Yasağı </a:t>
            </a:r>
            <a:r>
              <a:rPr lang="tr-TR" b="1" dirty="0" smtClean="0">
                <a:latin typeface="+mn-lt"/>
              </a:rPr>
              <a:t>– Kanuna Karşı Hile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Yargıtay</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 konudaki </a:t>
            </a:r>
            <a:r>
              <a:rPr lang="tr-TR" b="1" dirty="0" smtClean="0">
                <a:latin typeface="Times New Roman" panose="02020603050405020304" pitchFamily="18" charset="0"/>
                <a:cs typeface="Times New Roman" panose="02020603050405020304" pitchFamily="18" charset="0"/>
              </a:rPr>
              <a:t>Sözleşmeleri</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Muvazaa»</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olarak </a:t>
            </a:r>
            <a:r>
              <a:rPr lang="tr-TR" b="1" dirty="0">
                <a:latin typeface="Times New Roman" panose="02020603050405020304" pitchFamily="18" charset="0"/>
                <a:cs typeface="Times New Roman" panose="02020603050405020304" pitchFamily="18" charset="0"/>
              </a:rPr>
              <a:t>nitelendirmiş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bu sebeple geçersiz saymıştır.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Ör: </a:t>
            </a:r>
            <a:r>
              <a:rPr lang="tr-TR" sz="2400" i="1" dirty="0" smtClean="0">
                <a:latin typeface="Times New Roman" panose="02020603050405020304" pitchFamily="18" charset="0"/>
                <a:cs typeface="Times New Roman" panose="02020603050405020304" pitchFamily="18" charset="0"/>
              </a:rPr>
              <a:t>Y. 14.HD. 6.11.1984, 4408 / 6692 -YKD 1985 /3, s. 395-; Y.14. HD. 15. 1.1985, 6237 / 293 – YKD. 1985 / 6, s. 857)</a:t>
            </a:r>
            <a:endParaRPr lang="tr-TR" sz="2400" i="1"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Oysa, </a:t>
            </a:r>
            <a:r>
              <a:rPr lang="tr-TR" b="1" dirty="0" smtClean="0">
                <a:latin typeface="Times New Roman" panose="02020603050405020304" pitchFamily="18" charset="0"/>
                <a:cs typeface="Times New Roman" panose="02020603050405020304" pitchFamily="18" charset="0"/>
              </a:rPr>
              <a:t>bu durumda yapılan </a:t>
            </a:r>
            <a:r>
              <a:rPr lang="tr-TR" b="1" i="1" dirty="0" smtClean="0">
                <a:latin typeface="Times New Roman" panose="02020603050405020304" pitchFamily="18" charset="0"/>
                <a:cs typeface="Times New Roman" panose="02020603050405020304" pitchFamily="18" charset="0"/>
              </a:rPr>
              <a:t>Sözleşme,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arafların gerçek arzularını yansıttığı sürece </a:t>
            </a:r>
            <a:r>
              <a:rPr lang="tr-TR" b="1" i="1" dirty="0" smtClean="0">
                <a:latin typeface="Times New Roman" panose="02020603050405020304" pitchFamily="18" charset="0"/>
                <a:cs typeface="Times New Roman" panose="02020603050405020304" pitchFamily="18" charset="0"/>
              </a:rPr>
              <a:t>Muvazaadan</a:t>
            </a:r>
            <a:r>
              <a:rPr lang="tr-TR" b="1" dirty="0" smtClean="0">
                <a:latin typeface="Times New Roman" panose="02020603050405020304" pitchFamily="18" charset="0"/>
                <a:cs typeface="Times New Roman" panose="02020603050405020304" pitchFamily="18" charset="0"/>
              </a:rPr>
              <a:t> söz edilemez.</a:t>
            </a:r>
          </a:p>
          <a:p>
            <a:pPr algn="just"/>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ncak </a:t>
            </a:r>
            <a:r>
              <a:rPr lang="tr-TR" b="1" dirty="0" smtClean="0">
                <a:latin typeface="Times New Roman" panose="02020603050405020304" pitchFamily="18" charset="0"/>
                <a:cs typeface="Times New Roman" panose="02020603050405020304" pitchFamily="18" charset="0"/>
              </a:rPr>
              <a:t>yapılan Sözleşmenin</a:t>
            </a:r>
            <a:r>
              <a:rPr lang="tr-TR" dirty="0" smtClean="0">
                <a:latin typeface="Times New Roman" panose="02020603050405020304" pitchFamily="18" charset="0"/>
                <a:cs typeface="Times New Roman" panose="02020603050405020304" pitchFamily="18" charset="0"/>
              </a:rPr>
              <a:t>, </a:t>
            </a:r>
            <a:r>
              <a:rPr lang="tr-TR" b="1" i="1" u="sng" dirty="0" err="1" smtClean="0">
                <a:latin typeface="Times New Roman" panose="02020603050405020304" pitchFamily="18" charset="0"/>
                <a:cs typeface="Times New Roman" panose="02020603050405020304" pitchFamily="18" charset="0"/>
              </a:rPr>
              <a:t>Lex</a:t>
            </a:r>
            <a:r>
              <a:rPr lang="tr-TR" b="1" i="1" u="sng" dirty="0" smtClean="0">
                <a:latin typeface="Times New Roman" panose="02020603050405020304" pitchFamily="18" charset="0"/>
                <a:cs typeface="Times New Roman" panose="02020603050405020304" pitchFamily="18" charset="0"/>
              </a:rPr>
              <a:t> </a:t>
            </a:r>
            <a:r>
              <a:rPr lang="tr-TR" b="1" i="1" u="sng" dirty="0" err="1">
                <a:latin typeface="Times New Roman" panose="02020603050405020304" pitchFamily="18" charset="0"/>
                <a:cs typeface="Times New Roman" panose="02020603050405020304" pitchFamily="18" charset="0"/>
              </a:rPr>
              <a:t>C</a:t>
            </a:r>
            <a:r>
              <a:rPr lang="tr-TR" b="1" i="1" u="sng" dirty="0" err="1" smtClean="0">
                <a:latin typeface="Times New Roman" panose="02020603050405020304" pitchFamily="18" charset="0"/>
                <a:cs typeface="Times New Roman" panose="02020603050405020304" pitchFamily="18" charset="0"/>
              </a:rPr>
              <a:t>ommissoria</a:t>
            </a:r>
            <a:r>
              <a:rPr lang="tr-TR" b="1" i="1"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borç </a:t>
            </a:r>
            <a:r>
              <a:rPr lang="tr-TR" dirty="0">
                <a:latin typeface="Times New Roman" panose="02020603050405020304" pitchFamily="18" charset="0"/>
                <a:cs typeface="Times New Roman" panose="02020603050405020304" pitchFamily="18" charset="0"/>
              </a:rPr>
              <a:t>vadesinde ödenmediği takdirde, Rehin Konusunun, Rehin Alanın Mülkiyetine geçeceğine ilişkin </a:t>
            </a:r>
            <a:r>
              <a:rPr lang="tr-TR" dirty="0" smtClean="0">
                <a:latin typeface="Times New Roman" panose="02020603050405020304" pitchFamily="18" charset="0"/>
                <a:cs typeface="Times New Roman" panose="02020603050405020304" pitchFamily="18" charset="0"/>
              </a:rPr>
              <a:t>Anlaşma) </a:t>
            </a:r>
            <a:r>
              <a:rPr lang="tr-TR" b="1" i="1" u="sng" dirty="0" smtClean="0">
                <a:latin typeface="Times New Roman" panose="02020603050405020304" pitchFamily="18" charset="0"/>
                <a:cs typeface="Times New Roman" panose="02020603050405020304" pitchFamily="18" charset="0"/>
              </a:rPr>
              <a:t>Yasağı </a:t>
            </a:r>
            <a:r>
              <a:rPr lang="tr-TR" b="1" u="sng" dirty="0" smtClean="0">
                <a:latin typeface="Times New Roman" panose="02020603050405020304" pitchFamily="18" charset="0"/>
                <a:cs typeface="Times New Roman" panose="02020603050405020304" pitchFamily="18" charset="0"/>
              </a:rPr>
              <a:t>bakımından</a:t>
            </a:r>
            <a:r>
              <a:rPr lang="tr-TR" u="sng" dirty="0" smtClean="0">
                <a:latin typeface="Times New Roman" panose="02020603050405020304" pitchFamily="18" charset="0"/>
                <a:cs typeface="Times New Roman" panose="02020603050405020304" pitchFamily="18" charset="0"/>
              </a:rPr>
              <a:t> bir </a:t>
            </a:r>
            <a:r>
              <a:rPr lang="tr-TR" b="1" i="1" u="sng" dirty="0" smtClean="0">
                <a:latin typeface="Times New Roman" panose="02020603050405020304" pitchFamily="18" charset="0"/>
                <a:cs typeface="Times New Roman" panose="02020603050405020304" pitchFamily="18" charset="0"/>
              </a:rPr>
              <a:t>Kanuna </a:t>
            </a:r>
            <a:r>
              <a:rPr lang="tr-TR" b="1" i="1" u="sng" dirty="0">
                <a:latin typeface="Times New Roman" panose="02020603050405020304" pitchFamily="18" charset="0"/>
                <a:cs typeface="Times New Roman" panose="02020603050405020304" pitchFamily="18" charset="0"/>
              </a:rPr>
              <a:t>K</a:t>
            </a:r>
            <a:r>
              <a:rPr lang="tr-TR" b="1" i="1" u="sng" dirty="0" smtClean="0">
                <a:latin typeface="Times New Roman" panose="02020603050405020304" pitchFamily="18" charset="0"/>
                <a:cs typeface="Times New Roman" panose="02020603050405020304" pitchFamily="18" charset="0"/>
              </a:rPr>
              <a:t>arşı Hile </a:t>
            </a:r>
            <a:r>
              <a:rPr lang="tr-TR" b="1" u="sng"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a:t>
            </a:r>
            <a:r>
              <a:rPr lang="tr-TR" i="1" dirty="0">
                <a:latin typeface="Times New Roman" panose="02020603050405020304" pitchFamily="18" charset="0"/>
                <a:cs typeface="Times New Roman" panose="02020603050405020304" pitchFamily="18" charset="0"/>
              </a:rPr>
              <a:t>m. 873 / II</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oluşturduğundan</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söz etmek mümkündür. </a:t>
            </a:r>
          </a:p>
        </p:txBody>
      </p:sp>
    </p:spTree>
    <p:extLst>
      <p:ext uri="{BB962C8B-B14F-4D97-AF65-F5344CB8AC3E}">
        <p14:creationId xmlns:p14="http://schemas.microsoft.com/office/powerpoint/2010/main" val="106212797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Bu İşlemin</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Kanuna Karşı Hile durumu </a:t>
            </a:r>
            <a:r>
              <a:rPr lang="tr-TR" sz="4000" b="1" dirty="0">
                <a:latin typeface="Times New Roman" panose="02020603050405020304" pitchFamily="18" charset="0"/>
                <a:cs typeface="Times New Roman" panose="02020603050405020304" pitchFamily="18" charset="0"/>
              </a:rPr>
              <a:t>oluşturduğu kabul edilecek olursa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kesin olarak hükümsüz sayılması </a:t>
            </a:r>
            <a:r>
              <a:rPr lang="tr-TR" sz="4000" b="1" dirty="0">
                <a:latin typeface="Times New Roman" panose="02020603050405020304" pitchFamily="18" charset="0"/>
                <a:cs typeface="Times New Roman" panose="02020603050405020304" pitchFamily="18" charset="0"/>
              </a:rPr>
              <a:t>gerekecektir.  </a:t>
            </a:r>
          </a:p>
          <a:p>
            <a:pPr algn="just"/>
            <a:r>
              <a:rPr lang="tr-TR" sz="4000" b="1" dirty="0" smtClean="0">
                <a:latin typeface="Times New Roman" panose="02020603050405020304" pitchFamily="18" charset="0"/>
                <a:cs typeface="Times New Roman" panose="02020603050405020304" pitchFamily="18" charset="0"/>
              </a:rPr>
              <a:t>Anılan İşlemin </a:t>
            </a:r>
            <a:r>
              <a:rPr lang="tr-TR" sz="4000" b="1" i="1" dirty="0" smtClean="0">
                <a:latin typeface="Times New Roman" panose="02020603050405020304" pitchFamily="18" charset="0"/>
                <a:cs typeface="Times New Roman" panose="02020603050405020304" pitchFamily="18" charset="0"/>
              </a:rPr>
              <a:t>Kanuna </a:t>
            </a:r>
            <a:r>
              <a:rPr lang="tr-TR" sz="4000" b="1" i="1" dirty="0">
                <a:latin typeface="Times New Roman" panose="02020603050405020304" pitchFamily="18" charset="0"/>
                <a:cs typeface="Times New Roman" panose="02020603050405020304" pitchFamily="18" charset="0"/>
              </a:rPr>
              <a:t>K</a:t>
            </a:r>
            <a:r>
              <a:rPr lang="tr-TR" sz="4000" b="1" i="1" dirty="0" smtClean="0">
                <a:latin typeface="Times New Roman" panose="02020603050405020304" pitchFamily="18" charset="0"/>
                <a:cs typeface="Times New Roman" panose="02020603050405020304" pitchFamily="18" charset="0"/>
              </a:rPr>
              <a:t>arşı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ile</a:t>
            </a:r>
            <a:r>
              <a:rPr lang="tr-TR" sz="4000" i="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durumu </a:t>
            </a:r>
            <a:r>
              <a:rPr lang="tr-TR" sz="4000" dirty="0" smtClean="0">
                <a:latin typeface="Times New Roman" panose="02020603050405020304" pitchFamily="18" charset="0"/>
                <a:cs typeface="Times New Roman" panose="02020603050405020304" pitchFamily="18" charset="0"/>
              </a:rPr>
              <a:t>oluşturduğu kabul </a:t>
            </a:r>
            <a:r>
              <a:rPr lang="tr-TR" sz="4000" dirty="0" smtClean="0">
                <a:latin typeface="Times New Roman" panose="02020603050405020304" pitchFamily="18" charset="0"/>
                <a:cs typeface="Times New Roman" panose="02020603050405020304" pitchFamily="18" charset="0"/>
              </a:rPr>
              <a:t>edilerek, </a:t>
            </a:r>
            <a:r>
              <a:rPr lang="tr-TR" sz="4000" b="1" i="1" dirty="0" smtClean="0">
                <a:latin typeface="Times New Roman" panose="02020603050405020304" pitchFamily="18" charset="0"/>
                <a:cs typeface="Times New Roman" panose="02020603050405020304" pitchFamily="18" charset="0"/>
              </a:rPr>
              <a:t>kesin olarak hükümsüz </a:t>
            </a:r>
            <a:r>
              <a:rPr lang="tr-TR" sz="4000" b="1" i="1" dirty="0" smtClean="0">
                <a:latin typeface="Times New Roman" panose="02020603050405020304" pitchFamily="18" charset="0"/>
                <a:cs typeface="Times New Roman" panose="02020603050405020304" pitchFamily="18" charset="0"/>
              </a:rPr>
              <a:t>sayılması </a:t>
            </a:r>
            <a:r>
              <a:rPr lang="tr-TR" sz="4000" dirty="0" smtClean="0">
                <a:latin typeface="Times New Roman" panose="02020603050405020304" pitchFamily="18" charset="0"/>
                <a:cs typeface="Times New Roman" panose="02020603050405020304" pitchFamily="18" charset="0"/>
              </a:rPr>
              <a:t>hususu, </a:t>
            </a:r>
            <a:r>
              <a:rPr lang="tr-TR" sz="4000" b="1" i="1" dirty="0" smtClean="0">
                <a:latin typeface="Times New Roman" panose="02020603050405020304" pitchFamily="18" charset="0"/>
                <a:cs typeface="Times New Roman" panose="02020603050405020304" pitchFamily="18" charset="0"/>
              </a:rPr>
              <a:t>kanımızca,</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isabetli değildir. </a:t>
            </a:r>
          </a:p>
          <a:p>
            <a:pPr marL="0" indent="0">
              <a:buNone/>
            </a:pPr>
            <a:endParaRPr lang="tr-TR" sz="4000" dirty="0"/>
          </a:p>
        </p:txBody>
      </p:sp>
    </p:spTree>
    <p:extLst>
      <p:ext uri="{BB962C8B-B14F-4D97-AF65-F5344CB8AC3E}">
        <p14:creationId xmlns:p14="http://schemas.microsoft.com/office/powerpoint/2010/main" val="221093525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Teminat </a:t>
            </a:r>
            <a:r>
              <a:rPr lang="tr-TR" b="1" dirty="0">
                <a:latin typeface="Times New Roman" panose="02020603050405020304" pitchFamily="18" charset="0"/>
                <a:cs typeface="Times New Roman" panose="02020603050405020304" pitchFamily="18" charset="0"/>
              </a:rPr>
              <a:t>amacıyla yapılan </a:t>
            </a:r>
            <a:r>
              <a:rPr lang="tr-TR" dirty="0">
                <a:latin typeface="Times New Roman" panose="02020603050405020304" pitchFamily="18" charset="0"/>
                <a:cs typeface="Times New Roman" panose="02020603050405020304" pitchFamily="18" charset="0"/>
              </a:rPr>
              <a:t>bu tür </a:t>
            </a:r>
            <a:r>
              <a:rPr lang="tr-TR" b="1" dirty="0">
                <a:latin typeface="Times New Roman" panose="02020603050405020304" pitchFamily="18" charset="0"/>
                <a:cs typeface="Times New Roman" panose="02020603050405020304" pitchFamily="18" charset="0"/>
              </a:rPr>
              <a:t>Satış Vaadi Sözleşmelerine,</a:t>
            </a:r>
            <a:r>
              <a:rPr lang="tr-TR"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Lex</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Commissoria</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Yasağına ilişkin MK m. 873 / II hükmünün </a:t>
            </a:r>
            <a:r>
              <a:rPr lang="tr-TR" b="1" dirty="0">
                <a:latin typeface="Times New Roman" panose="02020603050405020304" pitchFamily="18" charset="0"/>
                <a:cs typeface="Times New Roman" panose="02020603050405020304" pitchFamily="18" charset="0"/>
              </a:rPr>
              <a:t>kıyasen uygulanmasının kabulü daha uygun bir çözüm olur. </a:t>
            </a:r>
          </a:p>
          <a:p>
            <a:pPr algn="just"/>
            <a:r>
              <a:rPr lang="tr-TR" dirty="0">
                <a:latin typeface="Times New Roman" panose="02020603050405020304" pitchFamily="18" charset="0"/>
                <a:cs typeface="Times New Roman" panose="02020603050405020304" pitchFamily="18" charset="0"/>
              </a:rPr>
              <a:t>Bu durumda, </a:t>
            </a:r>
            <a:r>
              <a:rPr lang="tr-TR" b="1" u="sng" dirty="0">
                <a:latin typeface="Times New Roman" panose="02020603050405020304" pitchFamily="18" charset="0"/>
                <a:cs typeface="Times New Roman" panose="02020603050405020304" pitchFamily="18" charset="0"/>
              </a:rPr>
              <a:t>Satış Vaadi Sözleşmesi ayakta tutulup</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Taşınmazın gerçek değerinin Alacağın Miktarını aşan kısmı</a:t>
            </a:r>
            <a:r>
              <a:rPr lang="tr-TR" dirty="0">
                <a:latin typeface="Times New Roman" panose="02020603050405020304" pitchFamily="18" charset="0"/>
                <a:cs typeface="Times New Roman" panose="02020603050405020304" pitchFamily="18" charset="0"/>
              </a:rPr>
              <a:t>, </a:t>
            </a:r>
            <a:r>
              <a:rPr lang="tr-TR" b="1" i="1" u="sng" dirty="0" err="1">
                <a:latin typeface="Times New Roman" panose="02020603050405020304" pitchFamily="18" charset="0"/>
                <a:cs typeface="Times New Roman" panose="02020603050405020304" pitchFamily="18" charset="0"/>
              </a:rPr>
              <a:t>Lex</a:t>
            </a:r>
            <a:r>
              <a:rPr lang="tr-TR" b="1" i="1" u="sng" dirty="0">
                <a:latin typeface="Times New Roman" panose="02020603050405020304" pitchFamily="18" charset="0"/>
                <a:cs typeface="Times New Roman" panose="02020603050405020304" pitchFamily="18" charset="0"/>
              </a:rPr>
              <a:t> </a:t>
            </a:r>
            <a:r>
              <a:rPr lang="tr-TR" b="1" i="1" u="sng" dirty="0" err="1">
                <a:latin typeface="Times New Roman" panose="02020603050405020304" pitchFamily="18" charset="0"/>
                <a:cs typeface="Times New Roman" panose="02020603050405020304" pitchFamily="18" charset="0"/>
              </a:rPr>
              <a:t>Commissoria</a:t>
            </a:r>
            <a:r>
              <a:rPr lang="tr-TR" b="1" i="1" u="sng" dirty="0">
                <a:latin typeface="Times New Roman" panose="02020603050405020304" pitchFamily="18" charset="0"/>
                <a:cs typeface="Times New Roman" panose="02020603050405020304" pitchFamily="18" charset="0"/>
              </a:rPr>
              <a:t> Yasağının Kapsamı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içinde </a:t>
            </a:r>
            <a:r>
              <a:rPr lang="tr-TR" b="1" dirty="0" smtClean="0">
                <a:latin typeface="Times New Roman" panose="02020603050405020304" pitchFamily="18" charset="0"/>
                <a:cs typeface="Times New Roman" panose="02020603050405020304" pitchFamily="18" charset="0"/>
              </a:rPr>
              <a:t>kaldığı </a:t>
            </a:r>
            <a:r>
              <a:rPr lang="tr-TR" dirty="0" smtClean="0">
                <a:latin typeface="Times New Roman" panose="02020603050405020304" pitchFamily="18" charset="0"/>
                <a:cs typeface="Times New Roman" panose="02020603050405020304" pitchFamily="18" charset="0"/>
              </a:rPr>
              <a:t>için, </a:t>
            </a:r>
            <a:r>
              <a:rPr lang="tr-TR" b="1" u="sng" dirty="0">
                <a:latin typeface="Times New Roman" panose="02020603050405020304" pitchFamily="18" charset="0"/>
                <a:cs typeface="Times New Roman" panose="02020603050405020304" pitchFamily="18" charset="0"/>
              </a:rPr>
              <a:t>Taşınmazın Mülkiyetini Alıcıya devretmiş olan Satıcı</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bunu </a:t>
            </a:r>
            <a:r>
              <a:rPr lang="tr-TR" b="1" i="1" dirty="0">
                <a:latin typeface="Times New Roman" panose="02020603050405020304" pitchFamily="18" charset="0"/>
                <a:cs typeface="Times New Roman" panose="02020603050405020304" pitchFamily="18" charset="0"/>
              </a:rPr>
              <a:t>Sebepsiz</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Zenginleşme Hükümlerine</a:t>
            </a:r>
            <a:r>
              <a:rPr lang="tr-TR" b="1" dirty="0">
                <a:latin typeface="Times New Roman" panose="02020603050405020304" pitchFamily="18" charset="0"/>
                <a:cs typeface="Times New Roman" panose="02020603050405020304" pitchFamily="18" charset="0"/>
              </a:rPr>
              <a:t> dayanarak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talep</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edebilecektir. </a:t>
            </a:r>
          </a:p>
          <a:p>
            <a:pPr marL="0" indent="0">
              <a:buNone/>
            </a:pPr>
            <a:endParaRPr lang="tr-TR" dirty="0"/>
          </a:p>
        </p:txBody>
      </p:sp>
    </p:spTree>
    <p:extLst>
      <p:ext uri="{BB962C8B-B14F-4D97-AF65-F5344CB8AC3E}">
        <p14:creationId xmlns:p14="http://schemas.microsoft.com/office/powerpoint/2010/main" val="131430473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 Satış Vaadinde Borcun İfası </a:t>
            </a:r>
            <a:endParaRPr lang="tr-TR" b="1" dirty="0">
              <a:latin typeface="+mn-lt"/>
            </a:endParaRPr>
          </a:p>
        </p:txBody>
      </p:sp>
      <p:sp>
        <p:nvSpPr>
          <p:cNvPr id="3" name="İçerik Yer Tutucusu 2"/>
          <p:cNvSpPr>
            <a:spLocks noGrp="1"/>
          </p:cNvSpPr>
          <p:nvPr>
            <p:ph idx="1"/>
          </p:nvPr>
        </p:nvSpPr>
        <p:spPr/>
        <p:txBody>
          <a:bodyPr/>
          <a:lstStyle/>
          <a:p>
            <a:pPr algn="just"/>
            <a:r>
              <a:rPr lang="tr-TR" sz="3600" b="1" dirty="0" smtClean="0">
                <a:latin typeface="Times New Roman" panose="02020603050405020304" pitchFamily="18" charset="0"/>
                <a:cs typeface="Times New Roman" panose="02020603050405020304" pitchFamily="18" charset="0"/>
              </a:rPr>
              <a:t>Taşınmaz Maliki, </a:t>
            </a:r>
            <a:r>
              <a:rPr lang="tr-TR" sz="3600" b="1" i="1" dirty="0" smtClean="0">
                <a:latin typeface="Times New Roman" panose="02020603050405020304" pitchFamily="18" charset="0"/>
                <a:cs typeface="Times New Roman" panose="02020603050405020304" pitchFamily="18" charset="0"/>
              </a:rPr>
              <a:t>Satış </a:t>
            </a:r>
            <a:r>
              <a:rPr lang="tr-TR" sz="3600" b="1" i="1" dirty="0">
                <a:latin typeface="Times New Roman" panose="02020603050405020304" pitchFamily="18" charset="0"/>
                <a:cs typeface="Times New Roman" panose="02020603050405020304" pitchFamily="18" charset="0"/>
              </a:rPr>
              <a:t>V</a:t>
            </a:r>
            <a:r>
              <a:rPr lang="tr-TR" sz="3600" b="1" i="1" dirty="0" smtClean="0">
                <a:latin typeface="Times New Roman" panose="02020603050405020304" pitchFamily="18" charset="0"/>
                <a:cs typeface="Times New Roman" panose="02020603050405020304" pitchFamily="18" charset="0"/>
              </a:rPr>
              <a:t>aadinden doğan Borcunu </a:t>
            </a:r>
            <a:r>
              <a:rPr lang="tr-TR" sz="3600" b="1" dirty="0" smtClean="0">
                <a:latin typeface="Times New Roman" panose="02020603050405020304" pitchFamily="18" charset="0"/>
                <a:cs typeface="Times New Roman" panose="02020603050405020304" pitchFamily="18" charset="0"/>
              </a:rPr>
              <a:t>yerine getirmek isterse,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ne yapmalıdır? </a:t>
            </a:r>
          </a:p>
          <a:p>
            <a:pPr algn="just"/>
            <a:r>
              <a:rPr lang="tr-TR" sz="3200" dirty="0" smtClean="0">
                <a:latin typeface="Times New Roman" panose="02020603050405020304" pitchFamily="18" charset="0"/>
                <a:cs typeface="Times New Roman" panose="02020603050405020304" pitchFamily="18" charset="0"/>
              </a:rPr>
              <a:t>Bu durumda, öncelikle, </a:t>
            </a:r>
            <a:r>
              <a:rPr lang="tr-TR" sz="3200" b="1" u="sng" dirty="0" smtClean="0">
                <a:latin typeface="Times New Roman" panose="02020603050405020304" pitchFamily="18" charset="0"/>
                <a:cs typeface="Times New Roman" panose="02020603050405020304" pitchFamily="18" charset="0"/>
              </a:rPr>
              <a:t>Tapu </a:t>
            </a:r>
            <a:r>
              <a:rPr lang="tr-TR" sz="3200" b="1" u="sng" dirty="0">
                <a:latin typeface="Times New Roman" panose="02020603050405020304" pitchFamily="18" charset="0"/>
                <a:cs typeface="Times New Roman" panose="02020603050405020304" pitchFamily="18" charset="0"/>
              </a:rPr>
              <a:t>M</a:t>
            </a:r>
            <a:r>
              <a:rPr lang="tr-TR" sz="3200" b="1" u="sng" dirty="0" smtClean="0">
                <a:latin typeface="Times New Roman" panose="02020603050405020304" pitchFamily="18" charset="0"/>
                <a:cs typeface="Times New Roman" panose="02020603050405020304" pitchFamily="18" charset="0"/>
              </a:rPr>
              <a:t>üdürü </a:t>
            </a:r>
            <a:r>
              <a:rPr lang="tr-TR" sz="3200" b="1" dirty="0" smtClean="0">
                <a:latin typeface="Times New Roman" panose="02020603050405020304" pitchFamily="18" charset="0"/>
                <a:cs typeface="Times New Roman" panose="02020603050405020304" pitchFamily="18" charset="0"/>
              </a:rPr>
              <a:t>tarafından düzenlenecek</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Resmi Senet</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 </a:t>
            </a:r>
            <a:r>
              <a:rPr lang="tr-TR" sz="3200" b="1" u="sng" dirty="0" smtClean="0">
                <a:latin typeface="Times New Roman" panose="02020603050405020304" pitchFamily="18" charset="0"/>
                <a:cs typeface="Times New Roman" panose="02020603050405020304" pitchFamily="18" charset="0"/>
              </a:rPr>
              <a:t>Satış </a:t>
            </a:r>
            <a:r>
              <a:rPr lang="tr-TR" sz="3200" b="1" u="sng" dirty="0">
                <a:latin typeface="Times New Roman" panose="02020603050405020304" pitchFamily="18" charset="0"/>
                <a:cs typeface="Times New Roman" panose="02020603050405020304" pitchFamily="18" charset="0"/>
              </a:rPr>
              <a:t>S</a:t>
            </a:r>
            <a:r>
              <a:rPr lang="tr-TR" sz="3200" b="1" u="sng" dirty="0" smtClean="0">
                <a:latin typeface="Times New Roman" panose="02020603050405020304" pitchFamily="18" charset="0"/>
                <a:cs typeface="Times New Roman" panose="02020603050405020304" pitchFamily="18" charset="0"/>
              </a:rPr>
              <a:t>özleşmesi </a:t>
            </a:r>
            <a:r>
              <a:rPr lang="tr-TR" sz="3200" b="1" dirty="0" smtClean="0">
                <a:latin typeface="Times New Roman" panose="02020603050405020304" pitchFamily="18" charset="0"/>
                <a:cs typeface="Times New Roman" panose="02020603050405020304" pitchFamily="18" charset="0"/>
              </a:rPr>
              <a:t>yapılacaktır.  </a:t>
            </a:r>
          </a:p>
          <a:p>
            <a:pPr algn="just"/>
            <a:r>
              <a:rPr lang="tr-TR" sz="3200" dirty="0" smtClean="0">
                <a:latin typeface="Times New Roman" panose="02020603050405020304" pitchFamily="18" charset="0"/>
                <a:cs typeface="Times New Roman" panose="02020603050405020304" pitchFamily="18" charset="0"/>
              </a:rPr>
              <a:t>Daha sonra ise, </a:t>
            </a:r>
            <a:r>
              <a:rPr lang="tr-TR" sz="3200" b="1" dirty="0" smtClean="0">
                <a:latin typeface="Times New Roman" panose="02020603050405020304" pitchFamily="18" charset="0"/>
                <a:cs typeface="Times New Roman" panose="02020603050405020304" pitchFamily="18" charset="0"/>
              </a:rPr>
              <a:t>Tescil</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konusundaki Hükümlere uyularak, </a:t>
            </a:r>
            <a:r>
              <a:rPr lang="tr-TR" sz="3200" b="1" i="1" dirty="0" smtClean="0">
                <a:latin typeface="Times New Roman" panose="02020603050405020304" pitchFamily="18" charset="0"/>
                <a:cs typeface="Times New Roman" panose="02020603050405020304" pitchFamily="18" charset="0"/>
              </a:rPr>
              <a:t>Taşınmazın Mülkiyeti</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lıcı adına </a:t>
            </a:r>
            <a:r>
              <a:rPr lang="tr-TR" sz="3200" b="1" i="1" dirty="0" smtClean="0">
                <a:latin typeface="Times New Roman" panose="02020603050405020304" pitchFamily="18" charset="0"/>
                <a:cs typeface="Times New Roman" panose="02020603050405020304" pitchFamily="18" charset="0"/>
              </a:rPr>
              <a:t>Tescil</a:t>
            </a:r>
            <a:r>
              <a:rPr lang="tr-TR" sz="3200" b="1" dirty="0" smtClean="0">
                <a:latin typeface="Times New Roman" panose="02020603050405020304" pitchFamily="18" charset="0"/>
                <a:cs typeface="Times New Roman" panose="02020603050405020304" pitchFamily="18" charset="0"/>
              </a:rPr>
              <a:t> edilecektir. </a:t>
            </a:r>
          </a:p>
        </p:txBody>
      </p:sp>
    </p:spTree>
    <p:extLst>
      <p:ext uri="{BB962C8B-B14F-4D97-AF65-F5344CB8AC3E}">
        <p14:creationId xmlns:p14="http://schemas.microsoft.com/office/powerpoint/2010/main" val="32718975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2625</TotalTime>
  <Words>9076</Words>
  <Application>Microsoft Office PowerPoint</Application>
  <PresentationFormat>Geniş ekran</PresentationFormat>
  <Paragraphs>466</Paragraphs>
  <Slides>130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130</vt:i4>
      </vt:variant>
    </vt:vector>
  </HeadingPairs>
  <TitlesOfParts>
    <vt:vector size="135" baseType="lpstr">
      <vt:lpstr>Arial</vt:lpstr>
      <vt:lpstr>Calibri</vt:lpstr>
      <vt:lpstr>Calibri Light</vt:lpstr>
      <vt:lpstr>Times New Roman</vt:lpstr>
      <vt:lpstr>Office Teması</vt:lpstr>
      <vt:lpstr>  A.Ü.H.F.  3/A EŞYA HUKUKU DERS NOTLARI  (2.Dönem- 11.Hafta- 29.4.2020)   </vt:lpstr>
      <vt:lpstr>Taşınmaz Mülkiyetinin İnançlı İşlemle Devri (Sirmen, Eşya H., 7. B., s. 338 vd.; Eren, Mülkiyet H., 4.B., s. 229 vd.;  Ertaş, Eşya H., 12. B., s. 280 vd.; Oğuzman / Seliçi / Oktay- Özdemir, Eşya H., 19. B., s. 380 vd.; Özsunay, Ergun ; Türk Hukukunda ve Mukayeseli Hukukta İnançlı Muameleler, İstanbul 1968) </vt:lpstr>
      <vt:lpstr>Mülkiyetin İnançlı İşlemle Devri </vt:lpstr>
      <vt:lpstr>Yargıtay’ın İnançlı İşlem Tanımı </vt:lpstr>
      <vt:lpstr>PowerPoint Sunusu</vt:lpstr>
      <vt:lpstr>PowerPoint Sunusu</vt:lpstr>
      <vt:lpstr>PowerPoint Sunusu</vt:lpstr>
      <vt:lpstr>PowerPoint Sunusu</vt:lpstr>
      <vt:lpstr>Teminat Amaçlı İnançlı Temlike Örnek </vt:lpstr>
      <vt:lpstr>PowerPoint Sunusu</vt:lpstr>
      <vt:lpstr>PowerPoint Sunusu</vt:lpstr>
      <vt:lpstr>PowerPoint Sunusu</vt:lpstr>
      <vt:lpstr>İnançlı İşlemlerin Çeşitleri </vt:lpstr>
      <vt:lpstr>İnançlı İşlemlerin Çeşitleri </vt:lpstr>
      <vt:lpstr>İnançlı İşlemlerin Çeşitleri (Saf İnançlı İşlemler) </vt:lpstr>
      <vt:lpstr>PowerPoint Sunusu</vt:lpstr>
      <vt:lpstr>Saf İnançlı İşlemler </vt:lpstr>
      <vt:lpstr>Karma İnançlı İşlemler </vt:lpstr>
      <vt:lpstr>PowerPoint Sunusu</vt:lpstr>
      <vt:lpstr>İnançlı İşlemin Unsurları </vt:lpstr>
      <vt:lpstr>İnançlı İşlemlerin Unsurları </vt:lpstr>
      <vt:lpstr>İnanç Sözleşmesi </vt:lpstr>
      <vt:lpstr>PowerPoint Sunusu</vt:lpstr>
      <vt:lpstr>Saf İnançlı İşlemlerde İnanç Sözleşmesinin Hukuki Niteliği</vt:lpstr>
      <vt:lpstr>PowerPoint Sunusu</vt:lpstr>
      <vt:lpstr>Saf İnançlı İşlemlerde İnanç Sözleşmesinin Hukuki Niteliği</vt:lpstr>
      <vt:lpstr>Yargıtay’ın İnanç Sözleşmesinin Niteliğine İlişkin Görüşü </vt:lpstr>
      <vt:lpstr>Karma İnançlı İşlemlerin Hukuki Niteliği </vt:lpstr>
      <vt:lpstr>İnanç Sözleşmesinin Şekli </vt:lpstr>
      <vt:lpstr>PowerPoint Sunusu</vt:lpstr>
      <vt:lpstr>PowerPoint Sunusu</vt:lpstr>
      <vt:lpstr>PowerPoint Sunusu</vt:lpstr>
      <vt:lpstr>PowerPoint Sunusu</vt:lpstr>
      <vt:lpstr>PowerPoint Sunusu</vt:lpstr>
      <vt:lpstr>Görünürdeki İşlem ve Gizli İşlemin Sonuçları </vt:lpstr>
      <vt:lpstr>Yargıtay’ın Önceki Kararlarındaki Görüşü </vt:lpstr>
      <vt:lpstr>Yargıtay’ın Sonradan Görüşünü Değiştirmesi</vt:lpstr>
      <vt:lpstr>PowerPoint Sunusu</vt:lpstr>
      <vt:lpstr>PowerPoint Sunusu</vt:lpstr>
      <vt:lpstr>PowerPoint Sunusu</vt:lpstr>
      <vt:lpstr>Namı Müstear (Sirmen, Eşya H., 7. B., s. 340 vd.; Eren, Mülkiyet H., 4. B., s. 226 vd.; Ertaş, Eşya H., 12. B., s. 281 vd.; Oğuzman / Seliçi/ Oktay- Özdemir, Eşya H., 19. B., s. 387 vd.) </vt:lpstr>
      <vt:lpstr>Namı Müstearın Tanımı (Kavram) </vt:lpstr>
      <vt:lpstr>1953 Yılında Verilen İçtihadı Birleştirme Kararındaki «Namı Müstear» Tanımı </vt:lpstr>
      <vt:lpstr>PowerPoint Sunusu</vt:lpstr>
      <vt:lpstr>PowerPoint Sunusu</vt:lpstr>
      <vt:lpstr> Namı Müstear İlişkisinin Tarafları (Kişileri)</vt:lpstr>
      <vt:lpstr>Namı Müstearın Kaynaklanma Sebepleri</vt:lpstr>
      <vt:lpstr>Yargıtay’ın 1947 Yılında Verdiği İçtihadı Birleştirme Kararı </vt:lpstr>
      <vt:lpstr>PowerPoint Sunusu</vt:lpstr>
      <vt:lpstr>Yargıtay’ın 1953 Yılında Verdiği İçtihadı Birleştirme Kararı </vt:lpstr>
      <vt:lpstr>PowerPoint Sunusu</vt:lpstr>
      <vt:lpstr>Namı Müstearla İlgili Yargıtay’ın Verdiği Her İki İçtihadı Birleştirme Kararının Değerlendirilmesi </vt:lpstr>
      <vt:lpstr>PowerPoint Sunusu</vt:lpstr>
      <vt:lpstr>Namı Müstearın Örnekleri </vt:lpstr>
      <vt:lpstr>PowerPoint Sunusu</vt:lpstr>
      <vt:lpstr>PowerPoint Sunusu</vt:lpstr>
      <vt:lpstr>Malikin Dolaylı Temsil İlişkisini Bilmesi Halinde Namı Müstearın Hükümleri -1 </vt:lpstr>
      <vt:lpstr>Malikin Dolaylı Temsil İlişkisini Bilmesi Halinde Namı Müstearın Hükümleri – (Birinci Görüş) </vt:lpstr>
      <vt:lpstr>Malikin Dolaylı Temsil İlişkisini Bilmesi Halinde Namı Müstearın Hükümleri (İkinci Görüş)</vt:lpstr>
      <vt:lpstr>PowerPoint Sunusu</vt:lpstr>
      <vt:lpstr>PowerPoint Sunusu</vt:lpstr>
      <vt:lpstr>Malikin Dolaylı Temsil İlişkisini Bilmesi Halinde Namı Müstearın Hükümleri (Üçüncü Görüş)</vt:lpstr>
      <vt:lpstr>PowerPoint Sunusu</vt:lpstr>
      <vt:lpstr>Malikin Dolaylı Temsil İlişkisini Bilmesi Halinde Namı Müstearın Hükümleri (İkinci Görüş – Üçüncü Görüş İlişkisi) </vt:lpstr>
      <vt:lpstr>PowerPoint Sunusu</vt:lpstr>
      <vt:lpstr>Taşınmaz Mülkiyetini Devir Borcu Doğuran Bir Sözleşmeden Dönmenin Yerine Getirilmiş Edimler Bakımından Etkisi  (Sirmen, Eşya H., 7. B., s. 343 vd.) </vt:lpstr>
      <vt:lpstr>Sözleşmeden Dönmenin, «dönülen  Sözleşme bakımından Etkisi» konusunda ileri sürülen Görüşler</vt:lpstr>
      <vt:lpstr>Klasik Dönme Görüşü </vt:lpstr>
      <vt:lpstr>Kanuni Borç İlişkisi Görüşü </vt:lpstr>
      <vt:lpstr>Dönüşüm Kuramı </vt:lpstr>
      <vt:lpstr>PowerPoint Sunusu</vt:lpstr>
      <vt:lpstr>Ayni Etkili Dönme Görüşü </vt:lpstr>
      <vt:lpstr>PowerPoint Sunusu</vt:lpstr>
      <vt:lpstr>Sözleşmeden Dönmenin Etkisi Konusundaki Görüşlerin Değerlendirilmesi </vt:lpstr>
      <vt:lpstr>PowerPoint Sunusu</vt:lpstr>
      <vt:lpstr>PowerPoint Sunusu</vt:lpstr>
      <vt:lpstr>PowerPoint Sunusu</vt:lpstr>
      <vt:lpstr>PowerPoint Sunusu</vt:lpstr>
      <vt:lpstr>PowerPoint Sunusu</vt:lpstr>
      <vt:lpstr>Taşınmaz Satış Vaadi - Kaynakça  </vt:lpstr>
      <vt:lpstr>Genel Olarak Taşınmaz Satış Vaadi </vt:lpstr>
      <vt:lpstr>Taşınmaz Satış Vaadi Sözleşmesinin Hukuki Niteliği  </vt:lpstr>
      <vt:lpstr>Taşınmaz Satış Vaadinin Şekli </vt:lpstr>
      <vt:lpstr>PowerPoint Sunusu</vt:lpstr>
      <vt:lpstr>PowerPoint Sunusu</vt:lpstr>
      <vt:lpstr>PowerPoint Sunusu</vt:lpstr>
      <vt:lpstr>PowerPoint Sunusu</vt:lpstr>
      <vt:lpstr>Yargıtay’ın Hakkın Kötüye Kullanılmasına İlişkin 1988 Yılında Verdiği İçtihadı Birleştirme Kararı </vt:lpstr>
      <vt:lpstr>Toplu Konut Kanunundaki Özel Hüküm </vt:lpstr>
      <vt:lpstr>Şarta Bağlı Satış Vaadi Sözleşmesi </vt:lpstr>
      <vt:lpstr>Taşınmaz Satış Vaadinin Hükümleri  (Sirmen, Eşya H., 7. B., s. 347 vd.; Eren, Mülkiyet H., 4. B., s. 235 vd.; Oğuzman / Seliçi / Oktay- Özdemir, Eşya H., 19. B., s. 392 vd.; Oğuzman / Seliçi / Oktay- Özdemir, Eşya H., Ders Kitabı, s. 224 vd. ) </vt:lpstr>
      <vt:lpstr>Alım Sözleşmesi -  Satış Vaadi İlişkisi</vt:lpstr>
      <vt:lpstr>Asıl Sözleşmenin Yapılmasını İsteme Hakkının Hukuki Niteliği </vt:lpstr>
      <vt:lpstr>Asıl Sözleşmenin Yapılmasını İsteme Hakkının Hukuki Niteliği Hakkında Bizim Katıldığımız Görüş</vt:lpstr>
      <vt:lpstr>Uygulamada Taşınmaz Satış Vaadine Başvurma Nedenleri </vt:lpstr>
      <vt:lpstr>Muvazaa- Lex Commissoria Yasağı – Kanuna Karşı Hile </vt:lpstr>
      <vt:lpstr>PowerPoint Sunusu</vt:lpstr>
      <vt:lpstr>PowerPoint Sunusu</vt:lpstr>
      <vt:lpstr>Taşınmaz Satış Vaadinde Borcun İfası </vt:lpstr>
      <vt:lpstr>Taşınmaz Malikinin Satış Sözleşmesini Yapmaktan Kaçınması Halinde Alıcının Açacağı Davanın Hukuki Niteliği </vt:lpstr>
      <vt:lpstr>PowerPoint Sunusu</vt:lpstr>
      <vt:lpstr>Hukuk Muhakemeleri Kanunumuzun Konuya İlişkin Hükmü (HMK m. 105)</vt:lpstr>
      <vt:lpstr>PowerPoint Sunusu</vt:lpstr>
      <vt:lpstr>PowerPoint Sunusu</vt:lpstr>
      <vt:lpstr>PowerPoint Sunusu</vt:lpstr>
      <vt:lpstr>Taşınmaz Satış Vaadinde Şerh Verilmesi </vt:lpstr>
      <vt:lpstr>PowerPoint Sunusu</vt:lpstr>
      <vt:lpstr>Satış Vaadinin sağladığı Satın Alma Hakkının Şerhinin Etkileri </vt:lpstr>
      <vt:lpstr>Taşınmaz Bağışlama Vaadi</vt:lpstr>
      <vt:lpstr>PowerPoint Sunusu</vt:lpstr>
      <vt:lpstr>PowerPoint Sunusu</vt:lpstr>
      <vt:lpstr>PowerPoint Sunusu</vt:lpstr>
      <vt:lpstr>PowerPoint Sunusu</vt:lpstr>
      <vt:lpstr>Tapusuz Taşınmazlarda Mülkiyeti Devir Borcu (Sirmen, Eşya H., 7. B., s. 350 vd.; Acemoğlu, Kevork; Türk Hukukunda Tapu Kütüğüne Kayıtlı Olmayan Gayrimenkullerin Hukuki Durumu, İstanbul 1965)</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Yargıtay’ın 1944 yılında verdiği İçtihadı Birleştirme Kararı </vt:lpstr>
      <vt:lpstr>Yargıtay’ın 1946 yılında verdiği İçtihadı Birleştirme Kararı </vt:lpstr>
      <vt:lpstr>Yargıtay’ın Sonraki Kararları </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Mülkiyetin İnançlı İşlemle Devri</dc:title>
  <dc:creator>user</dc:creator>
  <cp:lastModifiedBy>user</cp:lastModifiedBy>
  <cp:revision>949</cp:revision>
  <cp:lastPrinted>2019-04-27T17:31:42Z</cp:lastPrinted>
  <dcterms:created xsi:type="dcterms:W3CDTF">2015-04-06T16:50:49Z</dcterms:created>
  <dcterms:modified xsi:type="dcterms:W3CDTF">2020-04-28T22:30:41Z</dcterms:modified>
</cp:coreProperties>
</file>