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0494-EFC5-4E58-8971-15DCE61518BB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9D02-BFFB-45FC-B02B-E1A4006273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615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0494-EFC5-4E58-8971-15DCE61518BB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9D02-BFFB-45FC-B02B-E1A4006273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422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0494-EFC5-4E58-8971-15DCE61518BB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9D02-BFFB-45FC-B02B-E1A4006273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8991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823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370013"/>
            <a:ext cx="9287933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1823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02934" y="3886200"/>
            <a:ext cx="752051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D8E6E-6E52-43EB-95E3-87B9E5F68C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4838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5B60-8368-43D9-A094-BF1458D469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5559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9B98-C649-4C61-8D33-2A48FD21E3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298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0C8E-AA47-4993-901D-C14E5A2E82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7711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AD6D-24D1-4093-B9FC-A8FE61B098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628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D01F-7D1C-4BD6-97CF-BB668A44D0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77293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2C3A-20F8-4F8A-BE71-BC362A6668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5648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4F44-2E01-4497-B60A-C3ABF635F3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10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0494-EFC5-4E58-8971-15DCE61518BB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9D02-BFFB-45FC-B02B-E1A4006273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8106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7300-974A-496D-BBD9-21A6F5398F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60094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7BD3-78AB-429C-A03D-F8C65556E0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9304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770285" y="227014"/>
            <a:ext cx="2491316" cy="58689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92100" y="227014"/>
            <a:ext cx="7274984" cy="58689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55B9-33DF-4392-B4F1-2C798AB192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483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0494-EFC5-4E58-8971-15DCE61518BB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9D02-BFFB-45FC-B02B-E1A4006273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5114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0494-EFC5-4E58-8971-15DCE61518BB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9D02-BFFB-45FC-B02B-E1A4006273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885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0494-EFC5-4E58-8971-15DCE61518BB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9D02-BFFB-45FC-B02B-E1A4006273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900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0494-EFC5-4E58-8971-15DCE61518BB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9D02-BFFB-45FC-B02B-E1A4006273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9067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0494-EFC5-4E58-8971-15DCE61518BB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9D02-BFFB-45FC-B02B-E1A4006273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703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0494-EFC5-4E58-8971-15DCE61518BB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9D02-BFFB-45FC-B02B-E1A4006273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7658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0494-EFC5-4E58-8971-15DCE61518BB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9D02-BFFB-45FC-B02B-E1A4006273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1678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80494-EFC5-4E58-8971-15DCE61518BB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B9D02-BFFB-45FC-B02B-E1A4006273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895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25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29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129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30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30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92101" y="227013"/>
            <a:ext cx="9969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367" y="1598613"/>
            <a:ext cx="9848851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813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8" y="6242051"/>
            <a:ext cx="23770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9900" y="6248401"/>
            <a:ext cx="46079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3201" y="6248401"/>
            <a:ext cx="234103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1ADDA27-02A7-4EF6-B2F3-90716DA9AB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269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4862"/>
          </a:xfrm>
        </p:spPr>
        <p:txBody>
          <a:bodyPr/>
          <a:lstStyle/>
          <a:p>
            <a:pPr algn="ctr" eaLnBrk="1" hangingPunct="1"/>
            <a:r>
              <a:rPr lang="tr-TR" altLang="tr-TR" sz="2400" b="1">
                <a:solidFill>
                  <a:srgbClr val="FF0000"/>
                </a:solidFill>
              </a:rPr>
              <a:t>İNFEKSİYONLARIN BULAŞMASI ve YAYILMASI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800" b="1">
                <a:solidFill>
                  <a:srgbClr val="FF0000"/>
                </a:solidFill>
              </a:rPr>
              <a:t>Mikroorganizmaların Vücutta Yayılması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400" b="1">
                <a:solidFill>
                  <a:srgbClr val="FF0000"/>
                </a:solidFill>
              </a:rPr>
              <a:t>Hücrelerarası yayılma</a:t>
            </a:r>
          </a:p>
          <a:p>
            <a:pPr lvl="2" eaLnBrk="1" hangingPunct="1">
              <a:lnSpc>
                <a:spcPct val="90000"/>
              </a:lnSpc>
            </a:pPr>
            <a:r>
              <a:rPr lang="tr-TR" altLang="tr-TR" sz="2000" b="1" i="1">
                <a:solidFill>
                  <a:srgbClr val="FFFF00"/>
                </a:solidFill>
              </a:rPr>
              <a:t>Salmonella</a:t>
            </a:r>
            <a:r>
              <a:rPr lang="tr-TR" altLang="tr-TR" sz="2000" b="1">
                <a:solidFill>
                  <a:srgbClr val="FFFF00"/>
                </a:solidFill>
              </a:rPr>
              <a:t> </a:t>
            </a:r>
            <a:r>
              <a:rPr lang="tr-TR" altLang="tr-TR" sz="2000" b="1" i="1">
                <a:solidFill>
                  <a:srgbClr val="FFFF00"/>
                </a:solidFill>
              </a:rPr>
              <a:t>typhi</a:t>
            </a:r>
            <a:r>
              <a:rPr lang="tr-TR" altLang="tr-TR" sz="2000" b="1">
                <a:solidFill>
                  <a:srgbClr val="FFFF00"/>
                </a:solidFill>
              </a:rPr>
              <a:t>’nin bağırsak hücrelerine yayılması, deride bulunan stafilokok ve streptokoklar, karaciğer lezyonlarındaki tüberküloz etkenleri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400" b="1">
                <a:solidFill>
                  <a:srgbClr val="FF0000"/>
                </a:solidFill>
              </a:rPr>
              <a:t>Fagositik hücrelerle yayılma</a:t>
            </a:r>
          </a:p>
          <a:p>
            <a:pPr lvl="2" eaLnBrk="1" hangingPunct="1">
              <a:lnSpc>
                <a:spcPct val="90000"/>
              </a:lnSpc>
            </a:pPr>
            <a:r>
              <a:rPr lang="tr-TR" altLang="tr-TR" sz="2000" b="1">
                <a:solidFill>
                  <a:srgbClr val="FFFF00"/>
                </a:solidFill>
              </a:rPr>
              <a:t>Tüberküloz olgularındaki metastaz olay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400" b="1">
                <a:solidFill>
                  <a:srgbClr val="FF0000"/>
                </a:solidFill>
              </a:rPr>
              <a:t>Kan yoluyla yayılma</a:t>
            </a:r>
          </a:p>
          <a:p>
            <a:pPr lvl="2" eaLnBrk="1" hangingPunct="1">
              <a:lnSpc>
                <a:spcPct val="90000"/>
              </a:lnSpc>
            </a:pPr>
            <a:r>
              <a:rPr lang="tr-TR" altLang="tr-TR" sz="2000" b="1" i="1">
                <a:solidFill>
                  <a:srgbClr val="FFFF00"/>
                </a:solidFill>
              </a:rPr>
              <a:t>B. abortus</a:t>
            </a:r>
            <a:r>
              <a:rPr lang="tr-TR" altLang="tr-TR" sz="2000" b="1">
                <a:solidFill>
                  <a:srgbClr val="FFFF00"/>
                </a:solidFill>
              </a:rPr>
              <a:t> ve </a:t>
            </a:r>
            <a:r>
              <a:rPr lang="tr-TR" altLang="tr-TR" sz="2000" b="1" i="1">
                <a:solidFill>
                  <a:srgbClr val="FFFF00"/>
                </a:solidFill>
              </a:rPr>
              <a:t>C. fetus subsp fetus</a:t>
            </a:r>
            <a:r>
              <a:rPr lang="tr-TR" altLang="tr-TR" sz="2000" b="1">
                <a:solidFill>
                  <a:srgbClr val="FFFF00"/>
                </a:solidFill>
              </a:rPr>
              <a:t> (yayılma)</a:t>
            </a:r>
          </a:p>
          <a:p>
            <a:pPr lvl="2" eaLnBrk="1" hangingPunct="1">
              <a:lnSpc>
                <a:spcPct val="90000"/>
              </a:lnSpc>
            </a:pPr>
            <a:r>
              <a:rPr lang="tr-TR" altLang="tr-TR" sz="2000" b="1" i="1">
                <a:solidFill>
                  <a:srgbClr val="FFFF00"/>
                </a:solidFill>
              </a:rPr>
              <a:t>P. multocida</a:t>
            </a:r>
            <a:r>
              <a:rPr lang="tr-TR" altLang="tr-TR" sz="2000" b="1">
                <a:solidFill>
                  <a:srgbClr val="FFFF00"/>
                </a:solidFill>
              </a:rPr>
              <a:t> (hem yayılma hem de üreme)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400" b="1">
                <a:solidFill>
                  <a:srgbClr val="FF0000"/>
                </a:solidFill>
              </a:rPr>
              <a:t>Lenf yoluyla yayılma</a:t>
            </a:r>
          </a:p>
          <a:p>
            <a:pPr lvl="2" eaLnBrk="1" hangingPunct="1">
              <a:lnSpc>
                <a:spcPct val="90000"/>
              </a:lnSpc>
            </a:pPr>
            <a:r>
              <a:rPr lang="tr-TR" altLang="tr-TR" sz="2000" b="1" i="1">
                <a:solidFill>
                  <a:srgbClr val="FFFF00"/>
                </a:solidFill>
              </a:rPr>
              <a:t>Francisella tularensis, Corynebacterium pseudotuberculosis ovis</a:t>
            </a:r>
            <a:endParaRPr lang="tr-TR" altLang="tr-TR" sz="2000" b="1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tr-TR" altLang="tr-TR" sz="2400" b="1">
                <a:solidFill>
                  <a:srgbClr val="FF0000"/>
                </a:solidFill>
              </a:rPr>
              <a:t>Sinir yoluyla yayılma</a:t>
            </a:r>
          </a:p>
          <a:p>
            <a:pPr lvl="2" eaLnBrk="1" hangingPunct="1">
              <a:lnSpc>
                <a:spcPct val="90000"/>
              </a:lnSpc>
            </a:pPr>
            <a:r>
              <a:rPr lang="tr-TR" altLang="tr-TR" sz="2000" b="1">
                <a:solidFill>
                  <a:srgbClr val="FFFF00"/>
                </a:solidFill>
              </a:rPr>
              <a:t>Kuduz virusu</a:t>
            </a:r>
            <a:endParaRPr lang="tr-TR" altLang="tr-TR" sz="2800" b="1">
              <a:solidFill>
                <a:srgbClr val="FFFF00"/>
              </a:solidFill>
            </a:endParaRPr>
          </a:p>
          <a:p>
            <a:pPr lvl="3" eaLnBrk="1" hangingPunct="1">
              <a:lnSpc>
                <a:spcPct val="90000"/>
              </a:lnSpc>
              <a:buFontTx/>
              <a:buNone/>
            </a:pPr>
            <a:endParaRPr lang="tr-TR" altLang="tr-TR" sz="2400" b="1">
              <a:solidFill>
                <a:srgbClr val="FFFF00"/>
              </a:solidFill>
            </a:endParaRP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2135189" y="1268413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59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4862"/>
          </a:xfrm>
        </p:spPr>
        <p:txBody>
          <a:bodyPr/>
          <a:lstStyle/>
          <a:p>
            <a:pPr algn="ctr" eaLnBrk="1" hangingPunct="1"/>
            <a:r>
              <a:rPr lang="tr-TR" altLang="tr-TR" sz="2400">
                <a:solidFill>
                  <a:srgbClr val="FF0000"/>
                </a:solidFill>
              </a:rPr>
              <a:t>İNFEKSİYONLARIN BULAŞMASI ve YAYILMASI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tr-TR" altLang="tr-TR" sz="2400" b="1">
                <a:solidFill>
                  <a:srgbClr val="FF0000"/>
                </a:solidFill>
              </a:rPr>
              <a:t>Mikroorganizmaların Vücuttan Çıkış Yolları</a:t>
            </a:r>
          </a:p>
          <a:p>
            <a:pPr lvl="1" eaLnBrk="1" hangingPunct="1"/>
            <a:r>
              <a:rPr lang="tr-TR" altLang="tr-TR" sz="2000" b="1">
                <a:solidFill>
                  <a:srgbClr val="FF0000"/>
                </a:solidFill>
              </a:rPr>
              <a:t>Deri yoluyla</a:t>
            </a:r>
          </a:p>
          <a:p>
            <a:pPr lvl="2" eaLnBrk="1" hangingPunct="1"/>
            <a:r>
              <a:rPr lang="tr-TR" altLang="tr-TR" sz="1800" b="1">
                <a:solidFill>
                  <a:srgbClr val="FFFF00"/>
                </a:solidFill>
              </a:rPr>
              <a:t>Çiçek virusu, Marek hastalığı virusu, Anthrax etkeni, ruam etkeni, deri tüberkülozu etkeni</a:t>
            </a:r>
          </a:p>
          <a:p>
            <a:pPr lvl="1" eaLnBrk="1" hangingPunct="1"/>
            <a:r>
              <a:rPr lang="tr-TR" altLang="tr-TR" sz="2000" b="1">
                <a:solidFill>
                  <a:srgbClr val="FF0000"/>
                </a:solidFill>
              </a:rPr>
              <a:t>Solunum sistemi yoluyla</a:t>
            </a:r>
          </a:p>
          <a:p>
            <a:pPr lvl="2" eaLnBrk="1" hangingPunct="1"/>
            <a:r>
              <a:rPr lang="tr-TR" altLang="tr-TR" sz="1800" b="1">
                <a:solidFill>
                  <a:srgbClr val="FFFF00"/>
                </a:solidFill>
              </a:rPr>
              <a:t>Damlacık infeksiyonu</a:t>
            </a:r>
          </a:p>
          <a:p>
            <a:pPr lvl="1" eaLnBrk="1" hangingPunct="1"/>
            <a:r>
              <a:rPr lang="tr-TR" altLang="tr-TR" sz="2000" b="1">
                <a:solidFill>
                  <a:srgbClr val="FF0000"/>
                </a:solidFill>
              </a:rPr>
              <a:t>Sindirim sistemi yoluyla</a:t>
            </a:r>
          </a:p>
          <a:p>
            <a:pPr lvl="2" eaLnBrk="1" hangingPunct="1"/>
            <a:r>
              <a:rPr lang="tr-TR" altLang="tr-TR" sz="1800" b="1">
                <a:solidFill>
                  <a:srgbClr val="FFFF00"/>
                </a:solidFill>
              </a:rPr>
              <a:t>Dışkı ve kusma (</a:t>
            </a:r>
            <a:r>
              <a:rPr lang="tr-TR" altLang="tr-TR" sz="1800" b="1" i="1">
                <a:solidFill>
                  <a:srgbClr val="FFFF00"/>
                </a:solidFill>
              </a:rPr>
              <a:t>Helicobacter felis, H. pylori</a:t>
            </a:r>
            <a:r>
              <a:rPr lang="tr-TR" altLang="tr-TR" sz="1800" b="1">
                <a:solidFill>
                  <a:srgbClr val="FFFF00"/>
                </a:solidFill>
              </a:rPr>
              <a:t>)</a:t>
            </a:r>
          </a:p>
          <a:p>
            <a:pPr lvl="1" eaLnBrk="1" hangingPunct="1"/>
            <a:r>
              <a:rPr lang="tr-TR" altLang="tr-TR" sz="2000" b="1">
                <a:solidFill>
                  <a:srgbClr val="FF0000"/>
                </a:solidFill>
              </a:rPr>
              <a:t>Ürogenital sistem yoluyla</a:t>
            </a:r>
          </a:p>
          <a:p>
            <a:pPr lvl="2" eaLnBrk="1" hangingPunct="1"/>
            <a:r>
              <a:rPr lang="tr-TR" altLang="tr-TR" sz="1800" b="1">
                <a:solidFill>
                  <a:srgbClr val="FFFF00"/>
                </a:solidFill>
              </a:rPr>
              <a:t>İdrar – </a:t>
            </a:r>
            <a:r>
              <a:rPr lang="tr-TR" altLang="tr-TR" sz="1800" b="1" i="1">
                <a:solidFill>
                  <a:srgbClr val="FFFF00"/>
                </a:solidFill>
              </a:rPr>
              <a:t>Corynebacterium renale</a:t>
            </a:r>
            <a:r>
              <a:rPr lang="tr-TR" altLang="tr-TR" sz="1800" b="1">
                <a:solidFill>
                  <a:srgbClr val="FFFF00"/>
                </a:solidFill>
              </a:rPr>
              <a:t>, Leptospira türleri</a:t>
            </a:r>
          </a:p>
          <a:p>
            <a:pPr lvl="2" eaLnBrk="1" hangingPunct="1"/>
            <a:r>
              <a:rPr lang="tr-TR" altLang="tr-TR" sz="1800" b="1">
                <a:solidFill>
                  <a:srgbClr val="FFFF00"/>
                </a:solidFill>
              </a:rPr>
              <a:t>Genital akıntılar – Mycoplasma türleri, </a:t>
            </a:r>
            <a:r>
              <a:rPr lang="tr-TR" altLang="tr-TR" sz="1800" b="1" i="1">
                <a:solidFill>
                  <a:srgbClr val="FFFF00"/>
                </a:solidFill>
              </a:rPr>
              <a:t>Haemophilus somnus</a:t>
            </a:r>
            <a:r>
              <a:rPr lang="tr-TR" altLang="tr-TR" sz="1800" b="1">
                <a:solidFill>
                  <a:srgbClr val="FFFF00"/>
                </a:solidFill>
              </a:rPr>
              <a:t>, abort etkenleri</a:t>
            </a:r>
          </a:p>
          <a:p>
            <a:pPr lvl="1" eaLnBrk="1" hangingPunct="1"/>
            <a:r>
              <a:rPr lang="tr-TR" altLang="tr-TR" sz="2000" b="1">
                <a:solidFill>
                  <a:srgbClr val="FF0000"/>
                </a:solidFill>
              </a:rPr>
              <a:t>Salgılar yoluyla</a:t>
            </a:r>
          </a:p>
          <a:p>
            <a:pPr lvl="2" eaLnBrk="1" hangingPunct="1"/>
            <a:r>
              <a:rPr lang="tr-TR" altLang="tr-TR" sz="1800" b="1">
                <a:solidFill>
                  <a:srgbClr val="FFFF00"/>
                </a:solidFill>
              </a:rPr>
              <a:t>Süt – mastitis etkenleri, </a:t>
            </a:r>
            <a:r>
              <a:rPr lang="tr-TR" altLang="tr-TR" sz="1800" b="1" i="1">
                <a:solidFill>
                  <a:srgbClr val="FFFF00"/>
                </a:solidFill>
              </a:rPr>
              <a:t>B. abortus</a:t>
            </a:r>
            <a:r>
              <a:rPr lang="tr-TR" altLang="tr-TR" sz="1800" b="1">
                <a:solidFill>
                  <a:srgbClr val="FFFF00"/>
                </a:solidFill>
              </a:rPr>
              <a:t>, </a:t>
            </a:r>
            <a:r>
              <a:rPr lang="tr-TR" altLang="tr-TR" sz="1800" b="1" i="1">
                <a:solidFill>
                  <a:srgbClr val="FFFF00"/>
                </a:solidFill>
              </a:rPr>
              <a:t>B. melitensis</a:t>
            </a:r>
            <a:r>
              <a:rPr lang="tr-TR" altLang="tr-TR" sz="1800" b="1">
                <a:solidFill>
                  <a:srgbClr val="FFFF00"/>
                </a:solidFill>
              </a:rPr>
              <a:t>, </a:t>
            </a:r>
            <a:r>
              <a:rPr lang="tr-TR" altLang="tr-TR" sz="1800" b="1" i="1">
                <a:solidFill>
                  <a:srgbClr val="FFFF00"/>
                </a:solidFill>
              </a:rPr>
              <a:t>L. monocytogenes</a:t>
            </a:r>
          </a:p>
          <a:p>
            <a:pPr lvl="2" eaLnBrk="1" hangingPunct="1"/>
            <a:r>
              <a:rPr lang="tr-TR" altLang="tr-TR" sz="1800" b="1">
                <a:solidFill>
                  <a:srgbClr val="FFFF00"/>
                </a:solidFill>
              </a:rPr>
              <a:t>Göz yaşı – </a:t>
            </a:r>
            <a:r>
              <a:rPr lang="tr-TR" altLang="tr-TR" sz="1800" b="1" i="1">
                <a:solidFill>
                  <a:srgbClr val="FFFF00"/>
                </a:solidFill>
              </a:rPr>
              <a:t>M. bovis</a:t>
            </a:r>
            <a:r>
              <a:rPr lang="tr-TR" altLang="tr-TR" sz="1800" b="1">
                <a:solidFill>
                  <a:srgbClr val="FFFF00"/>
                </a:solidFill>
              </a:rPr>
              <a:t>, </a:t>
            </a:r>
            <a:r>
              <a:rPr lang="tr-TR" altLang="tr-TR" sz="1800" b="1" i="1">
                <a:solidFill>
                  <a:srgbClr val="FFFF00"/>
                </a:solidFill>
              </a:rPr>
              <a:t>M. conjunctivae</a:t>
            </a:r>
            <a:r>
              <a:rPr lang="tr-TR" altLang="tr-TR" sz="1800" b="1">
                <a:solidFill>
                  <a:srgbClr val="FFFF00"/>
                </a:solidFill>
              </a:rPr>
              <a:t>, sığır vebası virusu</a:t>
            </a:r>
          </a:p>
          <a:p>
            <a:pPr lvl="1" eaLnBrk="1" hangingPunct="1"/>
            <a:endParaRPr lang="tr-TR" altLang="tr-TR" sz="2400" b="1">
              <a:solidFill>
                <a:srgbClr val="FFFF00"/>
              </a:solidFill>
            </a:endParaRPr>
          </a:p>
          <a:p>
            <a:pPr lvl="1" eaLnBrk="1" hangingPunct="1"/>
            <a:endParaRPr lang="tr-TR" altLang="tr-TR" b="1" smtClean="0">
              <a:solidFill>
                <a:srgbClr val="FFFF00"/>
              </a:solidFill>
            </a:endParaRPr>
          </a:p>
          <a:p>
            <a:pPr lvl="3" eaLnBrk="1" hangingPunct="1">
              <a:buFontTx/>
              <a:buNone/>
            </a:pPr>
            <a:endParaRPr lang="tr-TR" altLang="tr-TR" b="1" smtClean="0">
              <a:solidFill>
                <a:srgbClr val="FFFF00"/>
              </a:solidFill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2135189" y="1268413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79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4862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FF0000"/>
                </a:solidFill>
              </a:rPr>
              <a:t>İNFEKSİYONLARIN BULAŞMASI ve YAYILMASI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endParaRPr lang="tr-TR" altLang="tr-TR" sz="2400">
              <a:solidFill>
                <a:srgbClr val="FFFF00"/>
              </a:solidFill>
            </a:endParaRPr>
          </a:p>
          <a:p>
            <a:pPr eaLnBrk="1" hangingPunct="1"/>
            <a:r>
              <a:rPr lang="tr-TR" altLang="tr-TR" sz="2400" b="1">
                <a:solidFill>
                  <a:srgbClr val="FF0000"/>
                </a:solidFill>
              </a:rPr>
              <a:t>Mikroorganizmaların Bulaşma Şekilleri</a:t>
            </a:r>
          </a:p>
          <a:p>
            <a:pPr lvl="1" eaLnBrk="1" hangingPunct="1"/>
            <a:r>
              <a:rPr lang="tr-TR" altLang="tr-TR" sz="2000" b="1">
                <a:solidFill>
                  <a:srgbClr val="FF0000"/>
                </a:solidFill>
              </a:rPr>
              <a:t>Vertikal bulaşma (İntra-uterin bulaşma)</a:t>
            </a:r>
          </a:p>
          <a:p>
            <a:pPr lvl="2" eaLnBrk="1" hangingPunct="1"/>
            <a:r>
              <a:rPr lang="tr-TR" altLang="tr-TR" sz="1800" b="1">
                <a:solidFill>
                  <a:srgbClr val="FFFF00"/>
                </a:solidFill>
              </a:rPr>
              <a:t>Herediter bulaşma – Retroviruslar (RNA virusları)</a:t>
            </a:r>
          </a:p>
          <a:p>
            <a:pPr lvl="1" eaLnBrk="1" hangingPunct="1"/>
            <a:r>
              <a:rPr lang="tr-TR" altLang="tr-TR" sz="2000" b="1">
                <a:solidFill>
                  <a:srgbClr val="FF0000"/>
                </a:solidFill>
              </a:rPr>
              <a:t>Kongenital bulaşma</a:t>
            </a:r>
          </a:p>
          <a:p>
            <a:pPr lvl="2" eaLnBrk="1" hangingPunct="1"/>
            <a:r>
              <a:rPr lang="tr-TR" altLang="tr-TR" sz="1800" b="1">
                <a:solidFill>
                  <a:srgbClr val="FFFF00"/>
                </a:solidFill>
              </a:rPr>
              <a:t>Germinal bulaşma (</a:t>
            </a:r>
            <a:r>
              <a:rPr lang="tr-TR" altLang="tr-TR" sz="1800" b="1" i="1">
                <a:solidFill>
                  <a:srgbClr val="FFFF00"/>
                </a:solidFill>
              </a:rPr>
              <a:t>S. pullorum</a:t>
            </a:r>
            <a:r>
              <a:rPr lang="tr-TR" altLang="tr-TR" sz="1800" b="1">
                <a:solidFill>
                  <a:srgbClr val="FFFF00"/>
                </a:solidFill>
              </a:rPr>
              <a:t>, </a:t>
            </a:r>
            <a:r>
              <a:rPr lang="tr-TR" altLang="tr-TR" sz="1800" b="1" i="1">
                <a:solidFill>
                  <a:srgbClr val="FFFF00"/>
                </a:solidFill>
              </a:rPr>
              <a:t>S. gallinarum</a:t>
            </a:r>
            <a:r>
              <a:rPr lang="tr-TR" altLang="tr-TR" sz="1800" b="1">
                <a:solidFill>
                  <a:srgbClr val="FFFF00"/>
                </a:solidFill>
              </a:rPr>
              <a:t>, </a:t>
            </a:r>
            <a:r>
              <a:rPr lang="tr-TR" altLang="tr-TR" sz="1800" b="1" i="1">
                <a:solidFill>
                  <a:srgbClr val="FFFF00"/>
                </a:solidFill>
              </a:rPr>
              <a:t>M. galliseptium</a:t>
            </a:r>
            <a:r>
              <a:rPr lang="tr-TR" altLang="tr-TR" sz="1800" b="1">
                <a:solidFill>
                  <a:srgbClr val="FFFF00"/>
                </a:solidFill>
              </a:rPr>
              <a:t>, </a:t>
            </a:r>
          </a:p>
          <a:p>
            <a:pPr lvl="2" eaLnBrk="1" hangingPunct="1">
              <a:buFontTx/>
              <a:buNone/>
            </a:pPr>
            <a:r>
              <a:rPr lang="tr-TR" altLang="tr-TR" sz="1800" b="1">
                <a:solidFill>
                  <a:srgbClr val="FFFF00"/>
                </a:solidFill>
              </a:rPr>
              <a:t>    Newcastle hastalığı, Avian Encephalomyelitis, EDS’76 virusları, </a:t>
            </a:r>
            <a:r>
              <a:rPr lang="tr-TR" altLang="tr-TR" sz="1800" b="1" i="1">
                <a:solidFill>
                  <a:srgbClr val="FFFF00"/>
                </a:solidFill>
              </a:rPr>
              <a:t>H. somnus</a:t>
            </a:r>
            <a:r>
              <a:rPr lang="tr-TR" altLang="tr-TR" sz="1800" b="1">
                <a:solidFill>
                  <a:srgbClr val="FFFF00"/>
                </a:solidFill>
              </a:rPr>
              <a:t>)</a:t>
            </a:r>
          </a:p>
          <a:p>
            <a:pPr lvl="2" eaLnBrk="1" hangingPunct="1"/>
            <a:r>
              <a:rPr lang="tr-TR" altLang="tr-TR" sz="1800" b="1">
                <a:solidFill>
                  <a:srgbClr val="FFFF00"/>
                </a:solidFill>
              </a:rPr>
              <a:t>Plasental bulaşma (Mavi-dil hastalığı virusu, kedi panleukopeni virusu)</a:t>
            </a:r>
          </a:p>
          <a:p>
            <a:pPr lvl="2" eaLnBrk="1" hangingPunct="1"/>
            <a:r>
              <a:rPr lang="tr-TR" altLang="tr-TR" sz="1800" b="1">
                <a:solidFill>
                  <a:srgbClr val="FFFF00"/>
                </a:solidFill>
              </a:rPr>
              <a:t>Doğum anında bulaşma (</a:t>
            </a:r>
            <a:r>
              <a:rPr lang="tr-TR" altLang="tr-TR" sz="1800" b="1" i="1">
                <a:solidFill>
                  <a:srgbClr val="FFFF00"/>
                </a:solidFill>
              </a:rPr>
              <a:t>C. jejuni</a:t>
            </a:r>
            <a:r>
              <a:rPr lang="tr-TR" altLang="tr-TR" sz="1800" b="1">
                <a:solidFill>
                  <a:srgbClr val="FFFF00"/>
                </a:solidFill>
              </a:rPr>
              <a:t>)</a:t>
            </a:r>
          </a:p>
          <a:p>
            <a:pPr lvl="1" eaLnBrk="1" hangingPunct="1"/>
            <a:r>
              <a:rPr lang="tr-TR" altLang="tr-TR" sz="2000" b="1">
                <a:solidFill>
                  <a:srgbClr val="FF0000"/>
                </a:solidFill>
              </a:rPr>
              <a:t>Horizontal (Lateral) bulaşma (Ekstra- veya post-uterin bulaşma)</a:t>
            </a:r>
          </a:p>
          <a:p>
            <a:pPr lvl="2" eaLnBrk="1" hangingPunct="1"/>
            <a:r>
              <a:rPr lang="tr-TR" altLang="tr-TR" sz="1800" b="1">
                <a:solidFill>
                  <a:srgbClr val="FFFF00"/>
                </a:solidFill>
              </a:rPr>
              <a:t>Direkt ve indirekt bulaşma</a:t>
            </a:r>
          </a:p>
          <a:p>
            <a:pPr lvl="1" eaLnBrk="1" hangingPunct="1"/>
            <a:endParaRPr lang="tr-TR" altLang="tr-TR" sz="2400" b="1">
              <a:solidFill>
                <a:srgbClr val="FFFF00"/>
              </a:solidFill>
            </a:endParaRPr>
          </a:p>
          <a:p>
            <a:pPr lvl="1" eaLnBrk="1" hangingPunct="1"/>
            <a:endParaRPr lang="tr-TR" altLang="tr-TR" b="1" smtClean="0">
              <a:solidFill>
                <a:srgbClr val="FFFF00"/>
              </a:solidFill>
            </a:endParaRPr>
          </a:p>
          <a:p>
            <a:pPr lvl="3" eaLnBrk="1" hangingPunct="1">
              <a:buFontTx/>
              <a:buNone/>
            </a:pPr>
            <a:endParaRPr lang="tr-TR" altLang="tr-TR" smtClean="0">
              <a:solidFill>
                <a:srgbClr val="FFFF00"/>
              </a:solidFill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2135189" y="1341438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4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4862"/>
          </a:xfrm>
        </p:spPr>
        <p:txBody>
          <a:bodyPr/>
          <a:lstStyle/>
          <a:p>
            <a:pPr algn="ctr" eaLnBrk="1" hangingPunct="1"/>
            <a:r>
              <a:rPr lang="tr-TR" altLang="tr-TR" sz="2400" b="1">
                <a:solidFill>
                  <a:srgbClr val="FF0000"/>
                </a:solidFill>
              </a:rPr>
              <a:t>İNFEKSİYONLARIN BULAŞMASI ve YAYILMASI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endParaRPr lang="tr-TR" altLang="tr-TR" sz="2400">
              <a:solidFill>
                <a:srgbClr val="FFFF00"/>
              </a:solidFill>
            </a:endParaRPr>
          </a:p>
          <a:p>
            <a:pPr eaLnBrk="1" hangingPunct="1"/>
            <a:r>
              <a:rPr lang="tr-TR" altLang="tr-TR" sz="2400" b="1">
                <a:solidFill>
                  <a:srgbClr val="FF0000"/>
                </a:solidFill>
              </a:rPr>
              <a:t>Mikroorganizmaların Bulaşma Şekilleri</a:t>
            </a:r>
          </a:p>
          <a:p>
            <a:pPr lvl="1" eaLnBrk="1" hangingPunct="1"/>
            <a:r>
              <a:rPr lang="tr-TR" altLang="tr-TR" sz="2000" b="1">
                <a:solidFill>
                  <a:srgbClr val="FF0000"/>
                </a:solidFill>
              </a:rPr>
              <a:t>Direkt bulaşma</a:t>
            </a:r>
          </a:p>
          <a:p>
            <a:pPr lvl="2" eaLnBrk="1" hangingPunct="1"/>
            <a:r>
              <a:rPr lang="tr-TR" altLang="tr-TR" sz="1800" b="1">
                <a:solidFill>
                  <a:srgbClr val="FFFF00"/>
                </a:solidFill>
              </a:rPr>
              <a:t>Direkt fiziksel temas (mantar infeksiyonları, anthrax, stafilokok, vs)</a:t>
            </a:r>
          </a:p>
          <a:p>
            <a:pPr lvl="2" eaLnBrk="1" hangingPunct="1"/>
            <a:r>
              <a:rPr lang="tr-TR" altLang="tr-TR" sz="1800" b="1">
                <a:solidFill>
                  <a:srgbClr val="FFFF00"/>
                </a:solidFill>
              </a:rPr>
              <a:t>Venereal bulaşma (</a:t>
            </a:r>
            <a:r>
              <a:rPr lang="tr-TR" altLang="tr-TR" sz="1800" b="1" i="1">
                <a:solidFill>
                  <a:srgbClr val="FFFF00"/>
                </a:solidFill>
              </a:rPr>
              <a:t>C. fetus subsp venerealis</a:t>
            </a:r>
            <a:r>
              <a:rPr lang="tr-TR" altLang="tr-TR" sz="1800" b="1">
                <a:solidFill>
                  <a:srgbClr val="FFFF00"/>
                </a:solidFill>
              </a:rPr>
              <a:t>)</a:t>
            </a:r>
          </a:p>
          <a:p>
            <a:pPr lvl="2" eaLnBrk="1" hangingPunct="1"/>
            <a:r>
              <a:rPr lang="tr-TR" altLang="tr-TR" sz="1800" b="1">
                <a:solidFill>
                  <a:srgbClr val="FFFF00"/>
                </a:solidFill>
              </a:rPr>
              <a:t>Fekal – oral bulaşma (Salmonellosis)</a:t>
            </a:r>
          </a:p>
          <a:p>
            <a:pPr lvl="2" eaLnBrk="1" hangingPunct="1"/>
            <a:r>
              <a:rPr lang="tr-TR" altLang="tr-TR" sz="1800" b="1">
                <a:solidFill>
                  <a:srgbClr val="FFFF00"/>
                </a:solidFill>
              </a:rPr>
              <a:t>Damlacık infeksiyonu veya hava kökenli (air-borne) bulaşma</a:t>
            </a:r>
          </a:p>
          <a:p>
            <a:pPr lvl="1" eaLnBrk="1" hangingPunct="1"/>
            <a:r>
              <a:rPr lang="tr-TR" altLang="tr-TR" sz="2000" b="1">
                <a:solidFill>
                  <a:srgbClr val="FF0000"/>
                </a:solidFill>
              </a:rPr>
              <a:t>İndirekt bulaşma</a:t>
            </a:r>
          </a:p>
          <a:p>
            <a:pPr lvl="2" eaLnBrk="1" hangingPunct="1"/>
            <a:r>
              <a:rPr lang="tr-TR" altLang="tr-TR" sz="1800" b="1">
                <a:solidFill>
                  <a:srgbClr val="FFFF00"/>
                </a:solidFill>
              </a:rPr>
              <a:t>İatrojenik bulaşma (Cerrahi müdahele, tedavi amaçlı aplikasyonlar)</a:t>
            </a:r>
          </a:p>
          <a:p>
            <a:pPr lvl="2" eaLnBrk="1" hangingPunct="1"/>
            <a:r>
              <a:rPr lang="tr-TR" altLang="tr-TR" sz="1800" b="1">
                <a:solidFill>
                  <a:srgbClr val="FFFF00"/>
                </a:solidFill>
              </a:rPr>
              <a:t>Cansız aracılarla (fomit) bulaşma</a:t>
            </a:r>
          </a:p>
          <a:p>
            <a:pPr lvl="2" eaLnBrk="1" hangingPunct="1"/>
            <a:r>
              <a:rPr lang="tr-TR" altLang="tr-TR" sz="1800" b="1">
                <a:solidFill>
                  <a:srgbClr val="FFFF00"/>
                </a:solidFill>
              </a:rPr>
              <a:t>Canlı aracılarla (rezervuar ve vektör) bulaşma</a:t>
            </a:r>
          </a:p>
          <a:p>
            <a:pPr lvl="1" eaLnBrk="1" hangingPunct="1">
              <a:buFontTx/>
              <a:buNone/>
            </a:pPr>
            <a:endParaRPr lang="tr-TR" altLang="tr-TR" sz="2400" b="1">
              <a:solidFill>
                <a:srgbClr val="FFFF00"/>
              </a:solidFill>
            </a:endParaRPr>
          </a:p>
          <a:p>
            <a:pPr lvl="1" eaLnBrk="1" hangingPunct="1"/>
            <a:endParaRPr lang="tr-TR" altLang="tr-TR" b="1" smtClean="0">
              <a:solidFill>
                <a:srgbClr val="FFFF00"/>
              </a:solidFill>
            </a:endParaRPr>
          </a:p>
          <a:p>
            <a:pPr lvl="3" eaLnBrk="1" hangingPunct="1">
              <a:buFontTx/>
              <a:buNone/>
            </a:pPr>
            <a:endParaRPr lang="tr-TR" altLang="tr-TR" b="1" smtClean="0">
              <a:solidFill>
                <a:srgbClr val="FFFF00"/>
              </a:solidFill>
            </a:endParaRP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2135189" y="1412875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04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328</Words>
  <Application>Microsoft Office PowerPoint</Application>
  <PresentationFormat>Widescreen</PresentationFormat>
  <Paragraphs>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Kimono</vt:lpstr>
      <vt:lpstr>İNFEKSİYONLARIN BULAŞMASI ve YAYILMASI</vt:lpstr>
      <vt:lpstr>İNFEKSİYONLARIN BULAŞMASI ve YAYILMASI</vt:lpstr>
      <vt:lpstr>İNFEKSİYONLARIN BULAŞMASI ve YAYILMASI</vt:lpstr>
      <vt:lpstr>İNFEKSİYONLARIN BULAŞMASI ve YAYILMASI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İNFEKSİYONLARIN BULAŞMASI ve YAYILMASI</dc:title>
  <dc:creator>Windows Kullanıcısı</dc:creator>
  <cp:lastModifiedBy>Windows Kullanıcısı</cp:lastModifiedBy>
  <cp:revision>1</cp:revision>
  <dcterms:created xsi:type="dcterms:W3CDTF">2018-02-14T10:01:07Z</dcterms:created>
  <dcterms:modified xsi:type="dcterms:W3CDTF">2018-02-14T10:02:23Z</dcterms:modified>
</cp:coreProperties>
</file>