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66" r:id="rId4"/>
    <p:sldId id="267" r:id="rId5"/>
    <p:sldId id="262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03-May-19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03-May-19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03-May-19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03-May-19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03-May-19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03-May-19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03-May-19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5C36-7085-467C-A1D9-1F982A743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klİnİK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yÖntemlerİ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577AA-5287-427D-AD94-95EBDE78B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Nevra Keskin</a:t>
            </a:r>
          </a:p>
        </p:txBody>
      </p:sp>
    </p:spTree>
    <p:extLst>
      <p:ext uri="{BB962C8B-B14F-4D97-AF65-F5344CB8AC3E}">
        <p14:creationId xmlns:p14="http://schemas.microsoft.com/office/powerpoint/2010/main" val="155388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03C37F-467A-4A24-8DF3-95B72AB5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muayenesi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6B5F1-3F4D-40E6-BD7D-209417EE9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örneklerinin</a:t>
            </a:r>
            <a:r>
              <a:rPr lang="en-US" dirty="0"/>
              <a:t> </a:t>
            </a:r>
            <a:r>
              <a:rPr lang="en-US" dirty="0" err="1"/>
              <a:t>alınması</a:t>
            </a:r>
            <a:endParaRPr lang="en-US" dirty="0"/>
          </a:p>
          <a:p>
            <a:pPr lvl="1"/>
            <a:r>
              <a:rPr lang="en-US" dirty="0" err="1"/>
              <a:t>Venöz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arteriyel</a:t>
            </a:r>
            <a:r>
              <a:rPr lang="en-US" dirty="0"/>
              <a:t> </a:t>
            </a:r>
            <a:r>
              <a:rPr lang="en-US" dirty="0" err="1"/>
              <a:t>punksiyon</a:t>
            </a:r>
            <a:endParaRPr lang="en-US" dirty="0"/>
          </a:p>
          <a:p>
            <a:pPr lvl="1"/>
            <a:r>
              <a:rPr lang="en-US" dirty="0" err="1"/>
              <a:t>Juguler</a:t>
            </a:r>
            <a:r>
              <a:rPr lang="en-US" dirty="0"/>
              <a:t> </a:t>
            </a:r>
            <a:r>
              <a:rPr lang="en-US" dirty="0" err="1"/>
              <a:t>kateterizasyon</a:t>
            </a:r>
            <a:endParaRPr lang="en-US" dirty="0"/>
          </a:p>
          <a:p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analizi</a:t>
            </a:r>
            <a:endParaRPr lang="en-US" dirty="0"/>
          </a:p>
          <a:p>
            <a:r>
              <a:rPr lang="en-US" dirty="0"/>
              <a:t>Kan </a:t>
            </a:r>
            <a:r>
              <a:rPr lang="en-US" dirty="0" err="1"/>
              <a:t>frotisi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sitolojik</a:t>
            </a:r>
            <a:r>
              <a:rPr lang="en-US" dirty="0"/>
              <a:t> </a:t>
            </a:r>
            <a:r>
              <a:rPr lang="en-US" dirty="0" err="1"/>
              <a:t>muayene</a:t>
            </a:r>
            <a:endParaRPr lang="en-US" dirty="0"/>
          </a:p>
          <a:p>
            <a:r>
              <a:rPr lang="en-US" dirty="0" err="1"/>
              <a:t>Asites</a:t>
            </a:r>
            <a:r>
              <a:rPr lang="en-US" dirty="0"/>
              <a:t> </a:t>
            </a:r>
            <a:r>
              <a:rPr lang="en-US" dirty="0" err="1"/>
              <a:t>sıvının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sitolojik</a:t>
            </a:r>
            <a:r>
              <a:rPr lang="en-US" dirty="0"/>
              <a:t> </a:t>
            </a:r>
            <a:r>
              <a:rPr lang="en-US" dirty="0" err="1"/>
              <a:t>muayenesi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5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A961-D300-416F-B8CF-2BDC6DA5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116E4-3147-4C1D-887D-30041153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görüntüleme</a:t>
            </a:r>
            <a:r>
              <a:rPr lang="en-US" dirty="0"/>
              <a:t> </a:t>
            </a:r>
            <a:r>
              <a:rPr lang="en-US" dirty="0" err="1"/>
              <a:t>yöntemleri</a:t>
            </a:r>
            <a:endParaRPr lang="en-US" dirty="0"/>
          </a:p>
          <a:p>
            <a:pPr lvl="1"/>
            <a:r>
              <a:rPr lang="en-US" dirty="0"/>
              <a:t>USG</a:t>
            </a:r>
          </a:p>
          <a:p>
            <a:pPr lvl="1"/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indirekt</a:t>
            </a:r>
            <a:r>
              <a:rPr lang="en-US" dirty="0"/>
              <a:t> </a:t>
            </a:r>
            <a:r>
              <a:rPr lang="en-US" dirty="0" err="1"/>
              <a:t>radyografi</a:t>
            </a:r>
            <a:endParaRPr lang="en-US" dirty="0"/>
          </a:p>
          <a:p>
            <a:pPr lvl="1"/>
            <a:r>
              <a:rPr lang="en-US" dirty="0" err="1"/>
              <a:t>Endoskopik</a:t>
            </a:r>
            <a:r>
              <a:rPr lang="en-US" dirty="0"/>
              <a:t> </a:t>
            </a:r>
            <a:r>
              <a:rPr lang="en-US" dirty="0" err="1"/>
              <a:t>muayene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4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1066-ADA3-4E26-B917-7EC1DF40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6F19-A658-4772-A611-28471392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Biyopsi</a:t>
            </a:r>
            <a:r>
              <a:rPr lang="en-US" dirty="0"/>
              <a:t> alma</a:t>
            </a:r>
          </a:p>
          <a:p>
            <a:r>
              <a:rPr lang="en-US" dirty="0" err="1"/>
              <a:t>Bakteriyolojik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fungal </a:t>
            </a:r>
            <a:r>
              <a:rPr lang="en-US" dirty="0" err="1"/>
              <a:t>kültür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7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D7095E-99BE-46C8-A90E-6B5589892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7" r="37826"/>
          <a:stretch/>
        </p:blipFill>
        <p:spPr>
          <a:xfrm rot="5400000">
            <a:off x="4683589" y="448090"/>
            <a:ext cx="2034356" cy="2080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1FB73-043A-4147-AEED-B24DB7D68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53595" y="765240"/>
            <a:ext cx="2352261" cy="1764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32FEE-6D5B-4640-9357-65388DE7A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3" r="35073"/>
          <a:stretch/>
        </p:blipFill>
        <p:spPr>
          <a:xfrm rot="5400000">
            <a:off x="1812233" y="3790113"/>
            <a:ext cx="2352260" cy="33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4FE40-3327-4A6C-B615-7919C725FD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79" r="21401" b="14444"/>
          <a:stretch/>
        </p:blipFill>
        <p:spPr>
          <a:xfrm>
            <a:off x="7889710" y="657115"/>
            <a:ext cx="1847935" cy="1980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DF429A-2CFE-4616-9AB6-96E7788D826E}"/>
              </a:ext>
            </a:extLst>
          </p:cNvPr>
          <p:cNvSpPr txBox="1"/>
          <p:nvPr/>
        </p:nvSpPr>
        <p:spPr>
          <a:xfrm>
            <a:off x="1669776" y="2779682"/>
            <a:ext cx="2080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Kan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örneklerinin</a:t>
            </a:r>
            <a:r>
              <a:rPr lang="en-US" dirty="0"/>
              <a:t> </a:t>
            </a:r>
            <a:r>
              <a:rPr lang="en-US" dirty="0" err="1"/>
              <a:t>alınması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01875-1FA8-40BC-8025-5A982B90EEF0}"/>
              </a:ext>
            </a:extLst>
          </p:cNvPr>
          <p:cNvSpPr txBox="1"/>
          <p:nvPr/>
        </p:nvSpPr>
        <p:spPr>
          <a:xfrm>
            <a:off x="4779743" y="2637560"/>
            <a:ext cx="20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Sitolojik</a:t>
            </a:r>
            <a:r>
              <a:rPr lang="en-US" dirty="0"/>
              <a:t> </a:t>
            </a:r>
            <a:r>
              <a:rPr lang="en-US" dirty="0" err="1"/>
              <a:t>muayene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C3E10-CC2E-4A2E-B158-2CCF46E0E87E}"/>
              </a:ext>
            </a:extLst>
          </p:cNvPr>
          <p:cNvSpPr txBox="1"/>
          <p:nvPr/>
        </p:nvSpPr>
        <p:spPr>
          <a:xfrm>
            <a:off x="8008982" y="2595016"/>
            <a:ext cx="208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İdrar</a:t>
            </a:r>
            <a:r>
              <a:rPr lang="en-US" dirty="0"/>
              <a:t> sediment </a:t>
            </a:r>
            <a:r>
              <a:rPr lang="en-US" dirty="0" err="1"/>
              <a:t>analizi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44CFF-90CC-4A03-89E7-B5F76C32D304}"/>
              </a:ext>
            </a:extLst>
          </p:cNvPr>
          <p:cNvSpPr txBox="1"/>
          <p:nvPr/>
        </p:nvSpPr>
        <p:spPr>
          <a:xfrm>
            <a:off x="4660471" y="5054861"/>
            <a:ext cx="2763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görüntüleme</a:t>
            </a:r>
            <a:r>
              <a:rPr lang="en-US" dirty="0"/>
              <a:t> </a:t>
            </a:r>
            <a:r>
              <a:rPr lang="en-US" dirty="0" err="1"/>
              <a:t>yöntemleri</a:t>
            </a:r>
            <a:r>
              <a:rPr lang="en-US" dirty="0"/>
              <a:t>: </a:t>
            </a:r>
          </a:p>
          <a:p>
            <a:r>
              <a:rPr lang="en-US" dirty="0"/>
              <a:t>USG</a:t>
            </a:r>
          </a:p>
          <a:p>
            <a:r>
              <a:rPr lang="en-US" dirty="0" err="1"/>
              <a:t>Radyografi</a:t>
            </a:r>
            <a:endParaRPr lang="en-US" dirty="0"/>
          </a:p>
          <a:p>
            <a:r>
              <a:rPr lang="en-US" dirty="0" err="1"/>
              <a:t>Endoskopi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E6014-FD54-4587-80C9-6734C67407F2}"/>
              </a:ext>
            </a:extLst>
          </p:cNvPr>
          <p:cNvSpPr txBox="1"/>
          <p:nvPr/>
        </p:nvSpPr>
        <p:spPr>
          <a:xfrm>
            <a:off x="8004687" y="4286091"/>
            <a:ext cx="359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Biyopsi</a:t>
            </a:r>
            <a:r>
              <a:rPr lang="en-US" dirty="0"/>
              <a:t> 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Bakteriyolojik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fungal </a:t>
            </a:r>
            <a:r>
              <a:rPr lang="en-US" dirty="0" err="1"/>
              <a:t>kültür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7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3A51-0FDD-4514-B6FB-907571A9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KNOTT TEKNİK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70E00-FDBF-43C9-9C67-E1AE23F5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1 ml EDTA’lı tüpe kan alınır ve santrifüj tüpüne aktarılır</a:t>
            </a:r>
            <a:endParaRPr lang="en-US" dirty="0"/>
          </a:p>
          <a:p>
            <a:pPr lvl="0"/>
            <a:r>
              <a:rPr lang="tr-TR" dirty="0"/>
              <a:t>Üzerine 9 ml %2’ lik formol eklenir ve hızlıca karıştırılır</a:t>
            </a:r>
            <a:endParaRPr lang="en-US" dirty="0"/>
          </a:p>
          <a:p>
            <a:pPr lvl="0"/>
            <a:r>
              <a:rPr lang="tr-TR" dirty="0"/>
              <a:t>3000 devirde 5 dk santrifüje edilir.</a:t>
            </a:r>
            <a:endParaRPr lang="en-US" dirty="0"/>
          </a:p>
          <a:p>
            <a:pPr lvl="0"/>
            <a:r>
              <a:rPr lang="tr-TR" dirty="0"/>
              <a:t>Ardından hemen tüp boşaltılarak dipteki tortu üzerine 1 damla metilen mavisi damlatılır</a:t>
            </a:r>
            <a:endParaRPr lang="en-US" dirty="0"/>
          </a:p>
          <a:p>
            <a:pPr lvl="0"/>
            <a:r>
              <a:rPr lang="tr-TR" dirty="0"/>
              <a:t>Mikropipetle çekilerek lam lamel arasına alınır ve incelenir.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C8AE-FFF7-4982-9E52-16D0F0B4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FUKSİN BOYAMA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E49B4-F925-42FF-9830-06EC8730E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0"/>
            <a:r>
              <a:rPr lang="tr-TR" dirty="0"/>
              <a:t>Lam üzerine bir miktar dışkı alınır</a:t>
            </a:r>
            <a:endParaRPr lang="en-US" dirty="0"/>
          </a:p>
          <a:p>
            <a:pPr lvl="0"/>
            <a:r>
              <a:rPr lang="tr-TR" dirty="0"/>
              <a:t>Alınan miktar kadar karbolfuksin damlatılır ve yayılır</a:t>
            </a:r>
            <a:endParaRPr lang="en-US" dirty="0"/>
          </a:p>
          <a:p>
            <a:pPr lvl="0"/>
            <a:r>
              <a:rPr lang="tr-TR" dirty="0"/>
              <a:t>Kurumaya bırakılır</a:t>
            </a:r>
            <a:endParaRPr lang="en-US" dirty="0"/>
          </a:p>
          <a:p>
            <a:pPr lvl="0"/>
            <a:r>
              <a:rPr lang="tr-TR" dirty="0"/>
              <a:t>Kuruduktan sonra immersiyon yağı damlatılarak lamel kapatmadan 100x de incelenir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9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46B-D974-4098-A93B-9F646CF6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LÜGOL BOYAMA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96829-986D-4461-ADE6-4E4B64875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Pirinç büyüklüğünde dışkı alınır</a:t>
            </a:r>
            <a:endParaRPr lang="en-US" dirty="0"/>
          </a:p>
          <a:p>
            <a:pPr lvl="0"/>
            <a:r>
              <a:rPr lang="tr-TR" dirty="0"/>
              <a:t>Üzerine 1 damla lügol damlatılıp karıştırılır</a:t>
            </a:r>
            <a:endParaRPr lang="en-US" dirty="0"/>
          </a:p>
          <a:p>
            <a:pPr lvl="0"/>
            <a:r>
              <a:rPr lang="tr-TR" dirty="0"/>
              <a:t>Lamel kapatılarak 5 dk beklenir ve incelenir</a:t>
            </a:r>
            <a:endParaRPr lang="en-US" dirty="0"/>
          </a:p>
          <a:p>
            <a:pPr lvl="0"/>
            <a:r>
              <a:rPr lang="tr-TR" dirty="0"/>
              <a:t>Giardia kist ve oositleri boya almaz şeffaftırlar</a:t>
            </a:r>
            <a:endParaRPr lang="en-US" dirty="0"/>
          </a:p>
          <a:p>
            <a:pPr lvl="0"/>
            <a:r>
              <a:rPr lang="tr-TR" dirty="0"/>
              <a:t>Ortam sarımsıdır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1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A0C5-ADBC-4E37-AC09-EFF32488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FLOTASYON </a:t>
            </a:r>
            <a:br>
              <a:rPr lang="en-US" dirty="0"/>
            </a:br>
            <a:r>
              <a:rPr lang="tr-TR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881E-A085-41A1-AA68-40436C055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Bir kaba ceviz büyüklüğünde dışkı alınır</a:t>
            </a:r>
            <a:endParaRPr lang="en-US" dirty="0"/>
          </a:p>
          <a:p>
            <a:pPr lvl="0"/>
            <a:r>
              <a:rPr lang="tr-TR" dirty="0"/>
              <a:t>Üzerine miktarda doymuş tuzlu su koyularak karıştırılır ve ayrı bir kaba süzülür</a:t>
            </a:r>
            <a:endParaRPr lang="en-US" dirty="0"/>
          </a:p>
          <a:p>
            <a:pPr lvl="0"/>
            <a:r>
              <a:rPr lang="tr-TR" dirty="0"/>
              <a:t>Süzüntü üzerine lamel atılarak 20 dakika sonra incelenir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0220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</TotalTime>
  <Words>209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Franklin Gothic Book</vt:lpstr>
      <vt:lpstr>Crop</vt:lpstr>
      <vt:lpstr>klİnİK muayene yÖntemlerİ</vt:lpstr>
      <vt:lpstr>Biyolojik örnek alınması ve muayenesi</vt:lpstr>
      <vt:lpstr>PowerPoint Presentation</vt:lpstr>
      <vt:lpstr>PowerPoint Presentation</vt:lpstr>
      <vt:lpstr>PowerPoint Presentation</vt:lpstr>
      <vt:lpstr>KNOTT TEKNİK </vt:lpstr>
      <vt:lpstr>FUKSİN BOYAMA </vt:lpstr>
      <vt:lpstr>LÜGOL BOYAMA </vt:lpstr>
      <vt:lpstr>FLOTASYON 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klİnİK muayene yÖntemlerİ</dc:title>
  <dc:creator>Nevra Keskin</dc:creator>
  <cp:lastModifiedBy>Nevra Keskin</cp:lastModifiedBy>
  <cp:revision>3</cp:revision>
  <dcterms:created xsi:type="dcterms:W3CDTF">2019-05-02T07:31:45Z</dcterms:created>
  <dcterms:modified xsi:type="dcterms:W3CDTF">2019-05-03T09:09:00Z</dcterms:modified>
</cp:coreProperties>
</file>