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11.12.2018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11.12.2018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5</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smtClean="0">
                <a:latin typeface="Bell MT" pitchFamily="18" charset="0"/>
                <a:cs typeface="Andalus" pitchFamily="18" charset="-78"/>
              </a:rPr>
              <a:t>Medya Tüketimi</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11.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20. yüzyıl ve artan biçimde 21. yüzyıl toplumsal ağların ve ilişkilerin medya üzerinden </a:t>
            </a:r>
            <a:r>
              <a:rPr lang="tr-TR" sz="2400" dirty="0" err="1" smtClean="0">
                <a:latin typeface="Bell MT" pitchFamily="18" charset="0"/>
              </a:rPr>
              <a:t>dolayımlandığı</a:t>
            </a:r>
            <a:r>
              <a:rPr lang="tr-TR" sz="2400" dirty="0" smtClean="0">
                <a:latin typeface="Bell MT" pitchFamily="18" charset="0"/>
              </a:rPr>
              <a:t> bir sosyal gerçeklik </a:t>
            </a:r>
            <a:r>
              <a:rPr lang="tr-TR" sz="2400" dirty="0" err="1" smtClean="0">
                <a:latin typeface="Bell MT" pitchFamily="18" charset="0"/>
              </a:rPr>
              <a:t>arzediyor</a:t>
            </a:r>
            <a:r>
              <a:rPr lang="tr-TR" sz="2400" dirty="0" smtClean="0">
                <a:latin typeface="Bell MT" pitchFamily="18" charset="0"/>
              </a:rPr>
              <a:t>. </a:t>
            </a:r>
            <a:r>
              <a:rPr lang="tr-TR" sz="2400" dirty="0" smtClean="0">
                <a:latin typeface="Bell MT" pitchFamily="18" charset="0"/>
              </a:rPr>
              <a:t>Tüketim hayalinin ve pratiğinin medya ile ilişkisi </a:t>
            </a:r>
            <a:r>
              <a:rPr lang="tr-TR" sz="2400" dirty="0" smtClean="0">
                <a:latin typeface="Bell MT" pitchFamily="18" charset="0"/>
              </a:rPr>
              <a:t>bir </a:t>
            </a:r>
            <a:r>
              <a:rPr lang="tr-TR" sz="2400" dirty="0" smtClean="0">
                <a:latin typeface="Bell MT" pitchFamily="18" charset="0"/>
              </a:rPr>
              <a:t>hafta </a:t>
            </a:r>
            <a:r>
              <a:rPr lang="tr-TR" sz="2400" dirty="0" smtClean="0">
                <a:latin typeface="Bell MT" pitchFamily="18" charset="0"/>
              </a:rPr>
              <a:t>sürmesini </a:t>
            </a:r>
            <a:r>
              <a:rPr lang="tr-TR" sz="2400" dirty="0" smtClean="0">
                <a:latin typeface="Bell MT" pitchFamily="18" charset="0"/>
              </a:rPr>
              <a:t>planladığım bu konunun temelini oluşturuyor.</a:t>
            </a:r>
            <a:endParaRPr lang="tr-TR" sz="2400" dirty="0" smtClean="0">
              <a:latin typeface="Bell MT" pitchFamily="18" charset="0"/>
            </a:endParaRPr>
          </a:p>
          <a:p>
            <a:r>
              <a:rPr lang="tr-TR" sz="2400" dirty="0" smtClean="0">
                <a:latin typeface="Bell MT" pitchFamily="18" charset="0"/>
              </a:rPr>
              <a:t>Bu doğrultuda medya metinlerinin ele alınmasını incelikli çerçevelere oturtan kuramlara tek tek temas edeceğiz. Bunların tamamını başarılı bir biçimde </a:t>
            </a:r>
            <a:r>
              <a:rPr lang="tr-TR" sz="2400" dirty="0" err="1" smtClean="0">
                <a:latin typeface="Bell MT" pitchFamily="18" charset="0"/>
              </a:rPr>
              <a:t>serimleyen</a:t>
            </a:r>
            <a:r>
              <a:rPr lang="tr-TR" sz="2400" dirty="0" smtClean="0">
                <a:latin typeface="Bell MT" pitchFamily="18" charset="0"/>
              </a:rPr>
              <a:t> </a:t>
            </a:r>
            <a:r>
              <a:rPr lang="tr-TR" sz="2400" dirty="0" err="1" smtClean="0">
                <a:latin typeface="Bell MT" pitchFamily="18" charset="0"/>
              </a:rPr>
              <a:t>Fiske’i</a:t>
            </a:r>
            <a:r>
              <a:rPr lang="tr-TR" sz="2400" dirty="0" smtClean="0">
                <a:latin typeface="Bell MT" pitchFamily="18" charset="0"/>
              </a:rPr>
              <a:t> takip edeceğiz. </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11.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lnSpcReduction="10000"/>
          </a:bodyPr>
          <a:lstStyle/>
          <a:p>
            <a:r>
              <a:rPr lang="tr-TR" sz="2400" dirty="0" smtClean="0">
                <a:latin typeface="Bell MT" pitchFamily="18" charset="0"/>
              </a:rPr>
              <a:t>Medya, radyo, televizyon, internet, gazete ve daha </a:t>
            </a:r>
            <a:r>
              <a:rPr lang="tr-TR" sz="2400" dirty="0" smtClean="0">
                <a:latin typeface="Bell MT" pitchFamily="18" charset="0"/>
              </a:rPr>
              <a:t>başka kanallar üzerinden tüketimle ilişkilenir. Öncelikle bunlar kendi başlarına tüketim nesneleridir. Sözgelimi televizyon izlemek başlı başına televizyonu tüketmek anlamına gelir. Ama hemen ardından bu kanallarda yer alan mesajlar da belirli başka tüketim nesnelerine ve tüketim biçimlerine dair çerçeveler çizer. Kısacası medya hem takip edildiği kanalla hem de bu kanalın içerdiği mesajlarla tüketime konu edilir.</a:t>
            </a:r>
          </a:p>
          <a:p>
            <a:r>
              <a:rPr lang="tr-TR" sz="2400" dirty="0" smtClean="0">
                <a:latin typeface="Bell MT" pitchFamily="18" charset="0"/>
              </a:rPr>
              <a:t>Medya kuramlarını da esasen medya mesajlarının üretimini sağlayan kurumlara, medya mesajlarına ve medya mesajlarını okuyanlara verdikleri ağırlık düzeylerine göre isimlendirmek ve sınıflandırmak mümkündür.  </a:t>
            </a:r>
            <a:r>
              <a:rPr lang="tr-TR" sz="2400" dirty="0" smtClean="0">
                <a:latin typeface="Bell MT" pitchFamily="18" charset="0"/>
              </a:rPr>
              <a:t>         </a:t>
            </a:r>
            <a:endParaRPr lang="tr-TR" sz="24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11.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Eksenin bir ucunda medyanın organizasyonuna, </a:t>
            </a:r>
            <a:r>
              <a:rPr lang="tr-TR" sz="2400" dirty="0" err="1" smtClean="0">
                <a:latin typeface="Bell MT" pitchFamily="18" charset="0"/>
              </a:rPr>
              <a:t>organizasyonel</a:t>
            </a:r>
            <a:r>
              <a:rPr lang="tr-TR" sz="2400" dirty="0" smtClean="0">
                <a:latin typeface="Bell MT" pitchFamily="18" charset="0"/>
              </a:rPr>
              <a:t> güç ilişkilerine, belirli mesajların belirli niyetlerle üretilmesine dönük kurumsal </a:t>
            </a:r>
            <a:r>
              <a:rPr lang="tr-TR" sz="2400" dirty="0" smtClean="0">
                <a:latin typeface="Bell MT" pitchFamily="18" charset="0"/>
              </a:rPr>
              <a:t>amaçlara odaklanan siyasal ekonomi yaklaşımı </a:t>
            </a:r>
            <a:r>
              <a:rPr lang="tr-TR" sz="2400" dirty="0" smtClean="0">
                <a:latin typeface="Bell MT" pitchFamily="18" charset="0"/>
              </a:rPr>
              <a:t>bulunur.</a:t>
            </a:r>
          </a:p>
          <a:p>
            <a:r>
              <a:rPr lang="tr-TR" sz="2400" dirty="0" smtClean="0">
                <a:latin typeface="Bell MT" pitchFamily="18" charset="0"/>
              </a:rPr>
              <a:t>Mesajın ne olduğuna dönük yaklaşım ise bir kez formüle edildiği an, mesajın üreticilerin tekelinden tamamen çıktığını iddia eder. Bu doğrultuda mesajın içerik ve anlam çözümlemelerine girişilir.</a:t>
            </a:r>
          </a:p>
          <a:p>
            <a:r>
              <a:rPr lang="tr-TR" sz="2400" dirty="0" smtClean="0">
                <a:latin typeface="Bell MT" pitchFamily="18" charset="0"/>
              </a:rPr>
              <a:t>Diğer uçta mesajın seyirci veya okuyucularla buluşma noktaları değerli bulunur ve bunların farklı okuma pratikleri araştırma için esas kabul edilir.</a:t>
            </a:r>
            <a:endParaRPr lang="tr-TR" sz="2400" dirty="0">
              <a:latin typeface="Bell MT" pitchFamily="18" charset="0"/>
            </a:endParaRPr>
          </a:p>
        </p:txBody>
      </p:sp>
    </p:spTree>
    <p:extLst>
      <p:ext uri="{BB962C8B-B14F-4D97-AF65-F5344CB8AC3E}">
        <p14:creationId xmlns=""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11.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en-US" sz="2400" dirty="0" smtClean="0">
                <a:latin typeface="Bell MT" pitchFamily="18" charset="0"/>
              </a:rPr>
              <a:t>John </a:t>
            </a:r>
            <a:r>
              <a:rPr lang="en-US" sz="2400" dirty="0" smtClean="0">
                <a:latin typeface="Bell MT" pitchFamily="18" charset="0"/>
              </a:rPr>
              <a:t>Fiske</a:t>
            </a:r>
            <a:r>
              <a:rPr lang="tr-TR" sz="2400" dirty="0" smtClean="0">
                <a:latin typeface="Bell MT" pitchFamily="18" charset="0"/>
              </a:rPr>
              <a:t>. </a:t>
            </a:r>
            <a:r>
              <a:rPr lang="en-US" sz="2400" i="1" dirty="0" err="1" smtClean="0">
                <a:latin typeface="Bell MT" pitchFamily="18" charset="0"/>
              </a:rPr>
              <a:t>Popüler</a:t>
            </a:r>
            <a:r>
              <a:rPr lang="en-US" sz="2400" i="1" dirty="0" smtClean="0">
                <a:latin typeface="Bell MT" pitchFamily="18" charset="0"/>
              </a:rPr>
              <a:t> </a:t>
            </a:r>
            <a:r>
              <a:rPr lang="en-US" sz="2400" i="1" dirty="0" err="1" smtClean="0">
                <a:latin typeface="Bell MT" pitchFamily="18" charset="0"/>
              </a:rPr>
              <a:t>Kültürü</a:t>
            </a:r>
            <a:r>
              <a:rPr lang="en-US" sz="2400" i="1" dirty="0" smtClean="0">
                <a:latin typeface="Bell MT" pitchFamily="18" charset="0"/>
              </a:rPr>
              <a:t> </a:t>
            </a:r>
            <a:r>
              <a:rPr lang="en-US" sz="2400" i="1" dirty="0" err="1" smtClean="0">
                <a:latin typeface="Bell MT" pitchFamily="18" charset="0"/>
              </a:rPr>
              <a:t>Anlamak</a:t>
            </a:r>
            <a:r>
              <a:rPr lang="en-US" sz="2400" i="1" dirty="0" smtClean="0">
                <a:latin typeface="Bell MT" pitchFamily="18" charset="0"/>
              </a:rPr>
              <a:t>. </a:t>
            </a:r>
            <a:r>
              <a:rPr lang="en-US" sz="2400" dirty="0" err="1" smtClean="0">
                <a:latin typeface="Bell MT" pitchFamily="18" charset="0"/>
              </a:rPr>
              <a:t>Parşömen</a:t>
            </a:r>
            <a:r>
              <a:rPr lang="en-US" sz="2400" dirty="0" smtClean="0">
                <a:latin typeface="Bell MT" pitchFamily="18" charset="0"/>
              </a:rPr>
              <a:t> </a:t>
            </a:r>
            <a:r>
              <a:rPr lang="en-US" sz="2400" dirty="0" err="1" smtClean="0">
                <a:latin typeface="Bell MT" pitchFamily="18" charset="0"/>
              </a:rPr>
              <a:t>Yayınevi</a:t>
            </a:r>
            <a:r>
              <a:rPr lang="en-US" sz="2400" dirty="0" smtClean="0">
                <a:latin typeface="Bell MT" pitchFamily="18" charset="0"/>
              </a:rPr>
              <a:t>.</a:t>
            </a:r>
            <a:endParaRPr lang="tr-TR" sz="2400" dirty="0" smtClean="0">
              <a:latin typeface="Bell MT" pitchFamily="18" charset="0"/>
            </a:endParaRPr>
          </a:p>
          <a:p>
            <a:r>
              <a:rPr lang="tr-TR" sz="2400" b="1" dirty="0" smtClean="0">
                <a:latin typeface="Bell MT" pitchFamily="18" charset="0"/>
              </a:rPr>
              <a:t>Önerilen </a:t>
            </a:r>
            <a:r>
              <a:rPr lang="tr-TR" sz="2400" b="1" dirty="0" smtClean="0">
                <a:latin typeface="Bell MT" pitchFamily="18" charset="0"/>
              </a:rPr>
              <a:t>okumalar:</a:t>
            </a:r>
          </a:p>
          <a:p>
            <a:r>
              <a:rPr lang="en-US" sz="2400" dirty="0" smtClean="0">
                <a:latin typeface="Bell MT" pitchFamily="18" charset="0"/>
              </a:rPr>
              <a:t>James Lull. </a:t>
            </a:r>
            <a:r>
              <a:rPr lang="en-US" sz="2400" i="1" dirty="0" err="1" smtClean="0">
                <a:latin typeface="Bell MT" pitchFamily="18" charset="0"/>
              </a:rPr>
              <a:t>Medya</a:t>
            </a:r>
            <a:r>
              <a:rPr lang="en-US" sz="2400" i="1" dirty="0" smtClean="0">
                <a:latin typeface="Bell MT" pitchFamily="18" charset="0"/>
              </a:rPr>
              <a:t> </a:t>
            </a:r>
            <a:r>
              <a:rPr lang="en-US" sz="2400" i="1" dirty="0" err="1" smtClean="0">
                <a:latin typeface="Bell MT" pitchFamily="18" charset="0"/>
              </a:rPr>
              <a:t>İletişim</a:t>
            </a:r>
            <a:r>
              <a:rPr lang="en-US" sz="2400" i="1" dirty="0" smtClean="0">
                <a:latin typeface="Bell MT" pitchFamily="18" charset="0"/>
              </a:rPr>
              <a:t> </a:t>
            </a:r>
            <a:r>
              <a:rPr lang="en-US" sz="2400" i="1" dirty="0" err="1" smtClean="0">
                <a:latin typeface="Bell MT" pitchFamily="18" charset="0"/>
              </a:rPr>
              <a:t>Kültür</a:t>
            </a:r>
            <a:r>
              <a:rPr lang="en-US" sz="2400" i="1" dirty="0" smtClean="0">
                <a:latin typeface="Bell MT" pitchFamily="18" charset="0"/>
              </a:rPr>
              <a:t>. </a:t>
            </a:r>
            <a:r>
              <a:rPr lang="en-US" sz="2400" dirty="0" err="1" smtClean="0">
                <a:latin typeface="Bell MT" pitchFamily="18" charset="0"/>
              </a:rPr>
              <a:t>Vadi</a:t>
            </a:r>
            <a:r>
              <a:rPr lang="en-US" sz="2400" dirty="0" smtClean="0">
                <a:latin typeface="Bell MT" pitchFamily="18" charset="0"/>
              </a:rPr>
              <a:t> </a:t>
            </a:r>
            <a:r>
              <a:rPr lang="en-US" sz="2400" dirty="0" err="1" smtClean="0">
                <a:latin typeface="Bell MT" pitchFamily="18" charset="0"/>
              </a:rPr>
              <a:t>Yayınları</a:t>
            </a:r>
            <a:r>
              <a:rPr lang="en-US" sz="2400" dirty="0" smtClean="0">
                <a:latin typeface="Bell MT" pitchFamily="18" charset="0"/>
              </a:rPr>
              <a:t>.</a:t>
            </a:r>
            <a:endParaRPr lang="tr-TR"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642</TotalTime>
  <Words>275</Words>
  <Application>Microsoft Office PowerPoint</Application>
  <PresentationFormat>Ekran Gösterisi (4:3)</PresentationFormat>
  <Paragraphs>18</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5. konu</vt:lpstr>
      <vt:lpstr>11. hafta</vt:lpstr>
      <vt:lpstr>11. hafta</vt:lpstr>
      <vt:lpstr>11. hafta</vt:lpstr>
      <vt:lpstr>11.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51</cp:revision>
  <dcterms:created xsi:type="dcterms:W3CDTF">2018-05-08T13:48:36Z</dcterms:created>
  <dcterms:modified xsi:type="dcterms:W3CDTF">2018-12-11T15:07:30Z</dcterms:modified>
</cp:coreProperties>
</file>