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497536CF-3E4A-4405-BD98-2096089442F8}"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54DDB1B-1AE9-4F6E-A803-811B3DAFD063}"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97536CF-3E4A-4405-BD98-2096089442F8}"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54DDB1B-1AE9-4F6E-A803-811B3DAFD063}"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97536CF-3E4A-4405-BD98-2096089442F8}"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54DDB1B-1AE9-4F6E-A803-811B3DAFD063}"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97536CF-3E4A-4405-BD98-2096089442F8}"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54DDB1B-1AE9-4F6E-A803-811B3DAFD063}"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497536CF-3E4A-4405-BD98-2096089442F8}" type="datetimeFigureOut">
              <a:rPr lang="tr-TR" smtClean="0"/>
              <a:t>16.10.2018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54DDB1B-1AE9-4F6E-A803-811B3DAFD063}"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497536CF-3E4A-4405-BD98-2096089442F8}"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54DDB1B-1AE9-4F6E-A803-811B3DAFD063}"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497536CF-3E4A-4405-BD98-2096089442F8}" type="datetimeFigureOut">
              <a:rPr lang="tr-TR" smtClean="0"/>
              <a:t>16.10.2018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54DDB1B-1AE9-4F6E-A803-811B3DAFD063}"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497536CF-3E4A-4405-BD98-2096089442F8}" type="datetimeFigureOut">
              <a:rPr lang="tr-TR" smtClean="0"/>
              <a:t>16.10.2018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54DDB1B-1AE9-4F6E-A803-811B3DAFD063}"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7536CF-3E4A-4405-BD98-2096089442F8}" type="datetimeFigureOut">
              <a:rPr lang="tr-TR" smtClean="0"/>
              <a:t>16.10.2018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54DDB1B-1AE9-4F6E-A803-811B3DAFD063}"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97536CF-3E4A-4405-BD98-2096089442F8}"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54DDB1B-1AE9-4F6E-A803-811B3DAFD063}"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97536CF-3E4A-4405-BD98-2096089442F8}" type="datetimeFigureOut">
              <a:rPr lang="tr-TR" smtClean="0"/>
              <a:t>16.10.2018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54DDB1B-1AE9-4F6E-A803-811B3DAFD063}"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7536CF-3E4A-4405-BD98-2096089442F8}" type="datetimeFigureOut">
              <a:rPr lang="tr-TR" smtClean="0"/>
              <a:t>16.10.2018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4DDB1B-1AE9-4F6E-A803-811B3DAFD063}"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b="1" dirty="0" smtClean="0"/>
              <a:t>2.4. Meyve ve Sebze İşleme </a:t>
            </a:r>
            <a:r>
              <a:rPr lang="tr-TR" b="1" dirty="0" err="1" smtClean="0"/>
              <a:t>Sanayii</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İçerik Yer Tutucusu"/>
          <p:cNvSpPr>
            <a:spLocks noGrp="1"/>
          </p:cNvSpPr>
          <p:nvPr>
            <p:ph sz="quarter" idx="1"/>
          </p:nvPr>
        </p:nvSpPr>
        <p:spPr/>
        <p:txBody>
          <a:bodyPr/>
          <a:lstStyle/>
          <a:p>
            <a:pPr algn="just"/>
            <a:r>
              <a:rPr lang="tr-TR" b="1" dirty="0" smtClean="0"/>
              <a:t>Dünyadaki zeytin ağacının %10’u Türkiye’de bulunmaktadır. Dünya zeytinyağının da %7’si Türkiye’de üretilmektedir. Ülkemiz Zeytinyağı </a:t>
            </a:r>
            <a:r>
              <a:rPr lang="tr-TR" b="1" dirty="0" err="1" smtClean="0"/>
              <a:t>sanayii</a:t>
            </a:r>
            <a:r>
              <a:rPr lang="tr-TR" b="1" dirty="0" smtClean="0"/>
              <a:t> bir kısmı özel sektör bir kısmı kooperatif ve bir kısmı da vakıf işletmeleri olmak üzere 1170 civarında işletmeden oluşmuştur.</a:t>
            </a:r>
            <a:endParaRPr lang="tr-TR" dirty="0" smtClean="0"/>
          </a:p>
          <a:p>
            <a:pPr algn="just"/>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Rafine zeytinyağı üreten işletme sayısı 11’dir. Zeytinden yağ elde edilmesinde </a:t>
            </a:r>
            <a:r>
              <a:rPr lang="tr-TR" b="1" dirty="0" err="1" smtClean="0"/>
              <a:t>kontinü</a:t>
            </a:r>
            <a:r>
              <a:rPr lang="tr-TR" b="1" dirty="0" smtClean="0"/>
              <a:t> sistemler yaygınlaşmakla birlikte hidrolik presleme de önemli ölçüde kullanılmaktadır. Üretilen zeytinin 1/4’ü sofralık, 3/4’ü yağ üretiminde kullanılmaktadır. Yılda 250.000 ton zeytinyağı üretilmektedir ve kapasite kullanımı %35 dolayında gerçekleşmiştir.</a:t>
            </a:r>
            <a:endParaRPr lang="tr-TR" dirty="0" smtClean="0"/>
          </a:p>
          <a:p>
            <a:pPr algn="just"/>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b="1" dirty="0" err="1" smtClean="0"/>
              <a:t>Ayçiçek</a:t>
            </a:r>
            <a:r>
              <a:rPr lang="tr-TR" b="1" dirty="0" smtClean="0"/>
              <a:t> yağı üretim tesislerinin sayısı 73 olup bunun 26’sı sürekli yöntemle, 37’si kesikli yöntemle ve 10 adedi </a:t>
            </a:r>
            <a:r>
              <a:rPr lang="tr-TR" b="1" dirty="0" err="1" smtClean="0"/>
              <a:t>presyon</a:t>
            </a:r>
            <a:r>
              <a:rPr lang="tr-TR" b="1" dirty="0" smtClean="0"/>
              <a:t> yöntemiyle üretim yapmaktadır. 750.000 ton ayçiçeği tohumu işlenerek 300.000 ton civarında ham ayçiçeği yağı üretilmiştir. </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err="1" smtClean="0"/>
              <a:t>Rafinasyon</a:t>
            </a:r>
            <a:r>
              <a:rPr lang="tr-TR" b="1" dirty="0" smtClean="0"/>
              <a:t> tesislerinde kapasite kullanılma oranı %62 civarındadır. </a:t>
            </a:r>
            <a:r>
              <a:rPr lang="tr-TR" b="1" dirty="0" err="1" smtClean="0"/>
              <a:t>Rafinasyonun</a:t>
            </a:r>
            <a:r>
              <a:rPr lang="tr-TR" b="1" dirty="0" smtClean="0"/>
              <a:t> %60’ı modern tesislerde, %40’ı yerel küçük tesislerde gerçekleşmektedir. Yıllık yağlı tohum işlemede kapasite kullanım oranı ise %50 civarındadır.</a:t>
            </a:r>
            <a:endParaRPr lang="tr-TR" dirty="0" smtClean="0"/>
          </a:p>
          <a:p>
            <a:pPr algn="just"/>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Ülkemizde 34 adet pamuk tohumu işleyen tesis bulunmaktadır. Bunlardan 17 adedi </a:t>
            </a:r>
            <a:r>
              <a:rPr lang="tr-TR" b="1" dirty="0" err="1" smtClean="0"/>
              <a:t>ekstraksiyon</a:t>
            </a:r>
            <a:r>
              <a:rPr lang="tr-TR" b="1" dirty="0" smtClean="0"/>
              <a:t>, 17 adedi de </a:t>
            </a:r>
            <a:r>
              <a:rPr lang="tr-TR" b="1" dirty="0" err="1" smtClean="0"/>
              <a:t>presyon</a:t>
            </a:r>
            <a:r>
              <a:rPr lang="tr-TR" b="1" dirty="0" smtClean="0"/>
              <a:t> yöntemiyle üretim yapmaktadır. Rafine pamuk yağı üretimi 35.000 ton civarındadır.</a:t>
            </a:r>
            <a:endParaRPr lang="tr-TR" dirty="0" smtClean="0"/>
          </a:p>
          <a:p>
            <a:pPr algn="just"/>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sz="3200" b="1" dirty="0" smtClean="0"/>
              <a:t>Soya yağı üreten firma sayısı 20 olup, yıllık üretim 15.000 ton civarında gerçekleşmiştir.</a:t>
            </a:r>
            <a:endParaRPr lang="tr-TR" sz="3200" dirty="0" smtClean="0"/>
          </a:p>
          <a:p>
            <a:pPr algn="just"/>
            <a:endParaRPr lang="tr-TR"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Bitkisel margarin </a:t>
            </a:r>
            <a:r>
              <a:rPr lang="tr-TR" b="1" dirty="0" err="1" smtClean="0"/>
              <a:t>sanayiinde</a:t>
            </a:r>
            <a:r>
              <a:rPr lang="tr-TR" b="1" dirty="0" smtClean="0"/>
              <a:t> 9 tesis faaliyet göstermektedir. Bu tesislerde ortalama 500.000 ton margarin üretilmektedir. Kapasite kullanım oranı %75 civarındadır</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b="1" dirty="0" smtClean="0"/>
              <a:t>2.6. Diğer Gıda </a:t>
            </a:r>
            <a:r>
              <a:rPr lang="tr-TR" b="1" dirty="0" err="1" smtClean="0"/>
              <a:t>Sanayiileri</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İçerik Yer Tutucusu"/>
          <p:cNvSpPr>
            <a:spLocks noGrp="1"/>
          </p:cNvSpPr>
          <p:nvPr>
            <p:ph sz="quarter" idx="1"/>
          </p:nvPr>
        </p:nvSpPr>
        <p:spPr/>
        <p:txBody>
          <a:bodyPr/>
          <a:lstStyle/>
          <a:p>
            <a:pPr algn="just"/>
            <a:r>
              <a:rPr lang="tr-TR" b="1" dirty="0" err="1" smtClean="0"/>
              <a:t>Ülkemiz’de</a:t>
            </a:r>
            <a:r>
              <a:rPr lang="tr-TR" b="1" dirty="0" smtClean="0"/>
              <a:t> su ürünleri </a:t>
            </a:r>
            <a:r>
              <a:rPr lang="tr-TR" b="1" dirty="0" err="1" smtClean="0"/>
              <a:t>sanayii</a:t>
            </a:r>
            <a:r>
              <a:rPr lang="tr-TR" b="1" dirty="0" smtClean="0"/>
              <a:t> henüz önemli bir sektör durumuna gelmemiştir</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Türkiye, dünya çay üretiminin %6’sını gerçekleştirmekte ve beşinci sırada bulunmaktadır. Fabrika sayısı 110 olup, 45’i </a:t>
            </a:r>
            <a:r>
              <a:rPr lang="tr-TR" b="1" dirty="0" err="1" smtClean="0"/>
              <a:t>Çaykur’a</a:t>
            </a:r>
            <a:r>
              <a:rPr lang="tr-TR" b="1" dirty="0" smtClean="0"/>
              <a:t> 65’i ise özel sektöre aittir.Şahıs başına çay üretimi bakımından Türkiye’de  dünyada 3. sıradadır. Üretilen çayın %65’i iç tüketimde kullanılmış ve %35’i ihraç edilmiştir.</a:t>
            </a:r>
            <a:endParaRPr lang="tr-TR" dirty="0" smtClean="0"/>
          </a:p>
          <a:p>
            <a:pPr algn="just"/>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İçerik Yer Tutucusu"/>
          <p:cNvSpPr>
            <a:spLocks noGrp="1"/>
          </p:cNvSpPr>
          <p:nvPr>
            <p:ph sz="quarter" idx="1"/>
          </p:nvPr>
        </p:nvSpPr>
        <p:spPr/>
        <p:txBody>
          <a:bodyPr/>
          <a:lstStyle/>
          <a:p>
            <a:pPr algn="just"/>
            <a:r>
              <a:rPr lang="tr-TR" b="1" dirty="0" smtClean="0"/>
              <a:t>Ülkemizde 42 salça, 49 sebze konservesi, 28 meyve konservesi, 81 reçel üretimi ve 20 adet meyve suyu işleme tesisi bulunmaktadır.</a:t>
            </a:r>
            <a:endParaRPr lang="tr-TR" dirty="0" smtClean="0"/>
          </a:p>
          <a:p>
            <a:pPr algn="just"/>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b="1" dirty="0" smtClean="0"/>
              <a:t>Günümüzde 27 adet işletmede toz şeker 17 adet işletmede küp şeker üretimi yapılmaktadır. 1.700.000 ton toz ve 42.000 ton da küp şeker üretilmiştir. Şeker üretiminden kalan en önemli yan ürün ise melastır. </a:t>
            </a:r>
            <a:endParaRPr lang="tr-TR" dirty="0" smtClean="0"/>
          </a:p>
          <a:p>
            <a:pPr algn="just"/>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Melas; hayvan yemi, ekmek mayası üretiminde veya ispirto üretiminde kullanılmaktadır. Türkiye şeker üretimi bakımından sayılı ülkeler arasında olmasına rağmen üretimin tamamı iç tüketimde kullanılmakta ve bazı yıllar da ithal edilmektedir.</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Lokum, şekerlemeler, helva, reçel, marmelat v.b. ürünler geleneksel gıdalarımız olup çok sayıdaki küçük ve ilkel işletmelerde üretilmektedir.</a:t>
            </a:r>
            <a:endParaRPr lang="tr-TR" dirty="0" smtClean="0"/>
          </a:p>
          <a:p>
            <a:pPr algn="just"/>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Çikolata ve </a:t>
            </a:r>
            <a:r>
              <a:rPr lang="tr-TR" b="1" dirty="0" err="1" smtClean="0"/>
              <a:t>cikletler</a:t>
            </a:r>
            <a:r>
              <a:rPr lang="tr-TR" b="1" dirty="0" smtClean="0"/>
              <a:t> büyük ve modern işletmelerde üretilmeye başlamış ve bu yüzden ham kalite hem de miktar yönüyle önemli gelişmeler görülmektedir.</a:t>
            </a:r>
            <a:endParaRPr lang="tr-TR" dirty="0" smtClean="0"/>
          </a:p>
          <a:p>
            <a:pPr algn="just"/>
            <a:r>
              <a:rPr lang="tr-TR" b="1" dirty="0" smtClean="0"/>
              <a:t> </a:t>
            </a:r>
            <a:endParaRPr lang="tr-TR" dirty="0" smtClean="0"/>
          </a:p>
          <a:p>
            <a:pPr algn="just"/>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Alt Başlık"/>
          <p:cNvSpPr>
            <a:spLocks noGrp="1"/>
          </p:cNvSpPr>
          <p:nvPr>
            <p:ph type="subTitle" idx="1"/>
          </p:nvPr>
        </p:nvSpPr>
        <p:spPr/>
        <p:txBody>
          <a:bodyPr/>
          <a:lstStyle/>
          <a:p>
            <a:r>
              <a:rPr lang="tr-TR" dirty="0" smtClean="0"/>
              <a:t>3.1. Sorunlar</a:t>
            </a:r>
          </a:p>
          <a:p>
            <a:endParaRPr lang="tr-TR" dirty="0"/>
          </a:p>
        </p:txBody>
      </p:sp>
      <p:sp>
        <p:nvSpPr>
          <p:cNvPr id="4" name="3 Başlık"/>
          <p:cNvSpPr>
            <a:spLocks noGrp="1"/>
          </p:cNvSpPr>
          <p:nvPr>
            <p:ph type="ctrTitle"/>
          </p:nvPr>
        </p:nvSpPr>
        <p:spPr/>
        <p:txBody>
          <a:bodyPr>
            <a:normAutofit fontScale="90000"/>
          </a:bodyPr>
          <a:lstStyle/>
          <a:p>
            <a:r>
              <a:rPr lang="tr-TR" b="1" dirty="0" smtClean="0"/>
              <a:t>3. TARIMSAL SANAYİİNDEKİ SORUNLAR VE ÇÖZÜM ÖNERİLERİ</a:t>
            </a: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Gıda </a:t>
            </a:r>
            <a:r>
              <a:rPr lang="tr-TR" b="1" dirty="0" err="1" smtClean="0"/>
              <a:t>sanayiinin</a:t>
            </a:r>
            <a:r>
              <a:rPr lang="tr-TR" b="1" dirty="0" smtClean="0"/>
              <a:t> önceki dönemlerinden gelen benzer sorunları devam etmektedir.</a:t>
            </a:r>
            <a:endParaRPr lang="tr-TR" dirty="0" smtClean="0"/>
          </a:p>
          <a:p>
            <a:pPr algn="just"/>
            <a:r>
              <a:rPr lang="tr-TR" b="1" dirty="0" smtClean="0"/>
              <a:t>Tarım  politikası   uygulamaları   ile   tarım sektörünün  alt  yapısı   sorunlarından       kaynaklanan ve gıda </a:t>
            </a:r>
            <a:r>
              <a:rPr lang="tr-TR" b="1" dirty="0" err="1" smtClean="0"/>
              <a:t>sanayiine</a:t>
            </a:r>
            <a:r>
              <a:rPr lang="tr-TR" b="1" dirty="0" smtClean="0"/>
              <a:t> yeterli ve kaliteli hammaddenin düzenli bir şekilde     temininde zorluklarla karşılaşılması.</a:t>
            </a:r>
            <a:endParaRPr lang="tr-TR" dirty="0" smtClean="0"/>
          </a:p>
          <a:p>
            <a:pPr algn="just"/>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Gıda </a:t>
            </a:r>
            <a:r>
              <a:rPr lang="tr-TR" b="1" dirty="0" err="1" smtClean="0"/>
              <a:t>sanayiinin</a:t>
            </a:r>
            <a:r>
              <a:rPr lang="tr-TR" b="1" dirty="0" smtClean="0"/>
              <a:t>  ihtiyacı  alt  sektörlerde yerli hammadde fiyatlarının  dış  rekabeti     olumsuz etkiliyor olması ve ihracat teşviklerinde Dünya Ticaret  Örgütü </a:t>
            </a:r>
            <a:r>
              <a:rPr lang="tr-TR" b="1" dirty="0" err="1" smtClean="0"/>
              <a:t>taahütleri</a:t>
            </a:r>
            <a:r>
              <a:rPr lang="tr-TR" b="1" dirty="0" smtClean="0"/>
              <a:t>     dahilinde   hareket   edilmesi   zorunluluğu   nedenleriyle   dahilde   işleme    rejimi     kapsamında ihracat kaybıyla ithalat yoluna gidilmesi.</a:t>
            </a:r>
            <a:endParaRPr lang="tr-TR" dirty="0" smtClean="0"/>
          </a:p>
          <a:p>
            <a:pPr algn="just"/>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Gıda  </a:t>
            </a:r>
            <a:r>
              <a:rPr lang="tr-TR" b="1" dirty="0" err="1" smtClean="0"/>
              <a:t>sanayii</a:t>
            </a:r>
            <a:r>
              <a:rPr lang="tr-TR" b="1" dirty="0" smtClean="0"/>
              <a:t>  hammaddesinin genellikle  rekolte  dönemlerinde  sağlanması yüksek     miktarda işletme sermayesi gereksinimini ortaya çıkarmaktadır. Hatta bazı alt     sektörlerde işletme sermayesi ihtiyacı fabrika değerini aşmaktadır.</a:t>
            </a:r>
            <a:endParaRPr lang="tr-TR" dirty="0" smtClean="0"/>
          </a:p>
          <a:p>
            <a:pPr algn="just"/>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Denetim  hizmetlerinin yeterli  seviyede bulunmaması  nedeniyle  dağınık  yapıda  ve     kayıt dışı küçük  işletme  sayısının  fazla oluşu, modern  işletmelerle haksız  rekabeti      ve  tüketici sağılığına  uygun  koşullarda  ve  uygun  kalitede  üretim  yapılmama      riskini  beraberinde getirmesi.</a:t>
            </a:r>
            <a:endParaRPr lang="tr-TR" dirty="0" smtClean="0"/>
          </a:p>
          <a:p>
            <a:pPr algn="just"/>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Dış pazarlarda rekabet edilebilirliğin olumsuz etkilenmesi ve iç piyasaya daha düşük fiyatlarda ve kaliteli ürün verilebilmesinin güçleşmesi.</a:t>
            </a:r>
            <a:endParaRPr lang="tr-TR" dirty="0" smtClean="0"/>
          </a:p>
          <a:p>
            <a:pPr algn="just"/>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b="1" dirty="0" smtClean="0"/>
              <a:t>Meyve sebze konserve üretim tesislerinde en yüksek kapasite kullanım oranı %64 ile domates salçası ve en düşük %24 ile reçel-marmelat tesislerinde gerçekleşmektedir. Domates salçası ülkemizin en önemli ihraç ürünlerinden birisidir. </a:t>
            </a:r>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Bu sektörü olumsuz yönde etkilemekte olan ekonomik ve finansal sorunlar, bilimsel ve     teknolojik gelişmedeki yetersizlik ve kalifiye işgücü teminindeki zorluklar.</a:t>
            </a:r>
            <a:endParaRPr lang="tr-TR" dirty="0" smtClean="0"/>
          </a:p>
          <a:p>
            <a:pPr algn="just"/>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Bu   sektörlerde  hammadde  bulmadaki   güçlükler  ve  kuruluş  yerinin  seçimindeki      dikkatsizlikler,   küçük     ve    orta   ölçekli   firmaların   ihracatta   gereği   gibi    yer     almaması   nedeniyle  atıl kapasitelerin  bulunması,  Bugün gıda </a:t>
            </a:r>
            <a:r>
              <a:rPr lang="tr-TR" b="1" dirty="0" err="1" smtClean="0"/>
              <a:t>sanayiinin</a:t>
            </a:r>
            <a:r>
              <a:rPr lang="tr-TR" b="1" dirty="0" smtClean="0"/>
              <a:t> büyük bir     çoğunluğunda %50 kapasite kullanımına bile ulaşılamamaktadır .	</a:t>
            </a:r>
            <a:endParaRPr lang="tr-TR" dirty="0" smtClean="0"/>
          </a:p>
          <a:p>
            <a:pPr algn="just"/>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r>
              <a:rPr lang="tr-TR" b="1" dirty="0" smtClean="0"/>
              <a:t>3.2. Çözüm Önerileri</a:t>
            </a:r>
            <a:r>
              <a:rPr lang="tr-TR" dirty="0" smtClean="0"/>
              <a:t/>
            </a:r>
            <a:br>
              <a:rPr lang="tr-TR" dirty="0" smtClean="0"/>
            </a:br>
            <a:endParaRPr lang="tr-T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İçerik Yer Tutucusu"/>
          <p:cNvSpPr>
            <a:spLocks noGrp="1"/>
          </p:cNvSpPr>
          <p:nvPr>
            <p:ph sz="quarter" idx="1"/>
          </p:nvPr>
        </p:nvSpPr>
        <p:spPr/>
        <p:txBody>
          <a:bodyPr/>
          <a:lstStyle/>
          <a:p>
            <a:pPr algn="just"/>
            <a:r>
              <a:rPr lang="tr-TR" b="1" dirty="0" smtClean="0"/>
              <a:t>Türkiye’nin ürünleri ihracatı 2,8 milyon US Doları  civarındadır.  Ancak  potansiyel,     bu rakamın  3  katından  bile fazladır  ve 10 milyon  US  Dolarına ulaşmaktadır.  Bu     rakama ulaşmak için sektördeki atıl kapasitenin harekete geçirilmesi ve dış pazarlara     örgütlü bir şekilde ulaşılması gerekmektedir.</a:t>
            </a:r>
            <a:endParaRPr lang="tr-TR" dirty="0" smtClean="0"/>
          </a:p>
          <a:p>
            <a:pPr algn="just"/>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lnSpcReduction="10000"/>
          </a:bodyPr>
          <a:lstStyle/>
          <a:p>
            <a:pPr algn="just"/>
            <a:r>
              <a:rPr lang="tr-TR" b="1" dirty="0" smtClean="0"/>
              <a:t>Yerli   </a:t>
            </a:r>
            <a:r>
              <a:rPr lang="tr-TR" b="1" dirty="0" err="1" smtClean="0"/>
              <a:t>sanayiinin</a:t>
            </a:r>
            <a:r>
              <a:rPr lang="tr-TR" b="1" dirty="0" smtClean="0"/>
              <a:t>   ürettiği  gıda  ürünleri   sıkı   bir  kontrol  altındadır.   Ancak ithal     ürünler  için  aynı   şeyleri    söylemek    mümkün   değildir.   Gıda  ürünü ithalatı bir     uzmanlık    işidir .    Genel gümrüklerin      bilgi     yetersizliği       nedeniyle     gerekli      hassasiyeti   göstermesi    beklenemez.  Mutlaka    ihtisas    gümrükleri   kurulmalı   ve   gıda  ithalatı, bu  gümrüklerden   geçirilerek yapılmalıdır.</a:t>
            </a:r>
            <a:endParaRPr lang="tr-TR" dirty="0" smtClean="0"/>
          </a:p>
          <a:p>
            <a:pPr algn="just"/>
            <a:endParaRPr lang="tr-T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2000’li  yıllarda  gıda  </a:t>
            </a:r>
            <a:r>
              <a:rPr lang="tr-TR" b="1" dirty="0" err="1" smtClean="0"/>
              <a:t>sanayiinin</a:t>
            </a:r>
            <a:r>
              <a:rPr lang="tr-TR" b="1" dirty="0" smtClean="0"/>
              <a:t>  amacı;   tarımsal  üretimin   uluslar  arası normlara    uygun    koşullarda    işlenerek   değerlendirilmesi   ile   iç   piyasaya tüketici  sağlığına  uygun   ve   kaliteli  ürünler  sunulması  ve  dış   pazar  imkanlarından  yararlanılarak  sektörün dışa açık  büyümeye devam etmek olmalıdır.</a:t>
            </a:r>
            <a:endParaRPr lang="tr-TR" dirty="0" smtClean="0"/>
          </a:p>
          <a:p>
            <a:pPr algn="just"/>
            <a:endParaRPr lang="tr-T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Tarım-gıda    </a:t>
            </a:r>
            <a:r>
              <a:rPr lang="tr-TR" b="1" dirty="0" err="1" smtClean="0"/>
              <a:t>sanayii</a:t>
            </a:r>
            <a:r>
              <a:rPr lang="tr-TR" b="1" dirty="0" smtClean="0"/>
              <a:t>  entegrasyonunun   geliştirilmesi   yoluyla   gıda  </a:t>
            </a:r>
            <a:r>
              <a:rPr lang="tr-TR" b="1" dirty="0" err="1" smtClean="0"/>
              <a:t>sanayii</a:t>
            </a:r>
            <a:r>
              <a:rPr lang="tr-TR" b="1" dirty="0" smtClean="0"/>
              <a:t>  talebine uygun     hammadde     temini   sağlanmalıdır.    </a:t>
            </a:r>
            <a:r>
              <a:rPr lang="tr-TR" b="1" dirty="0" err="1" smtClean="0"/>
              <a:t>Sanayiinin</a:t>
            </a:r>
            <a:r>
              <a:rPr lang="tr-TR" b="1" dirty="0" smtClean="0"/>
              <a:t>   öncülüğünde   yeni   ürün      geliştirilmesine  yönelik    AR-GE    faaliyetlerinin   geliştirilmesi   ile   yeni   pazarlara   ulaşılması   yönünde arayışlara </a:t>
            </a:r>
            <a:r>
              <a:rPr lang="tr-TR" b="1" dirty="0" err="1" smtClean="0"/>
              <a:t>yönelinmesi</a:t>
            </a:r>
            <a:r>
              <a:rPr lang="tr-TR" b="1" dirty="0" smtClean="0"/>
              <a:t> gerekmektedir.</a:t>
            </a:r>
            <a:endParaRPr lang="tr-TR" dirty="0" smtClean="0"/>
          </a:p>
          <a:p>
            <a:pPr algn="just"/>
            <a:endParaRPr lang="tr-T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Gıda   üretim   ve   işlemede   kayıp   ve   hatalı işlemler önlenerek  miktar  ve kalitenin      artırılması  sağlanmalıdır.</a:t>
            </a:r>
            <a:endParaRPr lang="tr-TR" dirty="0" smtClean="0"/>
          </a:p>
          <a:p>
            <a:pPr algn="just"/>
            <a:endParaRPr lang="tr-T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Özellikle gıdaya   ilişkin  mevzuat,  içerik  ve  nitelik  yönünden,  gelişmiş  ülkelerin  ve     uluslar  arası organizasyonların mevzuatı ile paralel kılınmalıdır.</a:t>
            </a:r>
            <a:endParaRPr lang="tr-TR" dirty="0" smtClean="0"/>
          </a:p>
          <a:p>
            <a:pPr algn="just"/>
            <a:endParaRPr lang="tr-T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Tarıma   dayalı   </a:t>
            </a:r>
            <a:r>
              <a:rPr lang="tr-TR" b="1" dirty="0" err="1" smtClean="0"/>
              <a:t>sanayii</a:t>
            </a:r>
            <a:r>
              <a:rPr lang="tr-TR" b="1" dirty="0" smtClean="0"/>
              <a:t>  dallarında  uluslararası   pazarlarda    söz   sahibi   olmak  ve   rekabet   edebilmek,   ancak  kaliteli  ve standart  ölçülere  uygun   ürünler     üreterek    mümkün olacaktır.   Bu alanda yabancı işletmelerle yapılacak ortaklık  ve birleşmeler yeni teknolojilerin ülkeye girmesini ve yaygınlaşmasını sağlayacaktır .</a:t>
            </a:r>
            <a:endParaRPr lang="tr-TR" dirty="0" smtClean="0"/>
          </a:p>
          <a:p>
            <a:pPr algn="just"/>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Kapasitenin %407ı iki büyük firmada toplanmış durumdadır. Üretilen 225.000 ton/yıl ile Amerika Birleşik Devletleri ve İtalya7dan sonda Dünya’da üçüncü sıradadır. Üretilen salçanın 126805 tonu ihraç edilmiştir.</a:t>
            </a:r>
            <a:endParaRPr lang="tr-TR" dirty="0" smtClean="0"/>
          </a:p>
          <a:p>
            <a:pPr algn="just"/>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b="1" dirty="0" smtClean="0"/>
              <a:t>Meyve suyu işleyen tesislerde esas olarak meyve suyu konsantresi ve meyve </a:t>
            </a:r>
            <a:r>
              <a:rPr lang="tr-TR" b="1" dirty="0" err="1" smtClean="0"/>
              <a:t>pulpu</a:t>
            </a:r>
            <a:r>
              <a:rPr lang="tr-TR" b="1" dirty="0" smtClean="0"/>
              <a:t> işlenmekte, meyve suyu dolumu yapılmaktadır. Üretim berrak meyve suyu konsantresinde 34000 ton, </a:t>
            </a:r>
            <a:r>
              <a:rPr lang="tr-TR" b="1" dirty="0" err="1" smtClean="0"/>
              <a:t>sitrus</a:t>
            </a:r>
            <a:r>
              <a:rPr lang="tr-TR" b="1" dirty="0" smtClean="0"/>
              <a:t> meyve suyu konsantresinde 16.000 ton, meyve püresi 30.000 ton ve meyve suyu (nektar dahil) 110.000 ton olmuştur.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Kurulu kapasite kullanım oranı en yüksek berrak meyve suyu konsantresi (%64) üretim hatlarında olmuştur. Bu üretimin  önemli bir bölümü ihraç edilmektedir. İhracatın hemen hemen tamamına yakını elma suyu konsantresi oluşturmuştur (23.000 ton).</a:t>
            </a:r>
            <a:endParaRPr lang="tr-TR" dirty="0" smtClean="0"/>
          </a:p>
          <a:p>
            <a:pPr algn="just"/>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b="1" dirty="0" smtClean="0"/>
              <a:t>Donmuş meyve ve sebze işleyen tesis sayısı 16’dır. Bu tesislerin kurulu kapasiteleri 90.000 ton. Üretimleri 54.000 ton civarında gerçekleşmiştir. Buna göre kapasite kullanım oranı %57 civarındadır. Dondurulan meyvenin %40’ı çilekten oluşmaktadır. </a:t>
            </a:r>
            <a:endParaRPr lang="tr-TR" dirty="0" smtClean="0"/>
          </a:p>
          <a:p>
            <a:pPr algn="just"/>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b="1" dirty="0" smtClean="0"/>
              <a:t>Dondurulan ürünlerin 22.000 tonu sebze, 17.000 tonu meyve ve 14.500 tonu </a:t>
            </a:r>
            <a:r>
              <a:rPr lang="tr-TR" b="1" dirty="0" err="1" smtClean="0"/>
              <a:t>patatesdir</a:t>
            </a:r>
            <a:r>
              <a:rPr lang="tr-TR" b="1" dirty="0" smtClean="0"/>
              <a:t>. Dondurulan ürünün yurt içi tüketimi 15.000 ton civarında olup 15.000 tonu ise ihraç edilmiştir. Buna göre üretimin yaklaşık %90’ı ihraç edilmektedir.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normAutofit fontScale="90000"/>
          </a:bodyPr>
          <a:lstStyle/>
          <a:p>
            <a:r>
              <a:rPr lang="tr-TR" b="1" dirty="0" smtClean="0"/>
              <a:t>2.5. Bitkisel Yağ ve Ürünleri </a:t>
            </a:r>
            <a:r>
              <a:rPr lang="tr-TR" b="1" dirty="0" err="1" smtClean="0"/>
              <a:t>Sanayii</a:t>
            </a:r>
            <a:r>
              <a:rPr lang="tr-TR" dirty="0" smtClean="0"/>
              <a:t/>
            </a:r>
            <a:br>
              <a:rPr lang="tr-TR" dirty="0" smtClean="0"/>
            </a:b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1125</Words>
  <Application>Microsoft Office PowerPoint</Application>
  <PresentationFormat>Ekran Gösterisi (4:3)</PresentationFormat>
  <Paragraphs>42</Paragraphs>
  <Slides>39</Slides>
  <Notes>0</Notes>
  <HiddenSlides>0</HiddenSlides>
  <MMClips>0</MMClips>
  <ScaleCrop>false</ScaleCrop>
  <HeadingPairs>
    <vt:vector size="4" baseType="variant">
      <vt:variant>
        <vt:lpstr>Tema</vt:lpstr>
      </vt:variant>
      <vt:variant>
        <vt:i4>1</vt:i4>
      </vt:variant>
      <vt:variant>
        <vt:lpstr>Slayt Başlıkları</vt:lpstr>
      </vt:variant>
      <vt:variant>
        <vt:i4>39</vt:i4>
      </vt:variant>
    </vt:vector>
  </HeadingPairs>
  <TitlesOfParts>
    <vt:vector size="40" baseType="lpstr">
      <vt:lpstr>Ofis Teması</vt:lpstr>
      <vt:lpstr>2.4. Meyve ve Sebze İşleme Sanayii</vt:lpstr>
      <vt:lpstr>Slayt 2</vt:lpstr>
      <vt:lpstr>Slayt 3</vt:lpstr>
      <vt:lpstr>Slayt 4</vt:lpstr>
      <vt:lpstr>Slayt 5</vt:lpstr>
      <vt:lpstr>Slayt 6</vt:lpstr>
      <vt:lpstr>Slayt 7</vt:lpstr>
      <vt:lpstr>Slayt 8</vt:lpstr>
      <vt:lpstr>2.5. Bitkisel Yağ ve Ürünleri Sanayii </vt:lpstr>
      <vt:lpstr>Slayt 10</vt:lpstr>
      <vt:lpstr>Slayt 11</vt:lpstr>
      <vt:lpstr>Slayt 12</vt:lpstr>
      <vt:lpstr>Slayt 13</vt:lpstr>
      <vt:lpstr>Slayt 14</vt:lpstr>
      <vt:lpstr>Slayt 15</vt:lpstr>
      <vt:lpstr>Slayt 16</vt:lpstr>
      <vt:lpstr>2.6. Diğer Gıda Sanayiileri</vt:lpstr>
      <vt:lpstr>Slayt 18</vt:lpstr>
      <vt:lpstr>Slayt 19</vt:lpstr>
      <vt:lpstr>Slayt 20</vt:lpstr>
      <vt:lpstr>Slayt 21</vt:lpstr>
      <vt:lpstr>Slayt 22</vt:lpstr>
      <vt:lpstr>Slayt 23</vt:lpstr>
      <vt:lpstr>3. TARIMSAL SANAYİİNDEKİ SORUNLAR VE ÇÖZÜM ÖNERİLERİ</vt:lpstr>
      <vt:lpstr>Slayt 25</vt:lpstr>
      <vt:lpstr>Slayt 26</vt:lpstr>
      <vt:lpstr>Slayt 27</vt:lpstr>
      <vt:lpstr>Slayt 28</vt:lpstr>
      <vt:lpstr>Slayt 29</vt:lpstr>
      <vt:lpstr>Slayt 30</vt:lpstr>
      <vt:lpstr>Slayt 31</vt:lpstr>
      <vt:lpstr>3.2. Çözüm Önerileri </vt:lpstr>
      <vt:lpstr>Slayt 33</vt:lpstr>
      <vt:lpstr>Slayt 34</vt:lpstr>
      <vt:lpstr>Slayt 35</vt:lpstr>
      <vt:lpstr>Slayt 36</vt:lpstr>
      <vt:lpstr>Slayt 37</vt:lpstr>
      <vt:lpstr>Slayt 38</vt:lpstr>
      <vt:lpstr>Slayt 39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2.4. Meyve ve Sebze İşleme Sanayii</dc:title>
  <dc:creator>pinar</dc:creator>
  <cp:lastModifiedBy>pinar</cp:lastModifiedBy>
  <cp:revision>1</cp:revision>
  <dcterms:created xsi:type="dcterms:W3CDTF">2018-10-16T08:01:40Z</dcterms:created>
  <dcterms:modified xsi:type="dcterms:W3CDTF">2018-10-16T08:01:57Z</dcterms:modified>
</cp:coreProperties>
</file>