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0"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Date Placeholder 29"/>
          <p:cNvSpPr>
            <a:spLocks noGrp="1"/>
          </p:cNvSpPr>
          <p:nvPr>
            <p:ph type="dt" sz="half" idx="10"/>
          </p:nvPr>
        </p:nvSpPr>
        <p:spPr/>
        <p:txBody>
          <a:bodyPr/>
          <a:lstStyle>
            <a:lvl1pPr>
              <a:defRPr/>
            </a:lvl1pPr>
          </a:lstStyle>
          <a:p>
            <a:pPr>
              <a:defRPr/>
            </a:pPr>
            <a:endParaRPr lang="tr-TR">
              <a:solidFill>
                <a:srgbClr val="DBF5F9">
                  <a:shade val="90000"/>
                </a:srgbClr>
              </a:solidFill>
            </a:endParaRPr>
          </a:p>
        </p:txBody>
      </p:sp>
      <p:sp>
        <p:nvSpPr>
          <p:cNvPr id="5" name="Footer Placeholder 18"/>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Slide Number Placeholder 26"/>
          <p:cNvSpPr>
            <a:spLocks noGrp="1"/>
          </p:cNvSpPr>
          <p:nvPr>
            <p:ph type="sldNum" sz="quarter" idx="12"/>
          </p:nvPr>
        </p:nvSpPr>
        <p:spPr/>
        <p:txBody>
          <a:bodyPr/>
          <a:lstStyle>
            <a:lvl1pPr>
              <a:defRPr>
                <a:solidFill>
                  <a:srgbClr val="D1EAEE"/>
                </a:solidFill>
              </a:defRPr>
            </a:lvl1pPr>
          </a:lstStyle>
          <a:p>
            <a:pPr>
              <a:defRPr/>
            </a:pPr>
            <a:fld id="{29626C9C-DD37-483A-B1E5-47FFADD74181}" type="slidenum">
              <a:rPr lang="tr-TR" altLang="tr-TR"/>
              <a:pPr>
                <a:defRPr/>
              </a:pPr>
              <a:t>‹#›</a:t>
            </a:fld>
            <a:endParaRPr lang="tr-TR" altLang="tr-TR"/>
          </a:p>
        </p:txBody>
      </p:sp>
    </p:spTree>
    <p:extLst>
      <p:ext uri="{BB962C8B-B14F-4D97-AF65-F5344CB8AC3E}">
        <p14:creationId xmlns:p14="http://schemas.microsoft.com/office/powerpoint/2010/main" val="4281878340"/>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7F0B85E6-5438-4766-B879-E4E8717C8170}" type="slidenum">
              <a:rPr lang="tr-TR" altLang="tr-TR"/>
              <a:pPr>
                <a:defRPr/>
              </a:pPr>
              <a:t>‹#›</a:t>
            </a:fld>
            <a:endParaRPr lang="tr-TR" altLang="tr-TR"/>
          </a:p>
        </p:txBody>
      </p:sp>
    </p:spTree>
    <p:extLst>
      <p:ext uri="{BB962C8B-B14F-4D97-AF65-F5344CB8AC3E}">
        <p14:creationId xmlns:p14="http://schemas.microsoft.com/office/powerpoint/2010/main" val="3487568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vl1pPr>
          </a:lstStyle>
          <a:p>
            <a:pPr>
              <a:defRPr/>
            </a:pPr>
            <a:endParaRPr lang="tr-TR">
              <a:solidFill>
                <a:srgbClr val="DBF5F9">
                  <a:shade val="9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lvl1pPr>
              <a:defRPr>
                <a:solidFill>
                  <a:srgbClr val="D1EAEE"/>
                </a:solidFill>
              </a:defRPr>
            </a:lvl1pPr>
          </a:lstStyle>
          <a:p>
            <a:pPr>
              <a:defRPr/>
            </a:pPr>
            <a:fld id="{428940D9-36BA-4E38-95CB-38471419CAF2}" type="slidenum">
              <a:rPr lang="tr-TR" altLang="tr-TR"/>
              <a:pPr>
                <a:defRPr/>
              </a:pPr>
              <a:t>‹#›</a:t>
            </a:fld>
            <a:endParaRPr lang="tr-TR" altLang="tr-TR"/>
          </a:p>
        </p:txBody>
      </p:sp>
    </p:spTree>
    <p:extLst>
      <p:ext uri="{BB962C8B-B14F-4D97-AF65-F5344CB8AC3E}">
        <p14:creationId xmlns:p14="http://schemas.microsoft.com/office/powerpoint/2010/main" val="209751465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AF2F8EC5-79B5-4EB6-B47D-CD3475B3337D}" type="slidenum">
              <a:rPr lang="tr-TR" altLang="tr-TR"/>
              <a:pPr>
                <a:defRPr/>
              </a:pPr>
              <a:t>‹#›</a:t>
            </a:fld>
            <a:endParaRPr lang="tr-TR" altLang="tr-TR"/>
          </a:p>
        </p:txBody>
      </p:sp>
    </p:spTree>
    <p:extLst>
      <p:ext uri="{BB962C8B-B14F-4D97-AF65-F5344CB8AC3E}">
        <p14:creationId xmlns:p14="http://schemas.microsoft.com/office/powerpoint/2010/main" val="3284954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Slide Number Placeholder 17"/>
          <p:cNvSpPr>
            <a:spLocks noGrp="1"/>
          </p:cNvSpPr>
          <p:nvPr>
            <p:ph type="sldNum" sz="quarter" idx="12"/>
          </p:nvPr>
        </p:nvSpPr>
        <p:spPr/>
        <p:txBody>
          <a:bodyPr/>
          <a:lstStyle>
            <a:lvl1pPr>
              <a:defRPr/>
            </a:lvl1pPr>
          </a:lstStyle>
          <a:p>
            <a:pPr>
              <a:defRPr/>
            </a:pPr>
            <a:fld id="{694877AF-AFCA-40EF-BF9D-9227C0EE7D48}" type="slidenum">
              <a:rPr lang="tr-TR" altLang="tr-TR"/>
              <a:pPr>
                <a:defRPr/>
              </a:pPr>
              <a:t>‹#›</a:t>
            </a:fld>
            <a:endParaRPr lang="tr-TR" altLang="tr-TR"/>
          </a:p>
        </p:txBody>
      </p:sp>
    </p:spTree>
    <p:extLst>
      <p:ext uri="{BB962C8B-B14F-4D97-AF65-F5344CB8AC3E}">
        <p14:creationId xmlns:p14="http://schemas.microsoft.com/office/powerpoint/2010/main" val="3002795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Slide Number Placeholder 17"/>
          <p:cNvSpPr>
            <a:spLocks noGrp="1"/>
          </p:cNvSpPr>
          <p:nvPr>
            <p:ph type="sldNum" sz="quarter" idx="12"/>
          </p:nvPr>
        </p:nvSpPr>
        <p:spPr/>
        <p:txBody>
          <a:bodyPr/>
          <a:lstStyle>
            <a:lvl1pPr>
              <a:defRPr/>
            </a:lvl1pPr>
          </a:lstStyle>
          <a:p>
            <a:pPr>
              <a:defRPr/>
            </a:pPr>
            <a:fld id="{B5F8E614-28C0-4130-ABE9-132DC37E3CBF}" type="slidenum">
              <a:rPr lang="tr-TR" altLang="tr-TR"/>
              <a:pPr>
                <a:defRPr/>
              </a:pPr>
              <a:t>‹#›</a:t>
            </a:fld>
            <a:endParaRPr lang="tr-TR" altLang="tr-TR"/>
          </a:p>
        </p:txBody>
      </p:sp>
    </p:spTree>
    <p:extLst>
      <p:ext uri="{BB962C8B-B14F-4D97-AF65-F5344CB8AC3E}">
        <p14:creationId xmlns:p14="http://schemas.microsoft.com/office/powerpoint/2010/main" val="5292726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Slide Number Placeholder 17"/>
          <p:cNvSpPr>
            <a:spLocks noGrp="1"/>
          </p:cNvSpPr>
          <p:nvPr>
            <p:ph type="sldNum" sz="quarter" idx="12"/>
          </p:nvPr>
        </p:nvSpPr>
        <p:spPr/>
        <p:txBody>
          <a:bodyPr/>
          <a:lstStyle>
            <a:lvl1pPr>
              <a:defRPr/>
            </a:lvl1pPr>
          </a:lstStyle>
          <a:p>
            <a:pPr>
              <a:defRPr/>
            </a:pPr>
            <a:fld id="{753D5B9D-6CF8-4F61-A2E2-2A2B8CCF48A1}" type="slidenum">
              <a:rPr lang="tr-TR" altLang="tr-TR"/>
              <a:pPr>
                <a:defRPr/>
              </a:pPr>
              <a:t>‹#›</a:t>
            </a:fld>
            <a:endParaRPr lang="tr-TR" altLang="tr-TR"/>
          </a:p>
        </p:txBody>
      </p:sp>
    </p:spTree>
    <p:extLst>
      <p:ext uri="{BB962C8B-B14F-4D97-AF65-F5344CB8AC3E}">
        <p14:creationId xmlns:p14="http://schemas.microsoft.com/office/powerpoint/2010/main" val="19563766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44433A74-475F-4C3B-87FE-9A12464A5EA4}" type="slidenum">
              <a:rPr lang="tr-TR" altLang="tr-TR"/>
              <a:pPr>
                <a:defRPr/>
              </a:pPr>
              <a:t>‹#›</a:t>
            </a:fld>
            <a:endParaRPr lang="tr-TR" altLang="tr-TR"/>
          </a:p>
        </p:txBody>
      </p:sp>
    </p:spTree>
    <p:extLst>
      <p:ext uri="{BB962C8B-B14F-4D97-AF65-F5344CB8AC3E}">
        <p14:creationId xmlns:p14="http://schemas.microsoft.com/office/powerpoint/2010/main" val="1065618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10" name="Footer Placeholder 5"/>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1193C155-AF30-4C53-B731-6EDF2CA9B12C}" type="slidenum">
              <a:rPr lang="tr-TR" altLang="tr-TR"/>
              <a:pPr>
                <a:defRPr/>
              </a:pPr>
              <a:t>‹#›</a:t>
            </a:fld>
            <a:endParaRPr lang="tr-TR" altLang="tr-TR"/>
          </a:p>
        </p:txBody>
      </p:sp>
    </p:spTree>
    <p:extLst>
      <p:ext uri="{BB962C8B-B14F-4D97-AF65-F5344CB8AC3E}">
        <p14:creationId xmlns:p14="http://schemas.microsoft.com/office/powerpoint/2010/main" val="42488763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CF9EFA27-8077-44B2-BA57-264FC299E7F6}" type="slidenum">
              <a:rPr lang="tr-TR" altLang="tr-TR"/>
              <a:pPr>
                <a:defRPr/>
              </a:pPr>
              <a:t>‹#›</a:t>
            </a:fld>
            <a:endParaRPr lang="tr-TR" altLang="tr-TR"/>
          </a:p>
        </p:txBody>
      </p:sp>
    </p:spTree>
    <p:extLst>
      <p:ext uri="{BB962C8B-B14F-4D97-AF65-F5344CB8AC3E}">
        <p14:creationId xmlns:p14="http://schemas.microsoft.com/office/powerpoint/2010/main" val="10770760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2EF9079B-476D-4797-888B-A9AD27254541}" type="slidenum">
              <a:rPr lang="tr-TR" altLang="tr-TR"/>
              <a:pPr>
                <a:defRPr/>
              </a:pPr>
              <a:t>‹#›</a:t>
            </a:fld>
            <a:endParaRPr lang="tr-TR" altLang="tr-TR"/>
          </a:p>
        </p:txBody>
      </p:sp>
    </p:spTree>
    <p:extLst>
      <p:ext uri="{BB962C8B-B14F-4D97-AF65-F5344CB8AC3E}">
        <p14:creationId xmlns:p14="http://schemas.microsoft.com/office/powerpoint/2010/main" val="2684416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09.07.2018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fontAlgn="base">
              <a:spcBef>
                <a:spcPct val="0"/>
              </a:spcBef>
              <a:spcAft>
                <a:spcPct val="0"/>
              </a:spcAft>
              <a:defRPr/>
            </a:pPr>
            <a:endParaRPr lang="tr-TR">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fontAlgn="base">
              <a:spcBef>
                <a:spcPct val="0"/>
              </a:spcBef>
              <a:spcAft>
                <a:spcPct val="0"/>
              </a:spcAft>
              <a:defRPr/>
            </a:pPr>
            <a:endParaRPr lang="tr-TR">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latin typeface="Arial" charset="0"/>
              </a:defRPr>
            </a:lvl1pPr>
          </a:lstStyle>
          <a:p>
            <a:pPr fontAlgn="base">
              <a:spcBef>
                <a:spcPct val="0"/>
              </a:spcBef>
              <a:spcAft>
                <a:spcPct val="0"/>
              </a:spcAft>
              <a:defRPr/>
            </a:pPr>
            <a:fld id="{F6E8EF9E-EC64-44D2-BF26-D444ACD14628}" type="slidenum">
              <a:rPr lang="tr-TR" altLang="tr-TR"/>
              <a:pPr fontAlgn="base">
                <a:spcBef>
                  <a:spcPct val="0"/>
                </a:spcBef>
                <a:spcAft>
                  <a:spcPct val="0"/>
                </a:spcAft>
                <a:defRPr/>
              </a:pPr>
              <a:t>‹#›</a:t>
            </a:fld>
            <a:endParaRPr lang="tr-TR" altLang="tr-TR"/>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endParaRPr>
            </a:p>
          </p:txBody>
        </p:sp>
      </p:grpSp>
    </p:spTree>
    <p:extLst>
      <p:ext uri="{BB962C8B-B14F-4D97-AF65-F5344CB8AC3E}">
        <p14:creationId xmlns:p14="http://schemas.microsoft.com/office/powerpoint/2010/main" val="34091681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www.milliyet.com.tr/"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bilkentasistan.blogspot.com.tr/2010/03/intihal-suc-mu.html" TargetMode="External"/><Relationship Id="rId2" Type="http://schemas.openxmlformats.org/officeDocument/2006/relationships/hyperlink" Target="http://hacettepe.edu.tr/hakkinda/misyonvizyondegerler"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hyperlink" Target="http://www.ebookstore.tandf.co.uk/html/index.asp"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www.tk.org.tr/index.php/TK"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827584" y="1268760"/>
            <a:ext cx="7848872" cy="4536504"/>
          </a:xfrm>
          <a:ln>
            <a:miter lim="800000"/>
            <a:headEnd/>
            <a:tailEnd/>
          </a:ln>
          <a:extLst/>
        </p:spPr>
        <p:txBody>
          <a:bodyPr anchor="ctr">
            <a:normAutofit fontScale="90000"/>
          </a:bodyPr>
          <a:lstStyle/>
          <a:p>
            <a:pPr algn="ctr" eaLnBrk="1" fontAlgn="auto" hangingPunct="1">
              <a:lnSpc>
                <a:spcPct val="150000"/>
              </a:lnSpc>
              <a:spcAft>
                <a:spcPts val="0"/>
              </a:spcAft>
              <a:defRPr/>
            </a:pPr>
            <a:r>
              <a:rPr lang="tr-TR" sz="4000" dirty="0" smtClean="0"/>
              <a:t/>
            </a:r>
            <a:br>
              <a:rPr lang="tr-TR" sz="4000" dirty="0" smtClean="0"/>
            </a:br>
            <a:r>
              <a:rPr lang="tr-TR" sz="4000" dirty="0" smtClean="0"/>
              <a:t/>
            </a:r>
            <a:br>
              <a:rPr lang="tr-TR" sz="4000" dirty="0" smtClean="0"/>
            </a:br>
            <a:r>
              <a:rPr lang="tr-TR" sz="6000" dirty="0" smtClean="0"/>
              <a:t>13.HAFTA</a:t>
            </a:r>
            <a:r>
              <a:rPr lang="tr-TR" sz="6000" dirty="0" smtClean="0"/>
              <a:t>: </a:t>
            </a:r>
            <a:br>
              <a:rPr lang="tr-TR" sz="6000" dirty="0" smtClean="0"/>
            </a:br>
            <a:r>
              <a:rPr lang="tr-TR" sz="6000" dirty="0" smtClean="0"/>
              <a:t>KAYNAKÇA ve REFERANS GÖSTERME</a:t>
            </a:r>
            <a:r>
              <a:rPr lang="tr-TR" sz="6000" dirty="0"/>
              <a:t/>
            </a:r>
            <a:br>
              <a:rPr lang="tr-TR" sz="6000" dirty="0"/>
            </a:br>
            <a:r>
              <a:rPr lang="tr-TR" sz="4000" dirty="0" smtClean="0"/>
              <a:t/>
            </a:r>
            <a:br>
              <a:rPr lang="tr-TR" sz="4000" dirty="0" smtClean="0"/>
            </a:br>
            <a:endParaRPr lang="tr-TR" sz="4400" i="1" dirty="0" smtClean="0">
              <a:effectLst>
                <a:outerShdw blurRad="38100" dist="38100" dir="2700000" algn="tl">
                  <a:srgbClr val="C0C0C0"/>
                </a:outerShdw>
              </a:effectLst>
            </a:endParaRPr>
          </a:p>
        </p:txBody>
      </p:sp>
    </p:spTree>
    <p:extLst>
      <p:ext uri="{BB962C8B-B14F-4D97-AF65-F5344CB8AC3E}">
        <p14:creationId xmlns:p14="http://schemas.microsoft.com/office/powerpoint/2010/main" val="3062800987"/>
      </p:ext>
    </p:extLst>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Unvan 1"/>
          <p:cNvSpPr>
            <a:spLocks noGrp="1"/>
          </p:cNvSpPr>
          <p:nvPr>
            <p:ph type="title"/>
          </p:nvPr>
        </p:nvSpPr>
        <p:spPr/>
        <p:txBody>
          <a:bodyPr/>
          <a:lstStyle/>
          <a:p>
            <a:r>
              <a:rPr lang="tr-TR" altLang="tr-TR" smtClean="0"/>
              <a:t>DERGİ VE GAZETE YAZILARI</a:t>
            </a:r>
          </a:p>
        </p:txBody>
      </p:sp>
      <p:sp>
        <p:nvSpPr>
          <p:cNvPr id="26627" name="İçerik Yer Tutucusu 2"/>
          <p:cNvSpPr>
            <a:spLocks noGrp="1"/>
          </p:cNvSpPr>
          <p:nvPr>
            <p:ph idx="1"/>
          </p:nvPr>
        </p:nvSpPr>
        <p:spPr/>
        <p:txBody>
          <a:bodyPr/>
          <a:lstStyle/>
          <a:p>
            <a:r>
              <a:rPr lang="tr-TR" altLang="tr-TR" sz="2400" b="1" smtClean="0"/>
              <a:t>Popüler Dergi Yazısı</a:t>
            </a:r>
          </a:p>
          <a:p>
            <a:r>
              <a:rPr lang="tr-TR" altLang="tr-TR" sz="2400" smtClean="0"/>
              <a:t>Semercioğlu, C. (2015, Haziran). Sıradanlığın Rayihası. Sabit Fikir, 52, 38-39.</a:t>
            </a:r>
          </a:p>
          <a:p>
            <a:r>
              <a:rPr lang="tr-TR" altLang="tr-TR" sz="2400" b="1" smtClean="0"/>
              <a:t>Gazete Yazıları: </a:t>
            </a:r>
          </a:p>
          <a:p>
            <a:r>
              <a:rPr lang="tr-TR" altLang="tr-TR" sz="2400" smtClean="0"/>
              <a:t>Toker, Ç. (2015, 26 Haziran). ‘Unutma’ notları. Cumhuriyet, s. 13.</a:t>
            </a:r>
          </a:p>
          <a:p>
            <a:r>
              <a:rPr lang="tr-TR" altLang="tr-TR" sz="2400" b="1" smtClean="0"/>
              <a:t>Elektronik gazete yazısı:</a:t>
            </a:r>
          </a:p>
          <a:p>
            <a:r>
              <a:rPr lang="tr-TR" altLang="tr-TR" sz="2400" smtClean="0"/>
              <a:t>Tamer, M. (2015, 26 Haziran). E-ticaret hamle yapmak için tüketiciyi bekliyor. Milliyet. Erişim adresi: </a:t>
            </a:r>
            <a:r>
              <a:rPr lang="tr-TR" altLang="tr-TR" sz="2400" smtClean="0">
                <a:hlinkClick r:id="rId2"/>
              </a:rPr>
              <a:t>http://www.milliyet.com.tr/</a:t>
            </a:r>
            <a:r>
              <a:rPr lang="tr-TR" altLang="tr-TR" sz="2400" smtClean="0"/>
              <a:t> </a:t>
            </a:r>
          </a:p>
        </p:txBody>
      </p:sp>
    </p:spTree>
    <p:extLst>
      <p:ext uri="{BB962C8B-B14F-4D97-AF65-F5344CB8AC3E}">
        <p14:creationId xmlns:p14="http://schemas.microsoft.com/office/powerpoint/2010/main" val="1282522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Unvan 1"/>
          <p:cNvSpPr>
            <a:spLocks noGrp="1"/>
          </p:cNvSpPr>
          <p:nvPr>
            <p:ph type="title"/>
          </p:nvPr>
        </p:nvSpPr>
        <p:spPr/>
        <p:txBody>
          <a:bodyPr/>
          <a:lstStyle/>
          <a:p>
            <a:r>
              <a:rPr lang="tr-TR" altLang="tr-TR" smtClean="0"/>
              <a:t>ANSİKLOPEDİLER VE SÖZLÜKLER</a:t>
            </a:r>
          </a:p>
        </p:txBody>
      </p:sp>
      <p:sp>
        <p:nvSpPr>
          <p:cNvPr id="27651" name="İçerik Yer Tutucusu 2"/>
          <p:cNvSpPr>
            <a:spLocks noGrp="1"/>
          </p:cNvSpPr>
          <p:nvPr>
            <p:ph idx="1"/>
          </p:nvPr>
        </p:nvSpPr>
        <p:spPr/>
        <p:txBody>
          <a:bodyPr/>
          <a:lstStyle/>
          <a:p>
            <a:r>
              <a:rPr lang="tr-TR" altLang="tr-TR" sz="2400" b="1" smtClean="0"/>
              <a:t>Ansiklopediler </a:t>
            </a:r>
            <a:endParaRPr lang="tr-TR" altLang="tr-TR" sz="2400" smtClean="0"/>
          </a:p>
          <a:p>
            <a:r>
              <a:rPr lang="tr-TR" altLang="tr-TR" sz="2400" smtClean="0"/>
              <a:t>Balkans: History. (1987). </a:t>
            </a:r>
            <a:r>
              <a:rPr lang="tr-TR" altLang="tr-TR" sz="2400" i="1" smtClean="0"/>
              <a:t>Encyclopaedia Britannica </a:t>
            </a:r>
            <a:r>
              <a:rPr lang="tr-TR" altLang="tr-TR" sz="2400" smtClean="0"/>
              <a:t>içinde (15. Baskı. Cilt. 14, s. 570-588). Chicago: Encyclopaedia Britannica. </a:t>
            </a:r>
          </a:p>
          <a:p>
            <a:r>
              <a:rPr lang="tr-TR" altLang="tr-TR" sz="2400" smtClean="0"/>
              <a:t>Metin İçindeyse: (Balkans: History, 1987) </a:t>
            </a:r>
          </a:p>
          <a:p>
            <a:r>
              <a:rPr lang="tr-TR" altLang="tr-TR" sz="2400" b="1" smtClean="0"/>
              <a:t>Sözlükler </a:t>
            </a:r>
            <a:endParaRPr lang="tr-TR" altLang="tr-TR" sz="2400" smtClean="0"/>
          </a:p>
          <a:p>
            <a:r>
              <a:rPr lang="tr-TR" altLang="tr-TR" sz="2400" smtClean="0"/>
              <a:t>Gerrymander. (2003). </a:t>
            </a:r>
            <a:r>
              <a:rPr lang="tr-TR" altLang="tr-TR" sz="2400" i="1" smtClean="0"/>
              <a:t>Merriam-Webster’s collegiate dictionary </a:t>
            </a:r>
            <a:r>
              <a:rPr lang="tr-TR" altLang="tr-TR" sz="2400" smtClean="0"/>
              <a:t>(11. Baskı). Springfield, MA: Merriam-Webster‟s. </a:t>
            </a:r>
          </a:p>
          <a:p>
            <a:r>
              <a:rPr lang="tr-TR" altLang="tr-TR" sz="2400" smtClean="0"/>
              <a:t>Metin İçindeyse: (Gerrymander, 2003) </a:t>
            </a:r>
          </a:p>
        </p:txBody>
      </p:sp>
    </p:spTree>
    <p:extLst>
      <p:ext uri="{BB962C8B-B14F-4D97-AF65-F5344CB8AC3E}">
        <p14:creationId xmlns:p14="http://schemas.microsoft.com/office/powerpoint/2010/main" val="1112841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Unvan 1"/>
          <p:cNvSpPr>
            <a:spLocks noGrp="1"/>
          </p:cNvSpPr>
          <p:nvPr>
            <p:ph type="title"/>
          </p:nvPr>
        </p:nvSpPr>
        <p:spPr/>
        <p:txBody>
          <a:bodyPr/>
          <a:lstStyle/>
          <a:p>
            <a:r>
              <a:rPr lang="tr-TR" altLang="tr-TR" smtClean="0"/>
              <a:t>WEB SİTESİ VE BLOG YAZILARI</a:t>
            </a:r>
          </a:p>
        </p:txBody>
      </p:sp>
      <p:sp>
        <p:nvSpPr>
          <p:cNvPr id="28675" name="İçerik Yer Tutucusu 2"/>
          <p:cNvSpPr>
            <a:spLocks noGrp="1"/>
          </p:cNvSpPr>
          <p:nvPr>
            <p:ph idx="1"/>
          </p:nvPr>
        </p:nvSpPr>
        <p:spPr/>
        <p:txBody>
          <a:bodyPr/>
          <a:lstStyle/>
          <a:p>
            <a:r>
              <a:rPr lang="tr-TR" altLang="tr-TR" sz="2400" b="1" smtClean="0"/>
              <a:t>Web Sitesi:</a:t>
            </a:r>
          </a:p>
          <a:p>
            <a:r>
              <a:rPr lang="tr-TR" altLang="tr-TR" sz="2400" smtClean="0"/>
              <a:t>Hacettepe Üniversitesi. (t.y.). Misyon, vizyon ve değerler. Erişim adresi: </a:t>
            </a:r>
            <a:r>
              <a:rPr lang="tr-TR" altLang="tr-TR" sz="2400" smtClean="0">
                <a:hlinkClick r:id="rId2"/>
              </a:rPr>
              <a:t>http://hacettepe.edu.tr/hakkinda/misyonvizyondegerler</a:t>
            </a:r>
            <a:r>
              <a:rPr lang="tr-TR" altLang="tr-TR" sz="2400" smtClean="0"/>
              <a:t> </a:t>
            </a:r>
          </a:p>
          <a:p>
            <a:endParaRPr lang="tr-TR" altLang="tr-TR" sz="2400" smtClean="0"/>
          </a:p>
          <a:p>
            <a:r>
              <a:rPr lang="tr-TR" altLang="tr-TR" sz="2400" b="1" smtClean="0"/>
              <a:t>Blog Yazısı</a:t>
            </a:r>
          </a:p>
          <a:p>
            <a:r>
              <a:rPr lang="tr-TR" altLang="tr-TR" sz="2400" smtClean="0"/>
              <a:t>Yılmaz, D. (2010, 16 Mart). İntihal suç mu? [Blog yazısı]. Erişim adresi: </a:t>
            </a:r>
            <a:r>
              <a:rPr lang="tr-TR" altLang="tr-TR" sz="2400" smtClean="0">
                <a:hlinkClick r:id="rId3"/>
              </a:rPr>
              <a:t>http://bilkentasistan.blogspot.com.tr/2010/03/intihal-suc-mu.html</a:t>
            </a:r>
            <a:r>
              <a:rPr lang="tr-TR" altLang="tr-TR" sz="2400" smtClean="0"/>
              <a:t> </a:t>
            </a:r>
          </a:p>
        </p:txBody>
      </p:sp>
    </p:spTree>
    <p:extLst>
      <p:ext uri="{BB962C8B-B14F-4D97-AF65-F5344CB8AC3E}">
        <p14:creationId xmlns:p14="http://schemas.microsoft.com/office/powerpoint/2010/main" val="2921972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Unvan 1"/>
          <p:cNvSpPr>
            <a:spLocks noGrp="1"/>
          </p:cNvSpPr>
          <p:nvPr>
            <p:ph type="title"/>
          </p:nvPr>
        </p:nvSpPr>
        <p:spPr/>
        <p:txBody>
          <a:bodyPr/>
          <a:lstStyle/>
          <a:p>
            <a:r>
              <a:rPr lang="tr-TR" altLang="tr-TR" smtClean="0"/>
              <a:t>TEZLER</a:t>
            </a:r>
          </a:p>
        </p:txBody>
      </p:sp>
      <p:sp>
        <p:nvSpPr>
          <p:cNvPr id="29699" name="İçerik Yer Tutucusu 2"/>
          <p:cNvSpPr>
            <a:spLocks noGrp="1"/>
          </p:cNvSpPr>
          <p:nvPr>
            <p:ph idx="1"/>
          </p:nvPr>
        </p:nvSpPr>
        <p:spPr/>
        <p:txBody>
          <a:bodyPr/>
          <a:lstStyle/>
          <a:p>
            <a:r>
              <a:rPr lang="tr-TR" altLang="tr-TR" sz="2800" smtClean="0"/>
              <a:t>Yazar, (Yıl). Doktora ya da yüksek lisans tezinin başlığı (Yayımlanmamış doktora tezi/yüksek lisans tezi). Kurum adı, yer bilgisi.</a:t>
            </a:r>
          </a:p>
          <a:p>
            <a:r>
              <a:rPr lang="tr-TR" altLang="tr-TR" sz="2800" smtClean="0"/>
              <a:t>Sarı, E. (2008). </a:t>
            </a:r>
            <a:r>
              <a:rPr lang="tr-TR" altLang="tr-TR" sz="2800" i="1" smtClean="0"/>
              <a:t>Kültür Kimlik ve Politika: Mardin’de Kültürlerarasılık</a:t>
            </a:r>
            <a:r>
              <a:rPr lang="tr-TR" altLang="tr-TR" sz="2800" smtClean="0"/>
              <a:t>. (Yayımlanmamış doktora tezi). Ankara Üniversitesi/Sosyal Bilimler Enstitüsü, Ankara</a:t>
            </a:r>
            <a:r>
              <a:rPr lang="tr-TR" altLang="tr-TR" smtClean="0"/>
              <a:t>. </a:t>
            </a:r>
          </a:p>
        </p:txBody>
      </p:sp>
    </p:spTree>
    <p:extLst>
      <p:ext uri="{BB962C8B-B14F-4D97-AF65-F5344CB8AC3E}">
        <p14:creationId xmlns:p14="http://schemas.microsoft.com/office/powerpoint/2010/main" val="1711213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Unvan 1"/>
          <p:cNvSpPr>
            <a:spLocks noGrp="1"/>
          </p:cNvSpPr>
          <p:nvPr>
            <p:ph type="title"/>
          </p:nvPr>
        </p:nvSpPr>
        <p:spPr/>
        <p:txBody>
          <a:bodyPr/>
          <a:lstStyle/>
          <a:p>
            <a:r>
              <a:rPr lang="tr-TR" altLang="tr-TR" smtClean="0"/>
              <a:t>BİLDİRİLER</a:t>
            </a:r>
          </a:p>
        </p:txBody>
      </p:sp>
      <p:sp>
        <p:nvSpPr>
          <p:cNvPr id="30723" name="İçerik Yer Tutucusu 2"/>
          <p:cNvSpPr>
            <a:spLocks noGrp="1"/>
          </p:cNvSpPr>
          <p:nvPr>
            <p:ph idx="1"/>
          </p:nvPr>
        </p:nvSpPr>
        <p:spPr/>
        <p:txBody>
          <a:bodyPr/>
          <a:lstStyle/>
          <a:p>
            <a:r>
              <a:rPr lang="tr-TR" altLang="tr-TR" sz="2800" smtClean="0"/>
              <a:t>Yazar. Bildirinin adı. </a:t>
            </a:r>
            <a:r>
              <a:rPr lang="tr-TR" altLang="tr-TR" sz="2800" i="1" smtClean="0"/>
              <a:t>Konferans ya da toplantının adı</a:t>
            </a:r>
            <a:r>
              <a:rPr lang="tr-TR" altLang="tr-TR" sz="2800" smtClean="0"/>
              <a:t>. Tarih, Yer, Yıl.</a:t>
            </a:r>
          </a:p>
          <a:p>
            <a:r>
              <a:rPr lang="en-US" altLang="tr-TR" sz="2800" smtClean="0"/>
              <a:t>Aydoğan, M., Barlas, N., Effects of prenatal dihexyl and dicyclohexyl phthalate exposure on female reproductive tract development of Wistar rats, </a:t>
            </a:r>
            <a:r>
              <a:rPr lang="en-US" altLang="tr-TR" sz="2800" i="1" smtClean="0"/>
              <a:t>VII World Congress on Alternatives and Animal Use in the LifeSciences</a:t>
            </a:r>
            <a:r>
              <a:rPr lang="en-US" altLang="tr-TR" sz="2800" smtClean="0"/>
              <a:t>, 30 Ağustos-3 Eylül, Rome, Italy, 2009.</a:t>
            </a:r>
            <a:endParaRPr lang="tr-TR" altLang="tr-TR" sz="2800" smtClean="0"/>
          </a:p>
        </p:txBody>
      </p:sp>
    </p:spTree>
    <p:extLst>
      <p:ext uri="{BB962C8B-B14F-4D97-AF65-F5344CB8AC3E}">
        <p14:creationId xmlns:p14="http://schemas.microsoft.com/office/powerpoint/2010/main" val="3163722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Unvan 1"/>
          <p:cNvSpPr>
            <a:spLocks noGrp="1"/>
          </p:cNvSpPr>
          <p:nvPr>
            <p:ph type="title"/>
          </p:nvPr>
        </p:nvSpPr>
        <p:spPr>
          <a:xfrm>
            <a:off x="395288" y="549275"/>
            <a:ext cx="8229600" cy="576263"/>
          </a:xfrm>
        </p:spPr>
        <p:txBody>
          <a:bodyPr/>
          <a:lstStyle/>
          <a:p>
            <a:pPr algn="ctr"/>
            <a:r>
              <a:rPr lang="tr-TR" altLang="tr-TR" sz="4400" smtClean="0"/>
              <a:t>Elektronik Basılı Kitaplar</a:t>
            </a:r>
          </a:p>
        </p:txBody>
      </p:sp>
      <p:sp>
        <p:nvSpPr>
          <p:cNvPr id="3" name="İçerik Yer Tutucusu 2">
            <a:extLst>
              <a:ext uri="{FF2B5EF4-FFF2-40B4-BE49-F238E27FC236}"/>
            </a:extLst>
          </p:cNvPr>
          <p:cNvSpPr>
            <a:spLocks noGrp="1"/>
          </p:cNvSpPr>
          <p:nvPr>
            <p:ph idx="1"/>
          </p:nvPr>
        </p:nvSpPr>
        <p:spPr>
          <a:xfrm>
            <a:off x="457200" y="1125538"/>
            <a:ext cx="8229600" cy="5732462"/>
          </a:xfrm>
        </p:spPr>
        <p:txBody>
          <a:bodyPr/>
          <a:lstStyle/>
          <a:p>
            <a:pPr>
              <a:defRPr/>
            </a:pPr>
            <a:r>
              <a:rPr lang="tr-TR" sz="2400" b="1" dirty="0"/>
              <a:t>SADECE ELEKTRONİK BASILI KİTAPLAR</a:t>
            </a:r>
          </a:p>
          <a:p>
            <a:pPr>
              <a:defRPr/>
            </a:pPr>
            <a:r>
              <a:rPr lang="en-US" sz="2400" dirty="0"/>
              <a:t>O'Keefe, E. (</a:t>
            </a:r>
            <a:r>
              <a:rPr lang="tr-TR" sz="2400" dirty="0"/>
              <a:t>YIL</a:t>
            </a:r>
            <a:r>
              <a:rPr lang="en-US" sz="2400" dirty="0"/>
              <a:t>.). </a:t>
            </a:r>
            <a:r>
              <a:rPr lang="en-US" sz="2400" i="1" dirty="0"/>
              <a:t>Egoism </a:t>
            </a:r>
            <a:r>
              <a:rPr lang="en-US" sz="2400" dirty="0"/>
              <a:t>&amp; </a:t>
            </a:r>
            <a:r>
              <a:rPr lang="en-US" sz="2400" i="1" dirty="0"/>
              <a:t>the </a:t>
            </a:r>
            <a:r>
              <a:rPr lang="en-US" sz="2400" i="1" dirty="0" err="1"/>
              <a:t>cnsts</a:t>
            </a:r>
            <a:r>
              <a:rPr lang="en-US" sz="2400" i="1" dirty="0"/>
              <a:t> in Western values. </a:t>
            </a:r>
            <a:r>
              <a:rPr lang="en-US" sz="2400" dirty="0" err="1"/>
              <a:t>erişim</a:t>
            </a:r>
            <a:r>
              <a:rPr lang="en-US" sz="2400" dirty="0"/>
              <a:t> </a:t>
            </a:r>
          </a:p>
          <a:p>
            <a:pPr>
              <a:defRPr/>
            </a:pPr>
            <a:r>
              <a:rPr lang="tr-TR" sz="2400" dirty="0"/>
              <a:t>http://www.onlineoriginals.com/showitem .</a:t>
            </a:r>
            <a:r>
              <a:rPr lang="tr-TR" sz="2400" dirty="0" err="1"/>
              <a:t>asp</a:t>
            </a:r>
            <a:r>
              <a:rPr lang="tr-TR" sz="2400" dirty="0"/>
              <a:t> </a:t>
            </a:r>
            <a:r>
              <a:rPr lang="tr-TR" sz="2400" dirty="0" err="1"/>
              <a:t>litem</a:t>
            </a:r>
            <a:r>
              <a:rPr lang="tr-TR" sz="2400" dirty="0"/>
              <a:t> I 135 </a:t>
            </a:r>
          </a:p>
          <a:p>
            <a:pPr>
              <a:defRPr/>
            </a:pPr>
            <a:r>
              <a:rPr lang="tr-TR" sz="2400" b="1" dirty="0"/>
              <a:t>KİTABIN ELEKTRONİK VERSİYONU </a:t>
            </a:r>
          </a:p>
          <a:p>
            <a:pPr>
              <a:defRPr/>
            </a:pPr>
            <a:r>
              <a:rPr lang="en-US" sz="2400" dirty="0" err="1"/>
              <a:t>Shotton</a:t>
            </a:r>
            <a:r>
              <a:rPr lang="en-US" sz="2400" dirty="0"/>
              <a:t>, M. A (1989). </a:t>
            </a:r>
            <a:r>
              <a:rPr lang="en-US" sz="2400" i="1" dirty="0"/>
              <a:t>Computer addiction? </a:t>
            </a:r>
            <a:r>
              <a:rPr lang="en-US" sz="2400" dirty="0"/>
              <a:t>A </a:t>
            </a:r>
            <a:r>
              <a:rPr lang="en-US" sz="2400" i="1" dirty="0"/>
              <a:t>study of computer dependency </a:t>
            </a:r>
            <a:r>
              <a:rPr lang="en-US" sz="2400" dirty="0"/>
              <a:t>[DX </a:t>
            </a:r>
          </a:p>
          <a:p>
            <a:pPr marL="0" indent="0">
              <a:buFont typeface="Wingdings 2" pitchFamily="18" charset="2"/>
              <a:buNone/>
              <a:defRPr/>
            </a:pPr>
            <a:r>
              <a:rPr lang="en-US" sz="2400" dirty="0"/>
              <a:t>Reader version]. Retrieved from </a:t>
            </a:r>
            <a:r>
              <a:rPr lang="en-US" sz="2400" dirty="0">
                <a:hlinkClick r:id="rId2"/>
              </a:rPr>
              <a:t>http://www.ebookstore.tandf.co.uk/html/index.asp</a:t>
            </a:r>
            <a:endParaRPr lang="tr-TR" sz="2400" dirty="0"/>
          </a:p>
          <a:p>
            <a:pPr marL="0" indent="0">
              <a:buFont typeface="Wingdings 2" pitchFamily="18" charset="2"/>
              <a:buNone/>
              <a:defRPr/>
            </a:pPr>
            <a:r>
              <a:rPr lang="en-US" sz="2400" dirty="0"/>
              <a:t>Freud, S. (1953). The method of interpreting dreams: An analysis of a specimen dream. J. Strachey (Ed. &amp; Trans.), </a:t>
            </a:r>
            <a:r>
              <a:rPr lang="en-US" sz="2400" i="1" dirty="0"/>
              <a:t>The </a:t>
            </a:r>
            <a:r>
              <a:rPr lang="en-US" sz="2400" i="1" dirty="0" err="1"/>
              <a:t>standart</a:t>
            </a:r>
            <a:r>
              <a:rPr lang="en-US" sz="2400" i="1" dirty="0"/>
              <a:t> edition of the complete psychological works of Sigmund Freud </a:t>
            </a:r>
            <a:r>
              <a:rPr lang="en-US" sz="2400" dirty="0"/>
              <a:t>(Vol. 4, pp. 96-121). http://books.google.com/books (</a:t>
            </a:r>
            <a:r>
              <a:rPr lang="en-US" sz="2400" dirty="0" err="1"/>
              <a:t>Özgün</a:t>
            </a:r>
            <a:r>
              <a:rPr lang="en-US" sz="2400" dirty="0"/>
              <a:t> </a:t>
            </a:r>
            <a:r>
              <a:rPr lang="en-US" sz="2400" dirty="0" err="1"/>
              <a:t>eser</a:t>
            </a:r>
            <a:r>
              <a:rPr lang="en-US" sz="2400" dirty="0"/>
              <a:t> 1900 </a:t>
            </a:r>
            <a:r>
              <a:rPr lang="en-US" sz="2400" dirty="0" err="1"/>
              <a:t>tarihlidir</a:t>
            </a:r>
            <a:r>
              <a:rPr lang="en-US" sz="2400" dirty="0"/>
              <a:t>)  </a:t>
            </a:r>
            <a:endParaRPr lang="tr-TR" sz="2400" b="1" dirty="0"/>
          </a:p>
        </p:txBody>
      </p:sp>
    </p:spTree>
    <p:extLst>
      <p:ext uri="{BB962C8B-B14F-4D97-AF65-F5344CB8AC3E}">
        <p14:creationId xmlns:p14="http://schemas.microsoft.com/office/powerpoint/2010/main" val="2426458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p:cNvSpPr>
            <a:spLocks noGrp="1"/>
          </p:cNvSpPr>
          <p:nvPr>
            <p:ph type="title"/>
          </p:nvPr>
        </p:nvSpPr>
        <p:spPr/>
        <p:txBody>
          <a:bodyPr/>
          <a:lstStyle/>
          <a:p>
            <a:endParaRPr lang="tr-TR" altLang="tr-TR" smtClean="0"/>
          </a:p>
        </p:txBody>
      </p:sp>
      <p:sp>
        <p:nvSpPr>
          <p:cNvPr id="31747" name="2 İçerik Yer Tutucusu"/>
          <p:cNvSpPr>
            <a:spLocks noGrp="1"/>
          </p:cNvSpPr>
          <p:nvPr>
            <p:ph idx="1"/>
          </p:nvPr>
        </p:nvSpPr>
        <p:spPr/>
        <p:txBody>
          <a:bodyPr/>
          <a:lstStyle/>
          <a:p>
            <a:pPr>
              <a:buFont typeface="Wingdings 2" pitchFamily="18" charset="2"/>
              <a:buNone/>
            </a:pPr>
            <a:r>
              <a:rPr lang="tr-TR" altLang="tr-TR" smtClean="0"/>
              <a:t>Kaynak:</a:t>
            </a:r>
          </a:p>
          <a:p>
            <a:r>
              <a:rPr lang="tr-TR" altLang="tr-TR" smtClean="0"/>
              <a:t>İ. Doğan Şencan (2017). Bilimsel Yayınlarda Kaynak Gösterme, Tablo ve Şekil Oluşturma Rehberi APA Kuralları.Ankara: Türk Kütüphaneciler Derneği Yayınları.</a:t>
            </a:r>
          </a:p>
        </p:txBody>
      </p:sp>
      <p:sp>
        <p:nvSpPr>
          <p:cNvPr id="3174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A92D989-5ACC-4E8F-8B91-9577ACCC90CA}" type="slidenum">
              <a:rPr lang="tr-TR" altLang="tr-TR" smtClean="0">
                <a:solidFill>
                  <a:srgbClr val="045C75"/>
                </a:solidFill>
              </a:rPr>
              <a:pPr/>
              <a:t>16</a:t>
            </a:fld>
            <a:endParaRPr lang="tr-TR" altLang="tr-TR" smtClean="0">
              <a:solidFill>
                <a:srgbClr val="045C75"/>
              </a:solidFill>
            </a:endParaRPr>
          </a:p>
        </p:txBody>
      </p:sp>
    </p:spTree>
    <p:extLst>
      <p:ext uri="{BB962C8B-B14F-4D97-AF65-F5344CB8AC3E}">
        <p14:creationId xmlns:p14="http://schemas.microsoft.com/office/powerpoint/2010/main" val="2282990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Unvan 1"/>
          <p:cNvSpPr>
            <a:spLocks noGrp="1"/>
          </p:cNvSpPr>
          <p:nvPr>
            <p:ph type="title"/>
          </p:nvPr>
        </p:nvSpPr>
        <p:spPr/>
        <p:txBody>
          <a:bodyPr/>
          <a:lstStyle/>
          <a:p>
            <a:r>
              <a:rPr lang="tr-TR" altLang="tr-TR" smtClean="0"/>
              <a:t>Kaynakça </a:t>
            </a:r>
          </a:p>
        </p:txBody>
      </p:sp>
      <p:sp>
        <p:nvSpPr>
          <p:cNvPr id="3" name="İçerik Yer Tutucusu 2">
            <a:extLst>
              <a:ext uri="{FF2B5EF4-FFF2-40B4-BE49-F238E27FC236}"/>
            </a:extLst>
          </p:cNvPr>
          <p:cNvSpPr>
            <a:spLocks noGrp="1"/>
          </p:cNvSpPr>
          <p:nvPr>
            <p:ph idx="1"/>
          </p:nvPr>
        </p:nvSpPr>
        <p:spPr/>
        <p:txBody>
          <a:bodyPr>
            <a:normAutofit fontScale="85000" lnSpcReduction="20000"/>
          </a:bodyPr>
          <a:lstStyle/>
          <a:p>
            <a:pPr>
              <a:defRPr/>
            </a:pPr>
            <a:r>
              <a:rPr lang="tr-TR" dirty="0"/>
              <a:t>GENEL KURALLAR</a:t>
            </a:r>
          </a:p>
          <a:p>
            <a:pPr>
              <a:defRPr/>
            </a:pPr>
            <a:r>
              <a:rPr lang="tr-TR" dirty="0"/>
              <a:t>Kaynakçada isimler kaynakların ilk yazarlarının soyadına göre alfabetik sırada olmalıdır. Aynı ilk harfe sahip yazarların sıralaması da kendi içerisinde alfabetik olmalıdır.</a:t>
            </a:r>
          </a:p>
          <a:p>
            <a:pPr>
              <a:defRPr/>
            </a:pPr>
            <a:r>
              <a:rPr lang="tr-TR" dirty="0"/>
              <a:t>Aynı yazara ait birden fazla yayın kullanılacaksa bunlar yayın yılan göre geçmişten bugüne sıralanır.</a:t>
            </a:r>
          </a:p>
          <a:p>
            <a:pPr>
              <a:defRPr/>
            </a:pPr>
            <a:r>
              <a:rPr lang="tr-TR" dirty="0"/>
              <a:t>Tüzel yazarlı (örneğin Dünya Bankası, IMF, OECD) ya da yazarı olmayan çalışmaların (örneğin sözlük maddeleri) yazar kısmına kuruluşun açık adı yazılır.</a:t>
            </a:r>
          </a:p>
          <a:p>
            <a:pPr>
              <a:defRPr/>
            </a:pPr>
            <a:r>
              <a:rPr lang="tr-TR" dirty="0"/>
              <a:t>Çok yazarlı çalışmalarda yazar sayısı 7 ya da daha az ise tüm yazarların adı kaynakçada verilir. 8 ve fazlası yazarlı çalışmalar içinse ilk 6 yazarın adı kullanılır.</a:t>
            </a:r>
          </a:p>
          <a:p>
            <a:pPr>
              <a:defRPr/>
            </a:pPr>
            <a:r>
              <a:rPr lang="tr-TR" dirty="0"/>
              <a:t>Çalışmanın tarihine dair bir bilgi yoksa tarihin yazıldığı kısma tarih yok anlamında (</a:t>
            </a:r>
            <a:r>
              <a:rPr lang="tr-TR" dirty="0" err="1"/>
              <a:t>t.y</a:t>
            </a:r>
            <a:r>
              <a:rPr lang="tr-TR" dirty="0"/>
              <a:t>.) kısaltması yazılır.</a:t>
            </a:r>
          </a:p>
          <a:p>
            <a:pPr>
              <a:defRPr/>
            </a:pPr>
            <a:endParaRPr lang="tr-TR" dirty="0"/>
          </a:p>
        </p:txBody>
      </p:sp>
    </p:spTree>
    <p:extLst>
      <p:ext uri="{BB962C8B-B14F-4D97-AF65-F5344CB8AC3E}">
        <p14:creationId xmlns:p14="http://schemas.microsoft.com/office/powerpoint/2010/main" val="587965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Unvan 1"/>
          <p:cNvSpPr>
            <a:spLocks noGrp="1"/>
          </p:cNvSpPr>
          <p:nvPr>
            <p:ph type="title"/>
          </p:nvPr>
        </p:nvSpPr>
        <p:spPr/>
        <p:txBody>
          <a:bodyPr/>
          <a:lstStyle/>
          <a:p>
            <a:r>
              <a:rPr lang="tr-TR" altLang="tr-TR" smtClean="0"/>
              <a:t>KAYNAKÇA </a:t>
            </a:r>
          </a:p>
        </p:txBody>
      </p:sp>
      <p:sp>
        <p:nvSpPr>
          <p:cNvPr id="3" name="İçerik Yer Tutucusu 2">
            <a:extLst>
              <a:ext uri="{FF2B5EF4-FFF2-40B4-BE49-F238E27FC236}"/>
            </a:extLst>
          </p:cNvPr>
          <p:cNvSpPr>
            <a:spLocks noGrp="1"/>
          </p:cNvSpPr>
          <p:nvPr>
            <p:ph idx="1"/>
          </p:nvPr>
        </p:nvSpPr>
        <p:spPr/>
        <p:txBody>
          <a:bodyPr>
            <a:normAutofit fontScale="85000" lnSpcReduction="10000"/>
          </a:bodyPr>
          <a:lstStyle/>
          <a:p>
            <a:pPr>
              <a:defRPr/>
            </a:pPr>
            <a:r>
              <a:rPr lang="tr-TR" dirty="0"/>
              <a:t>Elektronik olarak alınan kaynaklar zaman içinde bir değişime uğramıyorsa erişim tarihi verilmesine gerek yok, ancak kaynak düzeltmelere açık bir dokümansa örneğin </a:t>
            </a:r>
            <a:r>
              <a:rPr lang="tr-TR" dirty="0" err="1"/>
              <a:t>wikipedia</a:t>
            </a:r>
            <a:r>
              <a:rPr lang="tr-TR" dirty="0"/>
              <a:t> maddesi, </a:t>
            </a:r>
            <a:r>
              <a:rPr lang="tr-TR" dirty="0" err="1"/>
              <a:t>blog</a:t>
            </a:r>
            <a:r>
              <a:rPr lang="tr-TR" dirty="0"/>
              <a:t> yazısı </a:t>
            </a:r>
            <a:r>
              <a:rPr lang="tr-TR" dirty="0" err="1"/>
              <a:t>vb</a:t>
            </a:r>
            <a:r>
              <a:rPr lang="tr-TR" dirty="0"/>
              <a:t>, Erişim adresinden önce erişim tarihi de eklenir.</a:t>
            </a:r>
          </a:p>
          <a:p>
            <a:pPr>
              <a:defRPr/>
            </a:pPr>
            <a:r>
              <a:rPr lang="tr-TR" b="1" dirty="0"/>
              <a:t>İFADE                                  	KISALTMA</a:t>
            </a:r>
          </a:p>
          <a:p>
            <a:pPr>
              <a:defRPr/>
            </a:pPr>
            <a:r>
              <a:rPr lang="tr-TR" dirty="0"/>
              <a:t>Basım                                     	bs.</a:t>
            </a:r>
          </a:p>
          <a:p>
            <a:pPr>
              <a:defRPr/>
            </a:pPr>
            <a:r>
              <a:rPr lang="tr-TR" dirty="0"/>
              <a:t>Gözden geçirilmiş basım       	Göz. geç. bs.</a:t>
            </a:r>
          </a:p>
          <a:p>
            <a:pPr>
              <a:defRPr/>
            </a:pPr>
            <a:r>
              <a:rPr lang="tr-TR" dirty="0"/>
              <a:t>Editör(</a:t>
            </a:r>
            <a:r>
              <a:rPr lang="tr-TR" dirty="0" err="1"/>
              <a:t>ler</a:t>
            </a:r>
            <a:r>
              <a:rPr lang="tr-TR" dirty="0"/>
              <a:t>)                               	Ed.</a:t>
            </a:r>
          </a:p>
          <a:p>
            <a:pPr>
              <a:defRPr/>
            </a:pPr>
            <a:r>
              <a:rPr lang="tr-TR" dirty="0"/>
              <a:t>Yayına hazırlayan(</a:t>
            </a:r>
            <a:r>
              <a:rPr lang="tr-TR" dirty="0" err="1"/>
              <a:t>lar</a:t>
            </a:r>
            <a:r>
              <a:rPr lang="tr-TR" dirty="0"/>
              <a:t>)           	Yay. haz.</a:t>
            </a:r>
          </a:p>
          <a:p>
            <a:pPr>
              <a:defRPr/>
            </a:pPr>
            <a:r>
              <a:rPr lang="tr-TR" dirty="0"/>
              <a:t>Çeviren(</a:t>
            </a:r>
            <a:r>
              <a:rPr lang="tr-TR" dirty="0" err="1"/>
              <a:t>ler</a:t>
            </a:r>
            <a:r>
              <a:rPr lang="tr-TR" dirty="0"/>
              <a:t>)                           	Çev.</a:t>
            </a:r>
          </a:p>
          <a:p>
            <a:pPr>
              <a:defRPr/>
            </a:pPr>
            <a:r>
              <a:rPr lang="tr-TR" dirty="0"/>
              <a:t>Tarih yok                                	</a:t>
            </a:r>
            <a:r>
              <a:rPr lang="tr-TR" dirty="0" err="1"/>
              <a:t>t.y</a:t>
            </a:r>
            <a:r>
              <a:rPr lang="tr-TR" dirty="0"/>
              <a:t>.</a:t>
            </a:r>
          </a:p>
          <a:p>
            <a:pPr>
              <a:defRPr/>
            </a:pPr>
            <a:r>
              <a:rPr lang="tr-TR" dirty="0"/>
              <a:t>Sayfa(</a:t>
            </a:r>
            <a:r>
              <a:rPr lang="tr-TR" dirty="0" err="1"/>
              <a:t>lar</a:t>
            </a:r>
            <a:r>
              <a:rPr lang="tr-TR" dirty="0"/>
              <a:t>)                               	s.</a:t>
            </a:r>
          </a:p>
          <a:p>
            <a:pPr>
              <a:defRPr/>
            </a:pPr>
            <a:endParaRPr lang="tr-TR" dirty="0"/>
          </a:p>
        </p:txBody>
      </p:sp>
    </p:spTree>
    <p:extLst>
      <p:ext uri="{BB962C8B-B14F-4D97-AF65-F5344CB8AC3E}">
        <p14:creationId xmlns:p14="http://schemas.microsoft.com/office/powerpoint/2010/main" val="188418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Unvan 1"/>
          <p:cNvSpPr>
            <a:spLocks noGrp="1"/>
          </p:cNvSpPr>
          <p:nvPr>
            <p:ph type="title"/>
          </p:nvPr>
        </p:nvSpPr>
        <p:spPr/>
        <p:txBody>
          <a:bodyPr/>
          <a:lstStyle/>
          <a:p>
            <a:r>
              <a:rPr lang="tr-TR" altLang="tr-TR" smtClean="0"/>
              <a:t>Tek yazarlı kitaplar</a:t>
            </a:r>
          </a:p>
        </p:txBody>
      </p:sp>
      <p:sp>
        <p:nvSpPr>
          <p:cNvPr id="19459" name="İçerik Yer Tutucusu 2"/>
          <p:cNvSpPr>
            <a:spLocks noGrp="1"/>
          </p:cNvSpPr>
          <p:nvPr>
            <p:ph idx="1"/>
          </p:nvPr>
        </p:nvSpPr>
        <p:spPr/>
        <p:txBody>
          <a:bodyPr/>
          <a:lstStyle/>
          <a:p>
            <a:r>
              <a:rPr lang="tr-TR" altLang="tr-TR" sz="2400" b="1" smtClean="0"/>
              <a:t>Soyad, Adın ilk Harfi. (Yıl). </a:t>
            </a:r>
            <a:r>
              <a:rPr lang="tr-TR" altLang="tr-TR" sz="2400" b="1" i="1" smtClean="0"/>
              <a:t>Kitabın Adı</a:t>
            </a:r>
            <a:r>
              <a:rPr lang="tr-TR" altLang="tr-TR" sz="2400" b="1" smtClean="0"/>
              <a:t>. Yayın yeri: Yayınevi</a:t>
            </a:r>
          </a:p>
          <a:p>
            <a:r>
              <a:rPr lang="tr-TR" altLang="tr-TR" sz="2400" smtClean="0"/>
              <a:t>Abisel, N. (2006). </a:t>
            </a:r>
            <a:r>
              <a:rPr lang="tr-TR" altLang="tr-TR" sz="2400" i="1" smtClean="0"/>
              <a:t>Sessiz Sinema</a:t>
            </a:r>
            <a:r>
              <a:rPr lang="tr-TR" altLang="tr-TR" sz="2400" smtClean="0"/>
              <a:t>. Ankara: Deki </a:t>
            </a:r>
          </a:p>
          <a:p>
            <a:r>
              <a:rPr lang="tr-TR" altLang="tr-TR" sz="2400" smtClean="0"/>
              <a:t>Yavuzer, H. (2001). </a:t>
            </a:r>
            <a:r>
              <a:rPr lang="tr-TR" altLang="tr-TR" sz="2400" i="1" smtClean="0"/>
              <a:t>Okul Çağı Çocuğu</a:t>
            </a:r>
            <a:r>
              <a:rPr lang="tr-TR" altLang="tr-TR" sz="2400" smtClean="0"/>
              <a:t>. İstanbul: Remzi Kitabevi.</a:t>
            </a:r>
          </a:p>
          <a:p>
            <a:r>
              <a:rPr lang="tr-TR" altLang="tr-TR" sz="2400" b="1" smtClean="0"/>
              <a:t>Çeviri Kitaplar:</a:t>
            </a:r>
          </a:p>
          <a:p>
            <a:r>
              <a:rPr lang="tr-TR" altLang="tr-TR" sz="2400" b="1" smtClean="0"/>
              <a:t>Soyad, Adın ilk Harfi. (Yıl). </a:t>
            </a:r>
            <a:r>
              <a:rPr lang="tr-TR" altLang="tr-TR" sz="2400" b="1" i="1" smtClean="0"/>
              <a:t>Kitabın Adı</a:t>
            </a:r>
            <a:r>
              <a:rPr lang="tr-TR" altLang="tr-TR" sz="2400" b="1" smtClean="0"/>
              <a:t>. Çevirmenin Adı Soyadı (Çev.).Yayın yeri: Yayınevi</a:t>
            </a:r>
          </a:p>
          <a:p>
            <a:r>
              <a:rPr lang="tr-TR" altLang="tr-TR" sz="2400" smtClean="0"/>
              <a:t>Zizek, S. (2009). </a:t>
            </a:r>
            <a:r>
              <a:rPr lang="tr-TR" altLang="tr-TR" sz="2400" i="1" smtClean="0"/>
              <a:t>Matrix: Ya da Sapkınlığın İki Yüzü</a:t>
            </a:r>
            <a:r>
              <a:rPr lang="tr-TR" altLang="tr-TR" sz="2400" smtClean="0"/>
              <a:t>. Bahadır Turan (Çev.). </a:t>
            </a:r>
          </a:p>
          <a:p>
            <a:r>
              <a:rPr lang="tr-TR" altLang="tr-TR" sz="2400" smtClean="0"/>
              <a:t>İstanbul: Encore. </a:t>
            </a:r>
          </a:p>
          <a:p>
            <a:endParaRPr lang="tr-TR" altLang="tr-TR" smtClean="0"/>
          </a:p>
        </p:txBody>
      </p:sp>
    </p:spTree>
    <p:extLst>
      <p:ext uri="{BB962C8B-B14F-4D97-AF65-F5344CB8AC3E}">
        <p14:creationId xmlns:p14="http://schemas.microsoft.com/office/powerpoint/2010/main" val="2068743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Unvan 1"/>
          <p:cNvSpPr>
            <a:spLocks noGrp="1"/>
          </p:cNvSpPr>
          <p:nvPr>
            <p:ph type="title"/>
          </p:nvPr>
        </p:nvSpPr>
        <p:spPr/>
        <p:txBody>
          <a:bodyPr/>
          <a:lstStyle/>
          <a:p>
            <a:r>
              <a:rPr lang="tr-TR" altLang="tr-TR" smtClean="0"/>
              <a:t>Çok yazarlı kitaplar</a:t>
            </a:r>
          </a:p>
        </p:txBody>
      </p:sp>
      <p:sp>
        <p:nvSpPr>
          <p:cNvPr id="20483" name="İçerik Yer Tutucusu 2"/>
          <p:cNvSpPr>
            <a:spLocks noGrp="1"/>
          </p:cNvSpPr>
          <p:nvPr>
            <p:ph idx="1"/>
          </p:nvPr>
        </p:nvSpPr>
        <p:spPr/>
        <p:txBody>
          <a:bodyPr/>
          <a:lstStyle/>
          <a:p>
            <a:r>
              <a:rPr lang="tr-TR" altLang="tr-TR" sz="2800" b="1" smtClean="0"/>
              <a:t>İlk Yazarın Soyadı, İlk Yazarın Adının Baş Harfleri. ve İkinci Yazarın Soyadı, İkinci Yazarın Adının Baş Harfleri. (Yıl). </a:t>
            </a:r>
            <a:r>
              <a:rPr lang="tr-TR" altLang="tr-TR" sz="2800" b="1" i="1" smtClean="0"/>
              <a:t>Kitabın Adı</a:t>
            </a:r>
            <a:r>
              <a:rPr lang="tr-TR" altLang="tr-TR" sz="2800" b="1" smtClean="0"/>
              <a:t>. Yer: Yayınevi</a:t>
            </a:r>
          </a:p>
          <a:p>
            <a:r>
              <a:rPr lang="tr-TR" altLang="tr-TR" sz="2800" smtClean="0"/>
              <a:t>Abisel, N., Arslan, U.T., Behçetoğulları, P., Karadoğan, A., Öztürk, S.R. &amp; Ulusay, N. (2005). </a:t>
            </a:r>
            <a:r>
              <a:rPr lang="tr-TR" altLang="tr-TR" sz="2800" i="1" smtClean="0"/>
              <a:t>Çok Tuhaf Çok Tanıdık</a:t>
            </a:r>
            <a:r>
              <a:rPr lang="tr-TR" altLang="tr-TR" sz="2800" smtClean="0"/>
              <a:t>. İstanbul: Metis. </a:t>
            </a:r>
          </a:p>
        </p:txBody>
      </p:sp>
    </p:spTree>
    <p:extLst>
      <p:ext uri="{BB962C8B-B14F-4D97-AF65-F5344CB8AC3E}">
        <p14:creationId xmlns:p14="http://schemas.microsoft.com/office/powerpoint/2010/main" val="3156938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Unvan 1"/>
          <p:cNvSpPr>
            <a:spLocks noGrp="1"/>
          </p:cNvSpPr>
          <p:nvPr>
            <p:ph type="title"/>
          </p:nvPr>
        </p:nvSpPr>
        <p:spPr/>
        <p:txBody>
          <a:bodyPr/>
          <a:lstStyle/>
          <a:p>
            <a:r>
              <a:rPr lang="tr-TR" altLang="tr-TR" smtClean="0"/>
              <a:t>Editörlü kitaplar</a:t>
            </a:r>
          </a:p>
        </p:txBody>
      </p:sp>
      <p:sp>
        <p:nvSpPr>
          <p:cNvPr id="3" name="İçerik Yer Tutucusu 2">
            <a:extLst>
              <a:ext uri="{FF2B5EF4-FFF2-40B4-BE49-F238E27FC236}"/>
            </a:extLst>
          </p:cNvPr>
          <p:cNvSpPr>
            <a:spLocks noGrp="1"/>
          </p:cNvSpPr>
          <p:nvPr>
            <p:ph idx="1"/>
          </p:nvPr>
        </p:nvSpPr>
        <p:spPr/>
        <p:txBody>
          <a:bodyPr>
            <a:normAutofit lnSpcReduction="10000"/>
          </a:bodyPr>
          <a:lstStyle/>
          <a:p>
            <a:pPr>
              <a:defRPr/>
            </a:pPr>
            <a:r>
              <a:rPr lang="tr-TR" sz="2400" b="1" dirty="0"/>
              <a:t>Editörün Soyadı, Editörün Adının Baş Harfleri. (Ed.). (Yıl). </a:t>
            </a:r>
            <a:r>
              <a:rPr lang="tr-TR" sz="2400" b="1" i="1" dirty="0"/>
              <a:t>Kitabın adı</a:t>
            </a:r>
            <a:r>
              <a:rPr lang="tr-TR" sz="2400" b="1" dirty="0"/>
              <a:t>. Baskı Yeri: Yayınevi</a:t>
            </a:r>
          </a:p>
          <a:p>
            <a:pPr>
              <a:defRPr/>
            </a:pPr>
            <a:r>
              <a:rPr lang="tr-TR" sz="2400" dirty="0"/>
              <a:t>Özbek, M. (Ed.) (2005). </a:t>
            </a:r>
            <a:r>
              <a:rPr lang="tr-TR" sz="2400" i="1" dirty="0"/>
              <a:t>Kamusal Alan</a:t>
            </a:r>
            <a:r>
              <a:rPr lang="tr-TR" sz="2400" dirty="0"/>
              <a:t>. İstanbul: </a:t>
            </a:r>
            <a:r>
              <a:rPr lang="tr-TR" sz="2400" dirty="0" err="1"/>
              <a:t>Hil</a:t>
            </a:r>
            <a:r>
              <a:rPr lang="tr-TR" sz="2400" dirty="0"/>
              <a:t> </a:t>
            </a:r>
          </a:p>
          <a:p>
            <a:pPr>
              <a:defRPr/>
            </a:pPr>
            <a:r>
              <a:rPr lang="tr-TR" sz="2400" b="1" dirty="0"/>
              <a:t>EDİTÖRLÜ KİTAPTAN BİR BÖLÜM</a:t>
            </a:r>
          </a:p>
          <a:p>
            <a:pPr>
              <a:defRPr/>
            </a:pPr>
            <a:r>
              <a:rPr lang="tr-TR" sz="2400" b="1" dirty="0"/>
              <a:t>Yazarın Soyadı, Yazarın Adının Baş Harfleri. (Yıl). Yazının başlığı. Editörün adının/adlarının baş harfi. Editörün soyadı (Ed.), </a:t>
            </a:r>
            <a:r>
              <a:rPr lang="tr-TR" sz="2400" b="1" i="1" dirty="0"/>
              <a:t>Kitabın adı </a:t>
            </a:r>
            <a:r>
              <a:rPr lang="tr-TR" sz="2400" b="1" dirty="0"/>
              <a:t>içinde</a:t>
            </a:r>
            <a:r>
              <a:rPr lang="tr-TR" sz="2400" b="1" i="1" dirty="0"/>
              <a:t> </a:t>
            </a:r>
            <a:r>
              <a:rPr lang="tr-TR" sz="2400" b="1" dirty="0"/>
              <a:t>(</a:t>
            </a:r>
            <a:r>
              <a:rPr lang="tr-TR" sz="2400" b="1" dirty="0" err="1"/>
              <a:t>ss</a:t>
            </a:r>
            <a:r>
              <a:rPr lang="tr-TR" sz="2400" b="1" dirty="0"/>
              <a:t>. sayfa numara aralığı). Baskı Yeri: Yayınevi</a:t>
            </a:r>
          </a:p>
          <a:p>
            <a:pPr>
              <a:defRPr/>
            </a:pPr>
            <a:r>
              <a:rPr lang="tr-TR" sz="2400" dirty="0" err="1"/>
              <a:t>Kejanlıoğlu</a:t>
            </a:r>
            <a:r>
              <a:rPr lang="tr-TR" sz="2400" dirty="0"/>
              <a:t>, B. (2005). Medya Çalışmalarında Kamusal Alan Kavramı. Meral Özbek (Ed.), </a:t>
            </a:r>
            <a:r>
              <a:rPr lang="tr-TR" sz="2400" i="1" dirty="0"/>
              <a:t>Kamusal Alan </a:t>
            </a:r>
            <a:r>
              <a:rPr lang="tr-TR" sz="2400" dirty="0"/>
              <a:t>içinde (s. 689-713). İstanbul: </a:t>
            </a:r>
            <a:r>
              <a:rPr lang="tr-TR" sz="2400" dirty="0" err="1"/>
              <a:t>Hil</a:t>
            </a:r>
            <a:r>
              <a:rPr lang="tr-TR" sz="2400" dirty="0"/>
              <a:t>. </a:t>
            </a:r>
            <a:endParaRPr lang="tr-TR" sz="2400" b="1" dirty="0"/>
          </a:p>
        </p:txBody>
      </p:sp>
    </p:spTree>
    <p:extLst>
      <p:ext uri="{BB962C8B-B14F-4D97-AF65-F5344CB8AC3E}">
        <p14:creationId xmlns:p14="http://schemas.microsoft.com/office/powerpoint/2010/main" val="2552378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Unvan 1"/>
          <p:cNvSpPr>
            <a:spLocks noGrp="1"/>
          </p:cNvSpPr>
          <p:nvPr>
            <p:ph type="title"/>
          </p:nvPr>
        </p:nvSpPr>
        <p:spPr/>
        <p:txBody>
          <a:bodyPr/>
          <a:lstStyle/>
          <a:p>
            <a:r>
              <a:rPr lang="tr-TR" altLang="tr-TR" smtClean="0"/>
              <a:t>MAKALELER</a:t>
            </a:r>
          </a:p>
        </p:txBody>
      </p:sp>
      <p:sp>
        <p:nvSpPr>
          <p:cNvPr id="3" name="İçerik Yer Tutucusu 2">
            <a:extLst>
              <a:ext uri="{FF2B5EF4-FFF2-40B4-BE49-F238E27FC236}"/>
            </a:extLst>
          </p:cNvPr>
          <p:cNvSpPr>
            <a:spLocks noGrp="1"/>
          </p:cNvSpPr>
          <p:nvPr>
            <p:ph idx="1"/>
          </p:nvPr>
        </p:nvSpPr>
        <p:spPr/>
        <p:txBody>
          <a:bodyPr>
            <a:normAutofit lnSpcReduction="10000"/>
          </a:bodyPr>
          <a:lstStyle/>
          <a:p>
            <a:pPr>
              <a:defRPr/>
            </a:pPr>
            <a:r>
              <a:rPr lang="tr-TR" sz="2400" b="1" dirty="0"/>
              <a:t>Yazar. (Yıl). Makalenin Adı. </a:t>
            </a:r>
            <a:r>
              <a:rPr lang="tr-TR" sz="2400" b="1" i="1" dirty="0"/>
              <a:t>Makalenin Alındığı Dergi,</a:t>
            </a:r>
            <a:r>
              <a:rPr lang="tr-TR" sz="2400" b="1" dirty="0"/>
              <a:t> Sayı, Cilt, sayfa aralığı.</a:t>
            </a:r>
          </a:p>
          <a:p>
            <a:pPr>
              <a:defRPr/>
            </a:pPr>
            <a:r>
              <a:rPr lang="tr-TR" sz="2400" dirty="0" err="1"/>
              <a:t>Özuğurlu</a:t>
            </a:r>
            <a:r>
              <a:rPr lang="tr-TR" sz="2400" dirty="0"/>
              <a:t>, Metin (2009), Taşeronlaşma, Güvencesiz İstihdam Ya Da ‘Hayatta Dikiş Tutturamama’ Halleri Üzerine, </a:t>
            </a:r>
            <a:r>
              <a:rPr lang="tr-TR" sz="2400" i="1" dirty="0"/>
              <a:t>MEMLEKET Siyaset Yönetim</a:t>
            </a:r>
            <a:r>
              <a:rPr lang="tr-TR" sz="2400" dirty="0"/>
              <a:t>, 9(4): 122-128.</a:t>
            </a:r>
          </a:p>
          <a:p>
            <a:pPr>
              <a:defRPr/>
            </a:pPr>
            <a:r>
              <a:rPr lang="tr-TR" sz="2400" dirty="0"/>
              <a:t>Aktay, Y. (1999). Aklın Sosyolojik </a:t>
            </a:r>
            <a:r>
              <a:rPr lang="tr-TR" sz="2400" dirty="0" err="1"/>
              <a:t>Soykütüğü</a:t>
            </a:r>
            <a:r>
              <a:rPr lang="tr-TR" sz="2400" dirty="0"/>
              <a:t>: Soy Akıldan Tarihsel ve Toplumsal Akla Doğru. </a:t>
            </a:r>
            <a:r>
              <a:rPr lang="tr-TR" sz="2400" i="1" dirty="0"/>
              <a:t>Toplum ve Bilim</a:t>
            </a:r>
            <a:r>
              <a:rPr lang="tr-TR" sz="2400" dirty="0"/>
              <a:t>, </a:t>
            </a:r>
            <a:r>
              <a:rPr lang="tr-TR" sz="2400" i="1" dirty="0"/>
              <a:t>82</a:t>
            </a:r>
            <a:r>
              <a:rPr lang="tr-TR" sz="2400" dirty="0"/>
              <a:t>, 114-140. </a:t>
            </a:r>
          </a:p>
          <a:p>
            <a:pPr>
              <a:defRPr/>
            </a:pPr>
            <a:r>
              <a:rPr lang="tr-TR" sz="2400" dirty="0"/>
              <a:t>ÇOK YAZARLI MAKALE </a:t>
            </a:r>
          </a:p>
          <a:p>
            <a:pPr>
              <a:defRPr/>
            </a:pPr>
            <a:r>
              <a:rPr lang="tr-TR" sz="2400" dirty="0" err="1"/>
              <a:t>Binark</a:t>
            </a:r>
            <a:r>
              <a:rPr lang="tr-TR" sz="2400" dirty="0"/>
              <a:t>, F. M., </a:t>
            </a:r>
            <a:r>
              <a:rPr lang="tr-TR" sz="2400" dirty="0" err="1"/>
              <a:t>Çelikcan</a:t>
            </a:r>
            <a:r>
              <a:rPr lang="tr-TR" sz="2400" dirty="0"/>
              <a:t>, P. (1998). Mahremin Müzakereye Çağrılması ve </a:t>
            </a:r>
            <a:r>
              <a:rPr lang="tr-TR" sz="2400" dirty="0" err="1"/>
              <a:t>Yıldo</a:t>
            </a:r>
            <a:r>
              <a:rPr lang="tr-TR" sz="2400" dirty="0"/>
              <a:t> Örneği. </a:t>
            </a:r>
            <a:r>
              <a:rPr lang="tr-TR" sz="2400" i="1" dirty="0"/>
              <a:t>Kültür ve İletişim</a:t>
            </a:r>
            <a:r>
              <a:rPr lang="tr-TR" sz="2400" dirty="0"/>
              <a:t>, </a:t>
            </a:r>
            <a:r>
              <a:rPr lang="tr-TR" sz="2400" i="1" dirty="0"/>
              <a:t>1 </a:t>
            </a:r>
            <a:r>
              <a:rPr lang="tr-TR" sz="2400" dirty="0"/>
              <a:t>(2), 197-214. </a:t>
            </a:r>
          </a:p>
        </p:txBody>
      </p:sp>
    </p:spTree>
    <p:extLst>
      <p:ext uri="{BB962C8B-B14F-4D97-AF65-F5344CB8AC3E}">
        <p14:creationId xmlns:p14="http://schemas.microsoft.com/office/powerpoint/2010/main" val="2073646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Unvan 1"/>
          <p:cNvSpPr>
            <a:spLocks noGrp="1"/>
          </p:cNvSpPr>
          <p:nvPr>
            <p:ph type="title"/>
          </p:nvPr>
        </p:nvSpPr>
        <p:spPr/>
        <p:txBody>
          <a:bodyPr/>
          <a:lstStyle/>
          <a:p>
            <a:r>
              <a:rPr lang="tr-TR" altLang="tr-TR" smtClean="0"/>
              <a:t>ELEKTRONİK MAKALELER</a:t>
            </a:r>
          </a:p>
        </p:txBody>
      </p:sp>
      <p:sp>
        <p:nvSpPr>
          <p:cNvPr id="24579" name="İçerik Yer Tutucusu 2"/>
          <p:cNvSpPr>
            <a:spLocks noGrp="1"/>
          </p:cNvSpPr>
          <p:nvPr>
            <p:ph idx="1"/>
          </p:nvPr>
        </p:nvSpPr>
        <p:spPr/>
        <p:txBody>
          <a:bodyPr/>
          <a:lstStyle/>
          <a:p>
            <a:r>
              <a:rPr lang="tr-TR" altLang="tr-TR" sz="2400" smtClean="0"/>
              <a:t>DOİ NUMARASI OLAN MAKALELER</a:t>
            </a:r>
          </a:p>
          <a:p>
            <a:r>
              <a:rPr lang="en-US" altLang="tr-TR" sz="2400" smtClean="0"/>
              <a:t>Chan, H. F., Guillot, M., Page, L. ve Torgler, B. (2015). The inner quality of an article: Will time tell?. </a:t>
            </a:r>
            <a:r>
              <a:rPr lang="en-US" altLang="tr-TR" sz="2400" i="1" smtClean="0"/>
              <a:t>Scientometrics</a:t>
            </a:r>
            <a:r>
              <a:rPr lang="en-US" altLang="tr-TR" sz="2400" smtClean="0"/>
              <a:t>, 104, s. 19-41. doi:10.1007/s11192-015-1581-y</a:t>
            </a:r>
          </a:p>
          <a:p>
            <a:r>
              <a:rPr lang="tr-TR" altLang="tr-TR" sz="2400" smtClean="0"/>
              <a:t>DOİ NUMARASI OLMAYAN ELEKTRONİK MAKALE</a:t>
            </a:r>
          </a:p>
          <a:p>
            <a:r>
              <a:rPr lang="tr-TR" altLang="tr-TR" sz="2400" smtClean="0"/>
              <a:t>Yılmaz, B. (2005). Türkiye’de Kamu Yönetiminin Yeniden Yapılandırılması Süreci ve Halk Kütüphaneleri. </a:t>
            </a:r>
            <a:r>
              <a:rPr lang="tr-TR" altLang="tr-TR" sz="2400" i="1" smtClean="0"/>
              <a:t>Türk Kütüphaneciliği</a:t>
            </a:r>
            <a:r>
              <a:rPr lang="tr-TR" altLang="tr-TR" sz="2400" smtClean="0"/>
              <a:t>, 19, 56-77. Erişim adresi: </a:t>
            </a:r>
            <a:r>
              <a:rPr lang="tr-TR" altLang="tr-TR" sz="2400" smtClean="0">
                <a:hlinkClick r:id="rId2"/>
              </a:rPr>
              <a:t>http://www.tk.org.tr/index.php/TK</a:t>
            </a:r>
            <a:endParaRPr lang="tr-TR" altLang="tr-TR" sz="2400" smtClean="0"/>
          </a:p>
          <a:p>
            <a:endParaRPr lang="tr-TR" altLang="tr-TR" smtClean="0"/>
          </a:p>
        </p:txBody>
      </p:sp>
    </p:spTree>
    <p:extLst>
      <p:ext uri="{BB962C8B-B14F-4D97-AF65-F5344CB8AC3E}">
        <p14:creationId xmlns:p14="http://schemas.microsoft.com/office/powerpoint/2010/main" val="3978090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Unvan 1"/>
          <p:cNvSpPr>
            <a:spLocks noGrp="1"/>
          </p:cNvSpPr>
          <p:nvPr>
            <p:ph type="title"/>
          </p:nvPr>
        </p:nvSpPr>
        <p:spPr/>
        <p:txBody>
          <a:bodyPr/>
          <a:lstStyle/>
          <a:p>
            <a:r>
              <a:rPr lang="tr-TR" altLang="tr-TR" smtClean="0"/>
              <a:t>ERİŞİM TARİHİ BELİRTME</a:t>
            </a:r>
          </a:p>
        </p:txBody>
      </p:sp>
      <p:sp>
        <p:nvSpPr>
          <p:cNvPr id="25603" name="İçerik Yer Tutucusu 2"/>
          <p:cNvSpPr>
            <a:spLocks noGrp="1"/>
          </p:cNvSpPr>
          <p:nvPr>
            <p:ph idx="1"/>
          </p:nvPr>
        </p:nvSpPr>
        <p:spPr/>
        <p:txBody>
          <a:bodyPr/>
          <a:lstStyle/>
          <a:p>
            <a:r>
              <a:rPr lang="tr-TR" altLang="tr-TR" sz="2800" smtClean="0"/>
              <a:t>Elektronik olarak alınan kaynaklar zaman içinde bir değişime uğramıyorsa erişim tarihi verilmesine gerek yok. Ancak kaynak düzeltmelere açık bir dokümansa örneğin wikipedia maddesi, blog yazısı vb, Erişim adresinden önce erişim tarihi de eklenir.</a:t>
            </a:r>
          </a:p>
          <a:p>
            <a:r>
              <a:rPr lang="tr-TR" altLang="tr-TR" sz="2800" smtClean="0"/>
              <a:t>Bilgi mimarisi. (2014, 20 Aralık). </a:t>
            </a:r>
            <a:r>
              <a:rPr lang="tr-TR" altLang="tr-TR" sz="2800" i="1" smtClean="0"/>
              <a:t>Vikipedi</a:t>
            </a:r>
            <a:r>
              <a:rPr lang="tr-TR" altLang="tr-TR" sz="2800" smtClean="0"/>
              <a:t> içinde. Erişim adresi (8 Mayıs 2015): http://tr.wikipedia.org/wiki/Bilgi_mimarisi</a:t>
            </a:r>
          </a:p>
          <a:p>
            <a:endParaRPr lang="tr-TR" altLang="tr-TR" sz="2400" smtClean="0"/>
          </a:p>
          <a:p>
            <a:endParaRPr lang="tr-TR" altLang="tr-TR" sz="2400" smtClean="0"/>
          </a:p>
        </p:txBody>
      </p:sp>
    </p:spTree>
    <p:extLst>
      <p:ext uri="{BB962C8B-B14F-4D97-AF65-F5344CB8AC3E}">
        <p14:creationId xmlns:p14="http://schemas.microsoft.com/office/powerpoint/2010/main" val="1785548380"/>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0</TotalTime>
  <Words>951</Words>
  <Application>Microsoft Office PowerPoint</Application>
  <PresentationFormat>Ekran Gösterisi (4:3)</PresentationFormat>
  <Paragraphs>86</Paragraphs>
  <Slides>16</Slides>
  <Notes>0</Notes>
  <HiddenSlides>0</HiddenSlides>
  <MMClips>0</MMClips>
  <ScaleCrop>false</ScaleCrop>
  <HeadingPairs>
    <vt:vector size="4" baseType="variant">
      <vt:variant>
        <vt:lpstr>Tema</vt:lpstr>
      </vt:variant>
      <vt:variant>
        <vt:i4>2</vt:i4>
      </vt:variant>
      <vt:variant>
        <vt:lpstr>Slayt Başlıkları</vt:lpstr>
      </vt:variant>
      <vt:variant>
        <vt:i4>16</vt:i4>
      </vt:variant>
    </vt:vector>
  </HeadingPairs>
  <TitlesOfParts>
    <vt:vector size="18" baseType="lpstr">
      <vt:lpstr>Ofis Teması</vt:lpstr>
      <vt:lpstr>Akış</vt:lpstr>
      <vt:lpstr>  13.HAFTA:  KAYNAKÇA ve REFERANS GÖSTERME  </vt:lpstr>
      <vt:lpstr>Kaynakça </vt:lpstr>
      <vt:lpstr>KAYNAKÇA </vt:lpstr>
      <vt:lpstr>Tek yazarlı kitaplar</vt:lpstr>
      <vt:lpstr>Çok yazarlı kitaplar</vt:lpstr>
      <vt:lpstr>Editörlü kitaplar</vt:lpstr>
      <vt:lpstr>MAKALELER</vt:lpstr>
      <vt:lpstr>ELEKTRONİK MAKALELER</vt:lpstr>
      <vt:lpstr>ERİŞİM TARİHİ BELİRTME</vt:lpstr>
      <vt:lpstr>DERGİ VE GAZETE YAZILARI</vt:lpstr>
      <vt:lpstr>ANSİKLOPEDİLER VE SÖZLÜKLER</vt:lpstr>
      <vt:lpstr>WEB SİTESİ VE BLOG YAZILARI</vt:lpstr>
      <vt:lpstr>TEZLER</vt:lpstr>
      <vt:lpstr>BİLDİRİLER</vt:lpstr>
      <vt:lpstr>Elektronik Basılı Kitaplar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13.HAFTA:  KAYNAKÇA ve REFERANS GÖSTERME  </dc:title>
  <dc:creator>RESIDE ADAL DUNDAR</dc:creator>
  <cp:lastModifiedBy>RESIDE ADAL DUNDAR</cp:lastModifiedBy>
  <cp:revision>1</cp:revision>
  <dcterms:created xsi:type="dcterms:W3CDTF">2018-07-09T11:50:12Z</dcterms:created>
  <dcterms:modified xsi:type="dcterms:W3CDTF">2018-07-09T11:51:51Z</dcterms:modified>
</cp:coreProperties>
</file>