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300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B13E0-4BFC-4D52-8BF6-8720834093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CF82C-901F-4C7A-8269-8026310DC9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BEL AĞRILI HASTAYA YAKLAŞIM VE FİZİK TEDAVİ BEL OKULU UYGULAMALARI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85720" y="4000504"/>
            <a:ext cx="7854696" cy="17526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ÖĞR. GÖR. OSMAN ŞENOL YILDIZ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AÜ HAYMANA MYO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Faset (</a:t>
            </a:r>
            <a:r>
              <a:rPr lang="tr-TR" dirty="0" err="1" smtClean="0"/>
              <a:t>apofizer</a:t>
            </a:r>
            <a:r>
              <a:rPr lang="tr-TR" dirty="0" smtClean="0"/>
              <a:t>) Eklemleri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330700" cy="4302125"/>
          </a:xfrm>
        </p:spPr>
        <p:txBody>
          <a:bodyPr/>
          <a:lstStyle/>
          <a:p>
            <a:pPr eaLnBrk="1" hangingPunct="1"/>
            <a:r>
              <a:rPr lang="tr-TR" sz="2800" smtClean="0"/>
              <a:t>Üstteki vertebranın alt artiküler çıkıntısı ve alttaki vertebranın üst artiküler çıkıntısı arasında yer alan sinoviyal eklemlerdir.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Kayma ve açılma hareketi yapar</a:t>
            </a:r>
          </a:p>
        </p:txBody>
      </p:sp>
      <p:pic>
        <p:nvPicPr>
          <p:cNvPr id="57348" name="Picture 4" descr="fasetekl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205038"/>
            <a:ext cx="2952750" cy="280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Bel Ağrısı Nedenleri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1) DEJENERATİF: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Dejeneratif</a:t>
            </a:r>
            <a:r>
              <a:rPr lang="tr-TR" sz="2400" dirty="0" smtClean="0"/>
              <a:t> eklem hastalığı, </a:t>
            </a:r>
            <a:r>
              <a:rPr lang="tr-TR" sz="2400" dirty="0" err="1" smtClean="0"/>
              <a:t>osteoartrit</a:t>
            </a:r>
            <a:r>
              <a:rPr lang="tr-TR" sz="2400" dirty="0" smtClean="0"/>
              <a:t>, </a:t>
            </a:r>
            <a:r>
              <a:rPr lang="tr-TR" sz="2400" dirty="0" err="1" smtClean="0"/>
              <a:t>lomber</a:t>
            </a:r>
            <a:r>
              <a:rPr lang="tr-TR" sz="2400" dirty="0" smtClean="0"/>
              <a:t> </a:t>
            </a:r>
            <a:r>
              <a:rPr lang="tr-TR" sz="2400" dirty="0" err="1" smtClean="0"/>
              <a:t>spondilolizis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Faset eklem hastalığı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Dejeneratif</a:t>
            </a:r>
            <a:r>
              <a:rPr lang="tr-TR" sz="2400" dirty="0" smtClean="0"/>
              <a:t> </a:t>
            </a:r>
            <a:r>
              <a:rPr lang="tr-TR" sz="2400" dirty="0" err="1" smtClean="0"/>
              <a:t>spondilolistezis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Dejeneratif</a:t>
            </a:r>
            <a:r>
              <a:rPr lang="tr-TR" sz="2400" dirty="0" smtClean="0"/>
              <a:t> disk hastalığı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2) İNFLAMATUVAR: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Spondiloartropatiler</a:t>
            </a:r>
            <a:r>
              <a:rPr lang="tr-TR" sz="2400" dirty="0" smtClean="0"/>
              <a:t> (</a:t>
            </a:r>
            <a:r>
              <a:rPr lang="tr-TR" sz="2400" dirty="0" err="1" smtClean="0"/>
              <a:t>Ankilozan</a:t>
            </a:r>
            <a:r>
              <a:rPr lang="tr-TR" sz="2400" dirty="0" smtClean="0"/>
              <a:t> </a:t>
            </a:r>
            <a:r>
              <a:rPr lang="tr-TR" sz="2400" dirty="0" err="1" smtClean="0"/>
              <a:t>spondilit</a:t>
            </a:r>
            <a:r>
              <a:rPr lang="tr-TR" sz="2400" dirty="0" smtClean="0"/>
              <a:t> ve  diğerleri)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Romatoid</a:t>
            </a:r>
            <a:r>
              <a:rPr lang="tr-TR" sz="2400" dirty="0" smtClean="0"/>
              <a:t> </a:t>
            </a:r>
            <a:r>
              <a:rPr lang="tr-TR" sz="2400" dirty="0" err="1" smtClean="0"/>
              <a:t>artrit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fztmerve\Desktop\Lumbar_spondylolisthesis_gra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09800"/>
            <a:ext cx="6500858" cy="443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3) ENFEKSİYÖZ: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İntervertebral</a:t>
            </a:r>
            <a:r>
              <a:rPr lang="tr-TR" sz="2400" dirty="0" smtClean="0"/>
              <a:t> disk enfeksiyonu (</a:t>
            </a:r>
            <a:r>
              <a:rPr lang="tr-TR" sz="2400" dirty="0" err="1" smtClean="0"/>
              <a:t>diskitis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Epidural</a:t>
            </a:r>
            <a:r>
              <a:rPr lang="tr-TR" sz="2400" dirty="0" smtClean="0"/>
              <a:t> </a:t>
            </a:r>
            <a:r>
              <a:rPr lang="tr-TR" sz="2400" dirty="0" err="1" smtClean="0"/>
              <a:t>abseler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4) METABOLİK: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Osteoporoz, </a:t>
            </a:r>
            <a:r>
              <a:rPr lang="tr-TR" sz="2400" dirty="0" err="1" smtClean="0"/>
              <a:t>osteopeni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Osteomalazi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Paget</a:t>
            </a:r>
            <a:r>
              <a:rPr lang="tr-TR" sz="2400" dirty="0" smtClean="0"/>
              <a:t> hastalığı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5) NEOPLASTİK: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Benign</a:t>
            </a:r>
            <a:r>
              <a:rPr lang="tr-TR" sz="2400" dirty="0" smtClean="0"/>
              <a:t> , </a:t>
            </a:r>
            <a:r>
              <a:rPr lang="tr-TR" sz="2400" dirty="0" err="1" smtClean="0"/>
              <a:t>Malign</a:t>
            </a:r>
            <a:r>
              <a:rPr lang="tr-TR" sz="2400" dirty="0" smtClean="0"/>
              <a:t> ve     </a:t>
            </a:r>
            <a:r>
              <a:rPr lang="tr-TR" sz="2400" dirty="0" err="1" smtClean="0"/>
              <a:t>Metastatik</a:t>
            </a:r>
            <a:r>
              <a:rPr lang="tr-TR" sz="2400" dirty="0" smtClean="0"/>
              <a:t> tümörler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653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6) TRAVMATİK: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Kırıklar veya </a:t>
            </a:r>
            <a:r>
              <a:rPr lang="tr-TR" sz="2400" dirty="0" err="1" smtClean="0"/>
              <a:t>dislokasyonlar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Sprainler</a:t>
            </a:r>
            <a:r>
              <a:rPr lang="tr-TR" sz="2400" dirty="0" smtClean="0"/>
              <a:t> (</a:t>
            </a:r>
            <a:r>
              <a:rPr lang="tr-TR" sz="2400" dirty="0" err="1" smtClean="0"/>
              <a:t>lomber</a:t>
            </a:r>
            <a:r>
              <a:rPr lang="tr-TR" sz="2400" dirty="0" smtClean="0"/>
              <a:t>, </a:t>
            </a:r>
            <a:r>
              <a:rPr lang="tr-TR" sz="2400" dirty="0" err="1" smtClean="0"/>
              <a:t>lumbosakral</a:t>
            </a:r>
            <a:r>
              <a:rPr lang="tr-TR" sz="2400" dirty="0" smtClean="0"/>
              <a:t>, </a:t>
            </a:r>
            <a:r>
              <a:rPr lang="tr-TR" sz="2400" dirty="0" err="1" smtClean="0"/>
              <a:t>sakroiliyak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7) KAS- İSKELET SİSTEMİ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Akut veya Kronik </a:t>
            </a:r>
            <a:r>
              <a:rPr lang="tr-TR" sz="2400" dirty="0" err="1" smtClean="0"/>
              <a:t>Lomber</a:t>
            </a:r>
            <a:r>
              <a:rPr lang="tr-TR" sz="2400" dirty="0" smtClean="0"/>
              <a:t> </a:t>
            </a:r>
            <a:r>
              <a:rPr lang="tr-TR" sz="2400" dirty="0" err="1" smtClean="0"/>
              <a:t>Straini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Mekanik bel ağrısı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Miyofasiyal</a:t>
            </a:r>
            <a:r>
              <a:rPr lang="tr-TR" sz="2400" dirty="0" smtClean="0"/>
              <a:t> Ağrı Sendromu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Fibromyalji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Postüral</a:t>
            </a:r>
            <a:r>
              <a:rPr lang="tr-TR" sz="2400" dirty="0" smtClean="0"/>
              <a:t> anormallikler, gebelik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8) PSİKOJENİK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/>
              <a:t>9) </a:t>
            </a:r>
            <a:r>
              <a:rPr lang="tr-TR" sz="2400" dirty="0" err="1" smtClean="0"/>
              <a:t>Postoperatif</a:t>
            </a:r>
            <a:r>
              <a:rPr lang="tr-TR" sz="2400" dirty="0" smtClean="0"/>
              <a:t> bel ağrısı ve başarısız bel cerrahisi sendromu</a:t>
            </a:r>
            <a:r>
              <a:rPr lang="tr-TR" sz="1600" dirty="0" smtClean="0"/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600" dirty="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MEKANİK BEL AĞRISI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46250"/>
            <a:ext cx="7705725" cy="51117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Fiziksel aktivite ile şiddetlenen ve </a:t>
            </a:r>
            <a:r>
              <a:rPr lang="tr-TR" sz="2400" dirty="0" err="1" smtClean="0"/>
              <a:t>istirahatte</a:t>
            </a:r>
            <a:r>
              <a:rPr lang="tr-TR" sz="2400" dirty="0" smtClean="0"/>
              <a:t> hafifleyen disk kökenli olmayan bel ağrıları için kullanılan bir terimdir.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Sıklıkla bel kasları, </a:t>
            </a:r>
            <a:r>
              <a:rPr lang="tr-TR" sz="2400" dirty="0" err="1" smtClean="0"/>
              <a:t>tendonları</a:t>
            </a:r>
            <a:r>
              <a:rPr lang="tr-TR" sz="2400" dirty="0" smtClean="0"/>
              <a:t> ve </a:t>
            </a:r>
            <a:r>
              <a:rPr lang="tr-TR" sz="2400" dirty="0" err="1" smtClean="0"/>
              <a:t>ligamanlarındaki</a:t>
            </a:r>
            <a:r>
              <a:rPr lang="tr-TR" sz="2400" dirty="0" smtClean="0"/>
              <a:t> günlük zorlayıcı aktivitelere (ağır kaldırma, uzun süre oturma, ayakta kalma gibi) bağlı olarak ortaya çıkan stres ve </a:t>
            </a:r>
            <a:r>
              <a:rPr lang="tr-TR" sz="2400" dirty="0" err="1" smtClean="0"/>
              <a:t>strainler</a:t>
            </a:r>
            <a:r>
              <a:rPr lang="tr-TR" sz="2400" dirty="0" smtClean="0"/>
              <a:t> sonucudur.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Genellikle bel ve kalçaları içine alan </a:t>
            </a:r>
            <a:r>
              <a:rPr lang="tr-TR" sz="2400" dirty="0" err="1" smtClean="0"/>
              <a:t>künt</a:t>
            </a:r>
            <a:r>
              <a:rPr lang="tr-TR" sz="2400" dirty="0" smtClean="0"/>
              <a:t> ve sızlayıcı bir ağrıdır.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Gün içinde eğilme, ağır kaldırma, uzun süre oturma veya ayakta kalma ile ağrı kötüleşir ve istirahat durumunda da hafifleme eğilimindedir.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Nörolojik semptom ve bulgu görülmez.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63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438400" y="1647825"/>
            <a:ext cx="4648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İŞ  İLE  </a:t>
            </a:r>
            <a:r>
              <a:rPr lang="tr-TR" altLang="tr-TR" sz="2800" b="1">
                <a:solidFill>
                  <a:srgbClr val="FF0000"/>
                </a:solidFill>
                <a:cs typeface="Times New Roman" pitchFamily="18" charset="0"/>
              </a:rPr>
              <a:t>İLGİLİ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200" b="1">
                <a:solidFill>
                  <a:srgbClr val="FF0000"/>
                </a:solidFill>
              </a:rPr>
              <a:t>* </a:t>
            </a:r>
            <a:r>
              <a:rPr lang="tr-TR" altLang="tr-TR" sz="2200" b="1">
                <a:solidFill>
                  <a:srgbClr val="990033"/>
                </a:solidFill>
              </a:rPr>
              <a:t>Ağır fiziksel aktivite ile çalışmak</a:t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FF0000"/>
                </a:solidFill>
              </a:rPr>
              <a:t>* </a:t>
            </a:r>
            <a:r>
              <a:rPr lang="tr-TR" altLang="tr-TR" sz="2200" b="1">
                <a:solidFill>
                  <a:srgbClr val="990033"/>
                </a:solidFill>
              </a:rPr>
              <a:t>Uzun süreli aynı pozisyonda </a:t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990033"/>
                </a:solidFill>
              </a:rPr>
              <a:t>   çalışmak</a:t>
            </a:r>
            <a:r>
              <a:rPr lang="tr-TR" altLang="tr-TR" sz="2200" b="1">
                <a:solidFill>
                  <a:srgbClr val="FF0000"/>
                </a:solidFill>
              </a:rPr>
              <a:t/>
            </a:r>
            <a:br>
              <a:rPr lang="tr-TR" altLang="tr-TR" sz="2200" b="1">
                <a:solidFill>
                  <a:srgbClr val="FF0000"/>
                </a:solidFill>
              </a:rPr>
            </a:br>
            <a:r>
              <a:rPr lang="tr-TR" altLang="tr-TR" sz="2200" b="1">
                <a:solidFill>
                  <a:srgbClr val="FF0000"/>
                </a:solidFill>
              </a:rPr>
              <a:t>*</a:t>
            </a:r>
            <a:r>
              <a:rPr lang="tr-TR" altLang="tr-TR" sz="2200" b="1">
                <a:solidFill>
                  <a:srgbClr val="990033"/>
                </a:solidFill>
              </a:rPr>
              <a:t> </a:t>
            </a:r>
            <a:r>
              <a:rPr lang="tr-TR" altLang="tr-TR" sz="2200" b="1">
                <a:solidFill>
                  <a:srgbClr val="990033"/>
                </a:solidFill>
                <a:cs typeface="Times New Roman" pitchFamily="18" charset="0"/>
              </a:rPr>
              <a:t>Öne eğilerek çalışmak</a:t>
            </a:r>
            <a:r>
              <a:rPr lang="tr-TR" altLang="tr-TR" sz="2200" b="1">
                <a:solidFill>
                  <a:srgbClr val="990033"/>
                </a:solidFill>
              </a:rPr>
              <a:t/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FF0000"/>
                </a:solidFill>
              </a:rPr>
              <a:t>*</a:t>
            </a:r>
            <a:r>
              <a:rPr lang="tr-TR" altLang="tr-TR" sz="2200" b="1">
                <a:solidFill>
                  <a:srgbClr val="990033"/>
                </a:solidFill>
              </a:rPr>
              <a:t> Kalçalar sabitken beli, gövdeyi </a:t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990033"/>
                </a:solidFill>
              </a:rPr>
              <a:t>   döndürmek</a:t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FF0000"/>
                </a:solidFill>
              </a:rPr>
              <a:t>* </a:t>
            </a:r>
            <a:r>
              <a:rPr lang="tr-TR" altLang="tr-TR" sz="2200" b="1">
                <a:solidFill>
                  <a:srgbClr val="990033"/>
                </a:solidFill>
              </a:rPr>
              <a:t>Ağır kaldırmak</a:t>
            </a:r>
            <a:r>
              <a:rPr lang="tr-TR" altLang="tr-TR" sz="2200" b="1">
                <a:solidFill>
                  <a:srgbClr val="FF0000"/>
                </a:solidFill>
              </a:rPr>
              <a:t> </a:t>
            </a:r>
            <a:r>
              <a:rPr lang="tr-TR" altLang="tr-TR" sz="2200" b="1">
                <a:solidFill>
                  <a:srgbClr val="990033"/>
                </a:solidFill>
              </a:rPr>
              <a:t>ve taşımak</a:t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FF0000"/>
                </a:solidFill>
              </a:rPr>
              <a:t>*</a:t>
            </a:r>
            <a:r>
              <a:rPr lang="tr-TR" altLang="tr-TR" sz="2200" b="1">
                <a:solidFill>
                  <a:srgbClr val="990033"/>
                </a:solidFill>
              </a:rPr>
              <a:t> </a:t>
            </a:r>
            <a:r>
              <a:rPr lang="tr-TR" altLang="tr-TR" sz="2200" b="1">
                <a:solidFill>
                  <a:srgbClr val="990033"/>
                </a:solidFill>
                <a:cs typeface="Times New Roman" pitchFamily="18" charset="0"/>
              </a:rPr>
              <a:t>Ayaklar sabit dönmek</a:t>
            </a:r>
            <a:r>
              <a:rPr lang="tr-TR" altLang="tr-TR" sz="2200" b="1">
                <a:solidFill>
                  <a:srgbClr val="990033"/>
                </a:solidFill>
              </a:rPr>
              <a:t> </a:t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FF0000"/>
                </a:solidFill>
              </a:rPr>
              <a:t>* </a:t>
            </a:r>
            <a:r>
              <a:rPr lang="tr-TR" altLang="tr-TR" sz="2200" b="1">
                <a:solidFill>
                  <a:srgbClr val="990033"/>
                </a:solidFill>
              </a:rPr>
              <a:t>Tekrarlamalı iş </a:t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FF0000"/>
                </a:solidFill>
              </a:rPr>
              <a:t>*</a:t>
            </a:r>
            <a:r>
              <a:rPr lang="tr-TR" altLang="tr-TR" sz="2200" b="1">
                <a:solidFill>
                  <a:srgbClr val="990033"/>
                </a:solidFill>
              </a:rPr>
              <a:t> Titreşime maruz </a:t>
            </a:r>
            <a:br>
              <a:rPr lang="tr-TR" altLang="tr-TR" sz="2200" b="1">
                <a:solidFill>
                  <a:srgbClr val="990033"/>
                </a:solidFill>
              </a:rPr>
            </a:br>
            <a:r>
              <a:rPr lang="tr-TR" altLang="tr-TR" sz="2200" b="1">
                <a:solidFill>
                  <a:srgbClr val="990033"/>
                </a:solidFill>
              </a:rPr>
              <a:t>    kalmak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362200" y="4873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3200" b="1">
                <a:solidFill>
                  <a:srgbClr val="FF7C80"/>
                </a:solidFill>
                <a:cs typeface="Times New Roman" pitchFamily="18" charset="0"/>
              </a:rPr>
              <a:t>RİSK FAKTÖRLERİ</a:t>
            </a:r>
            <a:r>
              <a:rPr lang="tr-TR" altLang="tr-TR" sz="3200" b="1">
                <a:solidFill>
                  <a:srgbClr val="FF7C80"/>
                </a:solidFill>
              </a:rPr>
              <a:t>   (1)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362200" y="68580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3200" b="1">
                <a:solidFill>
                  <a:srgbClr val="FF7C80"/>
                </a:solidFill>
                <a:cs typeface="Times New Roman" pitchFamily="18" charset="0"/>
              </a:rPr>
              <a:t>RİSK FAKTÖRLERİ</a:t>
            </a:r>
            <a:r>
              <a:rPr lang="tr-TR" altLang="tr-TR" sz="3200" b="1">
                <a:solidFill>
                  <a:srgbClr val="FF7C80"/>
                </a:solidFill>
              </a:rPr>
              <a:t>   (2)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295400"/>
            <a:ext cx="5257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971800" y="1654175"/>
            <a:ext cx="35814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3200" b="1">
                <a:solidFill>
                  <a:srgbClr val="FF0000"/>
                </a:solidFill>
                <a:cs typeface="Times New Roman" pitchFamily="18" charset="0"/>
              </a:rPr>
              <a:t>KİŞİ</a:t>
            </a:r>
            <a:r>
              <a:rPr lang="tr-TR" altLang="tr-TR" sz="3200" b="1">
                <a:solidFill>
                  <a:srgbClr val="FF0000"/>
                </a:solidFill>
              </a:rPr>
              <a:t>SEL</a:t>
            </a:r>
            <a:endParaRPr lang="tr-TR" altLang="tr-TR" sz="3200" b="1">
              <a:solidFill>
                <a:srgbClr val="CC66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*</a:t>
            </a:r>
            <a:r>
              <a:rPr lang="tr-TR" altLang="tr-TR" sz="2800" b="1">
                <a:solidFill>
                  <a:srgbClr val="990033"/>
                </a:solidFill>
              </a:rPr>
              <a:t> Kondisyon eksikliği (hareket azlığı)</a:t>
            </a:r>
            <a:endParaRPr lang="tr-TR" altLang="tr-TR" sz="2800" b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*</a:t>
            </a:r>
            <a:r>
              <a:rPr lang="tr-TR" altLang="tr-TR" sz="2800" b="1">
                <a:solidFill>
                  <a:srgbClr val="990033"/>
                </a:solidFill>
              </a:rPr>
              <a:t> Sırt-bel kaslarının güçsüzlüğü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* </a:t>
            </a:r>
            <a:r>
              <a:rPr lang="tr-TR" altLang="tr-TR" sz="2800" b="1">
                <a:solidFill>
                  <a:srgbClr val="990033"/>
                </a:solidFill>
                <a:cs typeface="Times New Roman" pitchFamily="18" charset="0"/>
              </a:rPr>
              <a:t>Şişmanlık</a:t>
            </a:r>
            <a:endParaRPr lang="tr-TR" altLang="tr-TR" sz="2800" b="1">
              <a:solidFill>
                <a:srgbClr val="990033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*</a:t>
            </a:r>
            <a:r>
              <a:rPr lang="tr-TR" altLang="tr-TR" sz="2800" b="1">
                <a:solidFill>
                  <a:srgbClr val="990033"/>
                </a:solidFill>
              </a:rPr>
              <a:t> </a:t>
            </a:r>
            <a:r>
              <a:rPr lang="tr-TR" altLang="tr-TR" sz="2800" b="1">
                <a:solidFill>
                  <a:srgbClr val="990033"/>
                </a:solidFill>
                <a:cs typeface="Times New Roman" pitchFamily="18" charset="0"/>
              </a:rPr>
              <a:t>Sigara içmek</a:t>
            </a:r>
            <a:r>
              <a:rPr lang="tr-TR" altLang="tr-TR" sz="2800" b="1">
                <a:solidFill>
                  <a:srgbClr val="990033"/>
                </a:solidFill>
              </a:rPr>
              <a:t/>
            </a:r>
            <a:br>
              <a:rPr lang="tr-TR" altLang="tr-TR" sz="2800" b="1">
                <a:solidFill>
                  <a:srgbClr val="990033"/>
                </a:solidFill>
              </a:rPr>
            </a:br>
            <a:endParaRPr lang="tr-TR" altLang="tr-TR" sz="2800" b="1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4953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819400" y="1676400"/>
            <a:ext cx="36957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3600" b="1">
                <a:solidFill>
                  <a:srgbClr val="FF0000"/>
                </a:solidFill>
              </a:rPr>
              <a:t>PSİKOLOJİK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*</a:t>
            </a:r>
            <a:r>
              <a:rPr lang="tr-TR" altLang="tr-TR" sz="2800" b="1">
                <a:solidFill>
                  <a:srgbClr val="990033"/>
                </a:solidFill>
              </a:rPr>
              <a:t> İş memnuniyetsizliği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* </a:t>
            </a:r>
            <a:r>
              <a:rPr lang="tr-TR" altLang="tr-TR" sz="2800" b="1">
                <a:solidFill>
                  <a:srgbClr val="990033"/>
                </a:solidFill>
              </a:rPr>
              <a:t>Yetersiz psikolojik destek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*</a:t>
            </a:r>
            <a:r>
              <a:rPr lang="tr-TR" altLang="tr-TR" sz="2800" b="1">
                <a:solidFill>
                  <a:srgbClr val="990033"/>
                </a:solidFill>
              </a:rPr>
              <a:t> Monoton iş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</a:rPr>
              <a:t>* </a:t>
            </a:r>
            <a:r>
              <a:rPr lang="tr-TR" altLang="tr-TR" sz="2800" b="1">
                <a:solidFill>
                  <a:srgbClr val="990033"/>
                </a:solidFill>
              </a:rPr>
              <a:t>Aile ve iş hayatındaki sorunlar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371725" y="685800"/>
            <a:ext cx="494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3200" b="1">
                <a:solidFill>
                  <a:srgbClr val="FF7C80"/>
                </a:solidFill>
                <a:cs typeface="Times New Roman" pitchFamily="18" charset="0"/>
              </a:rPr>
              <a:t>RİSK FAKTÖRLERİ</a:t>
            </a:r>
            <a:r>
              <a:rPr lang="tr-TR" altLang="tr-TR" sz="3200" b="1">
                <a:solidFill>
                  <a:srgbClr val="FF7C80"/>
                </a:solidFill>
              </a:rPr>
              <a:t>    (3)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Bel Ağrısı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6048375" cy="4600575"/>
          </a:xfrm>
        </p:spPr>
        <p:txBody>
          <a:bodyPr>
            <a:normAutofit lnSpcReduction="10000"/>
          </a:bodyPr>
          <a:lstStyle/>
          <a:p>
            <a:pPr marL="342900" indent="-342900" eaLnBrk="1" hangingPunct="1"/>
            <a:endParaRPr lang="tr-TR" sz="2200" dirty="0" smtClean="0"/>
          </a:p>
          <a:p>
            <a:pPr marL="342900" indent="-342900" eaLnBrk="1" hangingPunct="1"/>
            <a:r>
              <a:rPr lang="tr-TR" sz="2800" dirty="0" smtClean="0"/>
              <a:t>19-45 yaşları arasında günlük yaşam faaliyetlerini sınırlayan en önemli sebeplerden biridir.</a:t>
            </a:r>
          </a:p>
          <a:p>
            <a:pPr marL="342900" indent="-342900" eaLnBrk="1" hangingPunct="1"/>
            <a:r>
              <a:rPr lang="tr-TR" sz="2800" dirty="0" smtClean="0"/>
              <a:t>İş gücü kaybı açısından üst solunum yolu hastalıklarından sonra ikinci sırayı alır.</a:t>
            </a:r>
          </a:p>
          <a:p>
            <a:pPr marL="342900" indent="-342900" eaLnBrk="1" hangingPunct="1"/>
            <a:r>
              <a:rPr lang="tr-TR" sz="2800" dirty="0" smtClean="0"/>
              <a:t>Sakatlanma, iş gücü kaybı, teşhis ve tedavi masrafları ile ekonomiye büyük yük bindiren en önemli sebeplerden biridir.</a:t>
            </a:r>
          </a:p>
        </p:txBody>
      </p:sp>
      <p:pic>
        <p:nvPicPr>
          <p:cNvPr id="48132" name="Picture 4" descr="be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32588" y="2112963"/>
            <a:ext cx="2232025" cy="3476625"/>
          </a:xfr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71247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3600" b="1" dirty="0">
                <a:solidFill>
                  <a:srgbClr val="FF7C80"/>
                </a:solidFill>
              </a:rPr>
              <a:t>BELİ EN ZORLAYAN HAREKET</a:t>
            </a:r>
            <a:r>
              <a:rPr lang="tr-TR" altLang="tr-TR" sz="3600" b="1" dirty="0">
                <a:solidFill>
                  <a:schemeClr val="bg1"/>
                </a:solidFill>
              </a:rPr>
              <a:t/>
            </a:r>
            <a:br>
              <a:rPr lang="tr-TR" altLang="tr-TR" sz="3600" b="1" dirty="0">
                <a:solidFill>
                  <a:schemeClr val="bg1"/>
                </a:solidFill>
              </a:rPr>
            </a:br>
            <a:r>
              <a:rPr lang="tr-TR" altLang="tr-TR" sz="3600" b="1" dirty="0">
                <a:solidFill>
                  <a:schemeClr val="bg1"/>
                </a:solidFill>
              </a:rPr>
              <a:t/>
            </a:r>
            <a:br>
              <a:rPr lang="tr-TR" altLang="tr-TR" sz="3600" b="1" dirty="0">
                <a:solidFill>
                  <a:schemeClr val="bg1"/>
                </a:solidFill>
              </a:rPr>
            </a:br>
            <a:r>
              <a:rPr lang="tr-TR" altLang="tr-TR" sz="3200" b="1" dirty="0">
                <a:solidFill>
                  <a:srgbClr val="FF7C80"/>
                </a:solidFill>
              </a:rPr>
              <a:t>*</a:t>
            </a:r>
            <a:r>
              <a:rPr lang="tr-TR" altLang="tr-TR" sz="3200" b="1" dirty="0">
                <a:solidFill>
                  <a:schemeClr val="bg1"/>
                </a:solidFill>
              </a:rPr>
              <a:t> </a:t>
            </a:r>
            <a:r>
              <a:rPr lang="tr-TR" altLang="tr-TR" sz="3200" b="1" dirty="0"/>
              <a:t>DİZLERİ BÜKMEDEN ÖNE</a:t>
            </a:r>
            <a:r>
              <a:rPr lang="tr-TR" altLang="tr-TR" sz="3200" b="1" dirty="0">
                <a:solidFill>
                  <a:schemeClr val="bg1"/>
                </a:solidFill>
              </a:rPr>
              <a:t> </a:t>
            </a:r>
            <a:r>
              <a:rPr lang="tr-TR" altLang="tr-TR" sz="3200" b="1" dirty="0" smtClean="0">
                <a:solidFill>
                  <a:schemeClr val="bg1"/>
                </a:solidFill>
              </a:rPr>
              <a:t>ĞİLMEK,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altLang="tr-TR" sz="3200" b="1" dirty="0" smtClean="0">
                <a:solidFill>
                  <a:srgbClr val="FF7C80"/>
                </a:solidFill>
              </a:rPr>
              <a:t>*</a:t>
            </a:r>
            <a:r>
              <a:rPr lang="tr-TR" altLang="tr-TR" sz="3200" b="1" dirty="0" smtClean="0">
                <a:solidFill>
                  <a:schemeClr val="bg1"/>
                </a:solidFill>
              </a:rPr>
              <a:t> </a:t>
            </a:r>
            <a:r>
              <a:rPr lang="tr-TR" altLang="tr-TR" sz="3200" b="1" dirty="0"/>
              <a:t>AĞIR KALDIRMAK </a:t>
            </a:r>
            <a:br>
              <a:rPr lang="tr-TR" altLang="tr-TR" sz="3200" b="1" dirty="0"/>
            </a:br>
            <a:r>
              <a:rPr lang="tr-TR" altLang="tr-TR" sz="3200" b="1" dirty="0">
                <a:solidFill>
                  <a:schemeClr val="bg1"/>
                </a:solidFill>
              </a:rPr>
              <a:t>VE </a:t>
            </a:r>
            <a:br>
              <a:rPr lang="tr-TR" altLang="tr-TR" sz="3200" b="1" dirty="0">
                <a:solidFill>
                  <a:schemeClr val="bg1"/>
                </a:solidFill>
              </a:rPr>
            </a:br>
            <a:r>
              <a:rPr lang="tr-TR" altLang="tr-TR" sz="3200" b="1" dirty="0">
                <a:solidFill>
                  <a:srgbClr val="FF7C80"/>
                </a:solidFill>
              </a:rPr>
              <a:t>*</a:t>
            </a:r>
            <a:r>
              <a:rPr lang="tr-TR" altLang="tr-TR" sz="3200" b="1" dirty="0">
                <a:solidFill>
                  <a:schemeClr val="bg1"/>
                </a:solidFill>
              </a:rPr>
              <a:t> </a:t>
            </a:r>
            <a:r>
              <a:rPr lang="tr-TR" altLang="tr-TR" sz="3200" b="1" dirty="0"/>
              <a:t>KALÇALAR SABİTKEN BELİ, GÖVDEYİ DÖNDÜRMEKTİR</a:t>
            </a:r>
            <a:r>
              <a:rPr lang="tr-TR" altLang="tr-TR" sz="3200" b="1" dirty="0">
                <a:solidFill>
                  <a:schemeClr val="bg1"/>
                </a:solidFill>
              </a:rPr>
              <a:t> 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OSTEOARTRİT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7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İlerleyen yaşla birlikte ortaya çıkan </a:t>
            </a:r>
            <a:r>
              <a:rPr lang="tr-TR" sz="2800" dirty="0" err="1" smtClean="0"/>
              <a:t>dejeneratif</a:t>
            </a:r>
            <a:r>
              <a:rPr lang="tr-TR" sz="2800" dirty="0" smtClean="0"/>
              <a:t> eklem hastalığının </a:t>
            </a:r>
            <a:r>
              <a:rPr lang="tr-TR" sz="2800" dirty="0" err="1" smtClean="0"/>
              <a:t>lomber</a:t>
            </a:r>
            <a:r>
              <a:rPr lang="tr-TR" sz="2800" dirty="0" smtClean="0"/>
              <a:t> omurgadaki yansımasıdır.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/>
              <a:t>Asemptomatik</a:t>
            </a:r>
            <a:r>
              <a:rPr lang="tr-TR" sz="2800" dirty="0" smtClean="0"/>
              <a:t> kalabilirse de genellikle ilk belirti olarak bel bölgesine lokalize ve omurga hareketleri ile artan ağrılar görülür.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Sabahları ve dinlenme sonrası harekete geçme anında görülen tutukluk önemli bir bulgudur.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Omurga hareketleri kısıtlanabilir.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62484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357563"/>
            <a:ext cx="62484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43887" cy="1314450"/>
          </a:xfrm>
        </p:spPr>
        <p:txBody>
          <a:bodyPr/>
          <a:lstStyle/>
          <a:p>
            <a:pPr eaLnBrk="1" hangingPunct="1"/>
            <a:r>
              <a:rPr lang="tr-TR" smtClean="0"/>
              <a:t>LOMBER DİSK HERNİASYONU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89113"/>
            <a:ext cx="8291512" cy="50688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Akut, kronik veya tekrarlayan bel ağrısının sık aynı zamanda iyi </a:t>
            </a:r>
            <a:r>
              <a:rPr lang="tr-TR" sz="2400" dirty="0" err="1" smtClean="0"/>
              <a:t>prognozlu</a:t>
            </a:r>
            <a:r>
              <a:rPr lang="tr-TR" sz="2400" dirty="0" smtClean="0"/>
              <a:t> bir nedenidir.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En sık genç ve orta yaşlı erkeklerde görülür. Fakat özellikle aşırı fiziksel aktivite yapan kadınlarda ve  yaşlılarda da görülebilir. 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En sık nedeni </a:t>
            </a:r>
            <a:r>
              <a:rPr lang="tr-TR" sz="2400" dirty="0" err="1" smtClean="0"/>
              <a:t>fleksiyonda</a:t>
            </a:r>
            <a:r>
              <a:rPr lang="tr-TR" sz="2400" dirty="0" smtClean="0"/>
              <a:t> zorlanmadır. Tekrarlayan zorlanma </a:t>
            </a:r>
            <a:r>
              <a:rPr lang="tr-TR" sz="2400" dirty="0" err="1" smtClean="0"/>
              <a:t>posterior</a:t>
            </a:r>
            <a:r>
              <a:rPr lang="tr-TR" sz="2400" dirty="0" smtClean="0"/>
              <a:t> </a:t>
            </a:r>
            <a:r>
              <a:rPr lang="tr-TR" sz="2400" dirty="0" err="1" smtClean="0"/>
              <a:t>longitudinal</a:t>
            </a:r>
            <a:r>
              <a:rPr lang="tr-TR" sz="2400" dirty="0" smtClean="0"/>
              <a:t> </a:t>
            </a:r>
            <a:r>
              <a:rPr lang="tr-TR" sz="2400" dirty="0" err="1" smtClean="0"/>
              <a:t>ligaman</a:t>
            </a:r>
            <a:r>
              <a:rPr lang="tr-TR" sz="2400" dirty="0" smtClean="0"/>
              <a:t> ve </a:t>
            </a:r>
            <a:r>
              <a:rPr lang="tr-TR" sz="2400" dirty="0" err="1" smtClean="0"/>
              <a:t>annulus</a:t>
            </a:r>
            <a:r>
              <a:rPr lang="tr-TR" sz="2400" dirty="0" smtClean="0"/>
              <a:t> </a:t>
            </a:r>
            <a:r>
              <a:rPr lang="tr-TR" sz="2400" dirty="0" err="1" smtClean="0"/>
              <a:t>fibrozusda</a:t>
            </a:r>
            <a:r>
              <a:rPr lang="tr-TR" sz="2400" dirty="0" smtClean="0"/>
              <a:t> dejenerasyona yol açarak </a:t>
            </a:r>
            <a:r>
              <a:rPr lang="tr-TR" sz="2400" dirty="0" err="1" smtClean="0"/>
              <a:t>herniasyona</a:t>
            </a:r>
            <a:r>
              <a:rPr lang="tr-TR" sz="2400" dirty="0" smtClean="0"/>
              <a:t> yatkınlık oluşturur.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Ağrı öne eğilme ile ağırlık kaldırma, öne doğru eğilerek oturma ve öksürme, aksırma gibi </a:t>
            </a:r>
            <a:r>
              <a:rPr lang="tr-TR" sz="2400" dirty="0" err="1" smtClean="0"/>
              <a:t>intradiskal</a:t>
            </a:r>
            <a:r>
              <a:rPr lang="tr-TR" sz="2400" dirty="0" smtClean="0"/>
              <a:t> basıncı arttıran pozisyonlar sırasında artar.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b="1" dirty="0" smtClean="0"/>
              <a:t>Disk </a:t>
            </a:r>
            <a:r>
              <a:rPr lang="tr-TR" sz="2400" b="1" dirty="0" err="1" smtClean="0"/>
              <a:t>bulgingi</a:t>
            </a:r>
            <a:r>
              <a:rPr lang="tr-TR" sz="2400" b="1" dirty="0" smtClean="0"/>
              <a:t> (bombeleşme):</a:t>
            </a:r>
            <a:r>
              <a:rPr lang="tr-TR" sz="2400" dirty="0" smtClean="0"/>
              <a:t> Disk materyalinin normal sınırların ilerisinde bombeleşmesidir. </a:t>
            </a:r>
            <a:r>
              <a:rPr lang="tr-TR" sz="2400" dirty="0" err="1" smtClean="0"/>
              <a:t>Annulus</a:t>
            </a:r>
            <a:r>
              <a:rPr lang="tr-TR" sz="2400" dirty="0" smtClean="0"/>
              <a:t> </a:t>
            </a:r>
            <a:r>
              <a:rPr lang="tr-TR" sz="2400" dirty="0" err="1" smtClean="0"/>
              <a:t>fibrozus</a:t>
            </a:r>
            <a:r>
              <a:rPr lang="tr-TR" sz="2400" dirty="0" smtClean="0"/>
              <a:t> normaldir. </a:t>
            </a:r>
            <a:r>
              <a:rPr lang="tr-TR" sz="2400" dirty="0" err="1" smtClean="0"/>
              <a:t>Nöral</a:t>
            </a:r>
            <a:r>
              <a:rPr lang="tr-TR" sz="2400" dirty="0" smtClean="0"/>
              <a:t> yapılar etkilenmedikçe semptomsuzdur.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/>
              <a:t>Disk </a:t>
            </a:r>
            <a:r>
              <a:rPr lang="tr-TR" sz="2400" b="1" dirty="0" err="1" smtClean="0"/>
              <a:t>protrüzyonu</a:t>
            </a:r>
            <a:r>
              <a:rPr lang="tr-TR" sz="2400" b="1" dirty="0" smtClean="0"/>
              <a:t>:</a:t>
            </a:r>
            <a:r>
              <a:rPr lang="tr-TR" sz="2400" dirty="0" smtClean="0"/>
              <a:t> Zayıflamış </a:t>
            </a:r>
            <a:r>
              <a:rPr lang="tr-TR" sz="2400" dirty="0" err="1" smtClean="0"/>
              <a:t>annulus</a:t>
            </a:r>
            <a:r>
              <a:rPr lang="tr-TR" sz="2400" dirty="0" smtClean="0"/>
              <a:t> </a:t>
            </a:r>
            <a:r>
              <a:rPr lang="tr-TR" sz="2400" dirty="0" err="1" smtClean="0"/>
              <a:t>fibrozusun</a:t>
            </a:r>
            <a:r>
              <a:rPr lang="tr-TR" sz="2400" dirty="0" smtClean="0"/>
              <a:t> içinde disk materyalinin arkaya doğru yer değiştirmesidir.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b="1" dirty="0" err="1" smtClean="0"/>
              <a:t>Ekstrüde</a:t>
            </a:r>
            <a:r>
              <a:rPr lang="tr-TR" sz="2400" b="1" dirty="0" smtClean="0"/>
              <a:t> disk:</a:t>
            </a:r>
            <a:r>
              <a:rPr lang="tr-TR" sz="2400" dirty="0" smtClean="0"/>
              <a:t> </a:t>
            </a:r>
            <a:r>
              <a:rPr lang="tr-TR" sz="2400" dirty="0" err="1" smtClean="0"/>
              <a:t>Annulus</a:t>
            </a:r>
            <a:r>
              <a:rPr lang="tr-TR" sz="2400" dirty="0" smtClean="0"/>
              <a:t> </a:t>
            </a:r>
            <a:r>
              <a:rPr lang="tr-TR" sz="2400" dirty="0" err="1" smtClean="0"/>
              <a:t>fibrozusun</a:t>
            </a:r>
            <a:r>
              <a:rPr lang="tr-TR" sz="2400" dirty="0" smtClean="0"/>
              <a:t> tamamen yırtılması sonucu disk materyalinin yer değiştirmesidir.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b="1" dirty="0" err="1" smtClean="0"/>
              <a:t>Sekestre</a:t>
            </a:r>
            <a:r>
              <a:rPr lang="tr-TR" sz="2400" b="1" dirty="0" smtClean="0"/>
              <a:t> disk:</a:t>
            </a:r>
            <a:r>
              <a:rPr lang="tr-TR" sz="2400" dirty="0" smtClean="0"/>
              <a:t> Yer değiştiren disk materyalinin serbest olarak diskten tamamen ayrılmasıdır.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Disk herniasyonları</a:t>
            </a:r>
          </a:p>
        </p:txBody>
      </p:sp>
      <p:pic>
        <p:nvPicPr>
          <p:cNvPr id="71683" name="Picture 3" descr="diskher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1919" y="2071678"/>
            <a:ext cx="7620053" cy="4071966"/>
          </a:xfrm>
        </p:spPr>
      </p:pic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8641080" y="6072206"/>
            <a:ext cx="45719" cy="58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2707" name="Picture 3" descr="bulgingdisk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255713"/>
            <a:ext cx="2528887" cy="2276475"/>
          </a:xfrm>
        </p:spPr>
      </p:pic>
      <p:pic>
        <p:nvPicPr>
          <p:cNvPr id="72708" name="Picture 4" descr="prolapsed-di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3573463"/>
            <a:ext cx="2487613" cy="2808287"/>
          </a:xfrm>
        </p:spPr>
      </p:pic>
      <p:pic>
        <p:nvPicPr>
          <p:cNvPr id="72709" name="Picture 5" descr="bulgingdisk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708400" y="2413000"/>
            <a:ext cx="3933825" cy="31765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fztmerve\Desktop\her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7286676" cy="5307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Fizik muayene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88"/>
            <a:ext cx="8229600" cy="4416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Paraspinal</a:t>
            </a:r>
            <a:r>
              <a:rPr lang="tr-TR" dirty="0" smtClean="0"/>
              <a:t> kas spazmı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Lomber</a:t>
            </a:r>
            <a:r>
              <a:rPr lang="tr-TR" dirty="0" smtClean="0"/>
              <a:t> </a:t>
            </a:r>
            <a:r>
              <a:rPr lang="tr-TR" dirty="0" err="1" smtClean="0"/>
              <a:t>lordozda</a:t>
            </a:r>
            <a:r>
              <a:rPr lang="tr-TR" dirty="0" smtClean="0"/>
              <a:t> düzleşme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Omurgada kök basısı olan tarafın tersine eğilme (</a:t>
            </a:r>
            <a:r>
              <a:rPr lang="tr-TR" dirty="0" err="1" smtClean="0"/>
              <a:t>antaljik</a:t>
            </a:r>
            <a:r>
              <a:rPr lang="tr-TR" dirty="0" smtClean="0"/>
              <a:t>  </a:t>
            </a:r>
            <a:r>
              <a:rPr lang="tr-TR" dirty="0" err="1" smtClean="0"/>
              <a:t>skolyoz</a:t>
            </a:r>
            <a:r>
              <a:rPr lang="tr-TR" dirty="0" smtClean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Lomber</a:t>
            </a:r>
            <a:r>
              <a:rPr lang="tr-TR" dirty="0" smtClean="0"/>
              <a:t> omurga hareketlerinde kısıtlılık</a:t>
            </a:r>
          </a:p>
          <a:p>
            <a:pPr eaLnBrk="1" hangingPunct="1">
              <a:lnSpc>
                <a:spcPct val="90000"/>
              </a:lnSpc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Tedavi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Disk </a:t>
            </a:r>
            <a:r>
              <a:rPr lang="tr-TR" sz="2800" dirty="0" err="1" smtClean="0"/>
              <a:t>hernili</a:t>
            </a:r>
            <a:r>
              <a:rPr lang="tr-TR" sz="2800" dirty="0" smtClean="0"/>
              <a:t> hastaların çoğu </a:t>
            </a:r>
            <a:r>
              <a:rPr lang="tr-TR" sz="2800" b="1" dirty="0" smtClean="0"/>
              <a:t>konservatif tedavi</a:t>
            </a:r>
            <a:r>
              <a:rPr lang="tr-TR" sz="2800" dirty="0" smtClean="0"/>
              <a:t>ye cevap verirler.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Kesin </a:t>
            </a:r>
            <a:r>
              <a:rPr lang="tr-TR" sz="2800" b="1" dirty="0" err="1" smtClean="0"/>
              <a:t>cerahi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endikasyon</a:t>
            </a:r>
            <a:r>
              <a:rPr lang="tr-TR" sz="2800" dirty="0" smtClean="0"/>
              <a:t>; ilerleyici ve kalıcı nörolojik </a:t>
            </a:r>
            <a:r>
              <a:rPr lang="tr-TR" sz="2800" dirty="0" err="1" smtClean="0"/>
              <a:t>defisit</a:t>
            </a:r>
            <a:r>
              <a:rPr lang="tr-TR" sz="2800" dirty="0" smtClean="0"/>
              <a:t> ve </a:t>
            </a:r>
            <a:r>
              <a:rPr lang="tr-TR" sz="2800" dirty="0" err="1" smtClean="0"/>
              <a:t>kauda</a:t>
            </a:r>
            <a:r>
              <a:rPr lang="tr-TR" sz="2800" dirty="0" smtClean="0"/>
              <a:t> </a:t>
            </a:r>
            <a:r>
              <a:rPr lang="tr-TR" sz="2800" dirty="0" err="1" smtClean="0"/>
              <a:t>ekina</a:t>
            </a:r>
            <a:r>
              <a:rPr lang="tr-TR" sz="2800" dirty="0" smtClean="0"/>
              <a:t> sendromudur.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357166"/>
            <a:ext cx="7737475" cy="6500834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tr-TR" sz="2800" dirty="0" smtClean="0"/>
              <a:t>Ani gelişen bel ağrısı ataklarının %80-90’ı birkaç hafta içinde uygulanan tedaviye bağlı veya tedavisiz iyileşmektedir.</a:t>
            </a:r>
          </a:p>
          <a:p>
            <a:pPr marL="342900" indent="-342900" eaLnBrk="1" hangingPunct="1">
              <a:lnSpc>
                <a:spcPct val="90000"/>
              </a:lnSpc>
              <a:buNone/>
            </a:pPr>
            <a:endParaRPr lang="tr-TR" sz="28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tr-TR" sz="2800" dirty="0" smtClean="0"/>
              <a:t>Bu kişilerin %20-50’sinde bir yıl içinde bel ağrısı tekrarlamakta ve 6 aydan uzun sürmektedir.</a:t>
            </a:r>
          </a:p>
          <a:p>
            <a:pPr marL="342900" indent="-342900" eaLnBrk="1" hangingPunct="1">
              <a:lnSpc>
                <a:spcPct val="90000"/>
              </a:lnSpc>
              <a:buNone/>
            </a:pPr>
            <a:endParaRPr lang="tr-TR" sz="28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tr-TR" sz="2800" dirty="0" smtClean="0"/>
              <a:t>Bel ağrılı hastaların sadece %2-4’ü için cerrahi girişim gerekebilir.</a:t>
            </a:r>
            <a:r>
              <a:rPr lang="tr-TR" dirty="0" smtClean="0"/>
              <a:t> </a:t>
            </a:r>
          </a:p>
          <a:p>
            <a:pPr marL="342900" indent="-342900" eaLnBrk="1" hangingPunct="1">
              <a:lnSpc>
                <a:spcPct val="90000"/>
              </a:lnSpc>
              <a:buNone/>
            </a:pPr>
            <a:endParaRPr lang="tr-TR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tr-TR" sz="2800" dirty="0" smtClean="0"/>
              <a:t>Ameliyat sonrası</a:t>
            </a:r>
            <a:r>
              <a:rPr lang="tr-TR" dirty="0" smtClean="0"/>
              <a:t> </a:t>
            </a:r>
            <a:r>
              <a:rPr lang="tr-TR" sz="2800" dirty="0" smtClean="0"/>
              <a:t>dönemde hastaların %15’inde şikayetler çeşitli derecelerde devam eder veya yeni bulgular ortaya çıkabilir.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43887" cy="1314450"/>
          </a:xfrm>
        </p:spPr>
        <p:txBody>
          <a:bodyPr/>
          <a:lstStyle/>
          <a:p>
            <a:pPr eaLnBrk="1" hangingPunct="1"/>
            <a:r>
              <a:rPr lang="tr-TR" smtClean="0"/>
              <a:t>Bel Ağrısında Konservatif Tedavi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29600" cy="44561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tr-TR" dirty="0" smtClean="0"/>
              <a:t>İstirahat</a:t>
            </a:r>
          </a:p>
          <a:p>
            <a:pPr eaLnBrk="1" hangingPunct="1">
              <a:buNone/>
            </a:pPr>
            <a:endParaRPr lang="tr-TR" dirty="0" smtClean="0"/>
          </a:p>
          <a:p>
            <a:pPr eaLnBrk="1" hangingPunct="1"/>
            <a:r>
              <a:rPr lang="tr-TR" dirty="0" smtClean="0"/>
              <a:t>Aşırı fiziksel aktiviteden kaçınma</a:t>
            </a:r>
          </a:p>
          <a:p>
            <a:pPr eaLnBrk="1" hangingPunct="1">
              <a:buNone/>
            </a:pPr>
            <a:endParaRPr lang="tr-TR" dirty="0" smtClean="0"/>
          </a:p>
          <a:p>
            <a:pPr eaLnBrk="1" hangingPunct="1"/>
            <a:r>
              <a:rPr lang="tr-TR" dirty="0" smtClean="0"/>
              <a:t>Medikal tedavi</a:t>
            </a:r>
          </a:p>
          <a:p>
            <a:pPr eaLnBrk="1" hangingPunct="1">
              <a:buNone/>
            </a:pPr>
            <a:endParaRPr lang="tr-TR" dirty="0" smtClean="0"/>
          </a:p>
          <a:p>
            <a:pPr eaLnBrk="1" hangingPunct="1"/>
            <a:r>
              <a:rPr lang="tr-TR" dirty="0" smtClean="0"/>
              <a:t>Fizik tedavi</a:t>
            </a:r>
          </a:p>
          <a:p>
            <a:pPr eaLnBrk="1" hangingPunct="1">
              <a:buNone/>
            </a:pPr>
            <a:endParaRPr lang="tr-TR" dirty="0" smtClean="0"/>
          </a:p>
          <a:p>
            <a:pPr eaLnBrk="1" hangingPunct="1"/>
            <a:r>
              <a:rPr lang="tr-TR" dirty="0" smtClean="0"/>
              <a:t>Korse kullanımı</a:t>
            </a:r>
          </a:p>
          <a:p>
            <a:pPr eaLnBrk="1" hangingPunct="1">
              <a:buNone/>
            </a:pPr>
            <a:endParaRPr lang="tr-TR" dirty="0" smtClean="0"/>
          </a:p>
          <a:p>
            <a:pPr eaLnBrk="1" hangingPunct="1"/>
            <a:r>
              <a:rPr lang="tr-TR" dirty="0" smtClean="0"/>
              <a:t>Egzersiz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3116263" cy="1138238"/>
          </a:xfrm>
        </p:spPr>
        <p:txBody>
          <a:bodyPr/>
          <a:lstStyle/>
          <a:p>
            <a:pPr eaLnBrk="1" hangingPunct="1"/>
            <a:r>
              <a:rPr lang="tr-TR" smtClean="0"/>
              <a:t>Bel Korsesi</a:t>
            </a:r>
          </a:p>
        </p:txBody>
      </p:sp>
      <p:pic>
        <p:nvPicPr>
          <p:cNvPr id="77827" name="Picture 3" descr="brac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335213"/>
            <a:ext cx="2630487" cy="2973387"/>
          </a:xfrm>
          <a:noFill/>
        </p:spPr>
      </p:pic>
      <p:sp>
        <p:nvSpPr>
          <p:cNvPr id="778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492500" y="1916113"/>
            <a:ext cx="5040313" cy="2584457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</a:pPr>
            <a:r>
              <a:rPr lang="tr-TR" sz="2400" smtClean="0"/>
              <a:t>Tipleri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tr-TR" smtClean="0"/>
              <a:t>Yumuşak tip (korse, kuşak)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tr-TR" smtClean="0"/>
              <a:t>Çelik balenli (şerit destekler)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tr-TR" smtClean="0"/>
              <a:t>Sakral (alt bel)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tr-TR" smtClean="0"/>
              <a:t>Lumbosakral (alt ve üst bel)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00042"/>
            <a:ext cx="6604018" cy="1338283"/>
          </a:xfrm>
        </p:spPr>
        <p:txBody>
          <a:bodyPr/>
          <a:lstStyle/>
          <a:p>
            <a:pPr eaLnBrk="1" hangingPunct="1"/>
            <a:r>
              <a:rPr lang="tr-TR" sz="3200" b="1" dirty="0" smtClean="0"/>
              <a:t>      Egzersiz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Gevşemeyi sağlar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Ağrıyı azaltır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Esnekliği sağlar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Kasları güçlendirir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Duruşu düzeltir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Dengeyi ve kasların uyum içinde çalışmasını sağlar,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Normal yaşama ve işe dönüşü sağlar.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SPİNAL STENOZ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/>
              <a:t>Tanım: Sinir kökü kanalının, </a:t>
            </a:r>
            <a:r>
              <a:rPr lang="tr-TR" sz="2800" dirty="0" err="1" smtClean="0"/>
              <a:t>spinal</a:t>
            </a:r>
            <a:r>
              <a:rPr lang="tr-TR" sz="2800" dirty="0" smtClean="0"/>
              <a:t> kanalın ve </a:t>
            </a:r>
            <a:r>
              <a:rPr lang="tr-TR" sz="2800" dirty="0" err="1" smtClean="0"/>
              <a:t>intervertebral</a:t>
            </a:r>
            <a:r>
              <a:rPr lang="tr-TR" sz="2800" dirty="0" smtClean="0"/>
              <a:t> </a:t>
            </a:r>
            <a:r>
              <a:rPr lang="tr-TR" sz="2800" dirty="0" err="1" smtClean="0"/>
              <a:t>foramenlerin</a:t>
            </a:r>
            <a:r>
              <a:rPr lang="tr-TR" sz="2800" dirty="0" smtClean="0"/>
              <a:t> kritik bir değerin altında daralmasıdır.</a:t>
            </a:r>
          </a:p>
          <a:p>
            <a:pPr eaLnBrk="1" hangingPunct="1">
              <a:buNone/>
            </a:pPr>
            <a:endParaRPr lang="tr-TR" sz="2800" dirty="0" smtClean="0"/>
          </a:p>
          <a:p>
            <a:pPr eaLnBrk="1" hangingPunct="1"/>
            <a:r>
              <a:rPr lang="tr-TR" sz="2800" dirty="0" smtClean="0"/>
              <a:t>Kanalların hacmindeki azalma ve şeklindeki değişme bu kanalların içinden geçen </a:t>
            </a:r>
            <a:r>
              <a:rPr lang="tr-TR" sz="2800" dirty="0" err="1" smtClean="0"/>
              <a:t>nöral</a:t>
            </a:r>
            <a:r>
              <a:rPr lang="tr-TR" sz="2800" dirty="0" smtClean="0"/>
              <a:t> ve </a:t>
            </a:r>
            <a:r>
              <a:rPr lang="tr-TR" sz="2800" dirty="0" err="1" smtClean="0"/>
              <a:t>vasküler</a:t>
            </a:r>
            <a:r>
              <a:rPr lang="tr-TR" sz="2800" dirty="0" smtClean="0"/>
              <a:t> yapılara baskı yaparak klinik şikayetlerin oluşmasına zemin hazırlar.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0899" name="Picture 3" descr="spinalstenoz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081213"/>
            <a:ext cx="4360863" cy="3368675"/>
          </a:xfrm>
        </p:spPr>
      </p:pic>
      <p:pic>
        <p:nvPicPr>
          <p:cNvPr id="80900" name="Picture 4" descr="spinalstenoz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205038"/>
            <a:ext cx="3130550" cy="33750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LSS’da Klinik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Kanal </a:t>
            </a:r>
            <a:r>
              <a:rPr lang="tr-TR" sz="2800" dirty="0" err="1" smtClean="0"/>
              <a:t>stenozunun</a:t>
            </a:r>
            <a:r>
              <a:rPr lang="tr-TR" sz="2800" dirty="0" smtClean="0"/>
              <a:t> en önemli nedeni </a:t>
            </a:r>
            <a:r>
              <a:rPr lang="tr-TR" sz="2800" dirty="0" err="1" smtClean="0"/>
              <a:t>dejeneratif</a:t>
            </a:r>
            <a:r>
              <a:rPr lang="tr-TR" sz="2800" dirty="0" smtClean="0"/>
              <a:t> değişikliklerdir. Bu yüzden klinik şikayetler çoğunlukla orta yaştan sonra ortaya çıkmaya başlar.</a:t>
            </a:r>
          </a:p>
          <a:p>
            <a:pPr eaLnBrk="1" hangingPunct="1">
              <a:buNone/>
            </a:pPr>
            <a:endParaRPr lang="tr-TR" sz="2800" dirty="0" smtClean="0"/>
          </a:p>
          <a:p>
            <a:pPr eaLnBrk="1" hangingPunct="1"/>
            <a:r>
              <a:rPr lang="tr-TR" sz="2800" dirty="0" smtClean="0"/>
              <a:t>Semptomlar daha çok L4, L5, S1 seviyelerine aittir. Çünkü dejenerasyon en sık bu seviyelerde görülür.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LSS’da Klinik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Hastalarda %90 oranında bacak ağrısı da bulunur. </a:t>
            </a:r>
            <a:r>
              <a:rPr lang="tr-TR" dirty="0" err="1" smtClean="0"/>
              <a:t>Unilateral</a:t>
            </a:r>
            <a:r>
              <a:rPr lang="tr-TR" dirty="0" smtClean="0"/>
              <a:t> veya </a:t>
            </a:r>
            <a:r>
              <a:rPr lang="tr-TR" dirty="0" err="1" smtClean="0"/>
              <a:t>bilateral</a:t>
            </a:r>
            <a:r>
              <a:rPr lang="tr-TR" dirty="0" smtClean="0"/>
              <a:t> olabilir.</a:t>
            </a:r>
          </a:p>
          <a:p>
            <a:pPr eaLnBrk="1" hangingPunct="1">
              <a:buNone/>
            </a:pPr>
            <a:endParaRPr lang="tr-TR" dirty="0" smtClean="0"/>
          </a:p>
          <a:p>
            <a:pPr eaLnBrk="1" hangingPunct="1"/>
            <a:r>
              <a:rPr lang="tr-TR" dirty="0" err="1" smtClean="0"/>
              <a:t>Spinal</a:t>
            </a:r>
            <a:r>
              <a:rPr lang="tr-TR" dirty="0" smtClean="0"/>
              <a:t> sinir köklerinin kronik kompresyonu tek veya her iki alt </a:t>
            </a:r>
            <a:r>
              <a:rPr lang="tr-TR" dirty="0" err="1" smtClean="0"/>
              <a:t>ekstremitede</a:t>
            </a:r>
            <a:r>
              <a:rPr lang="tr-TR" dirty="0" smtClean="0"/>
              <a:t> </a:t>
            </a:r>
            <a:r>
              <a:rPr lang="tr-TR" dirty="0" err="1" smtClean="0"/>
              <a:t>radiküler</a:t>
            </a:r>
            <a:r>
              <a:rPr lang="tr-TR" dirty="0" smtClean="0"/>
              <a:t> ağrı ve duyusal-motor ve refleks değişikliklere neden olabilir.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LSS’da Klinik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86868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Santral </a:t>
            </a:r>
            <a:r>
              <a:rPr lang="tr-TR" sz="2800" dirty="0" err="1" smtClean="0"/>
              <a:t>stenozlu</a:t>
            </a:r>
            <a:r>
              <a:rPr lang="tr-TR" sz="2800" dirty="0" smtClean="0"/>
              <a:t> hastalarda görülen en belirgin klinik semptom ‘</a:t>
            </a:r>
            <a:r>
              <a:rPr lang="tr-TR" sz="2800" dirty="0" err="1" smtClean="0"/>
              <a:t>Nörojenik</a:t>
            </a:r>
            <a:r>
              <a:rPr lang="tr-TR" sz="2800" dirty="0" smtClean="0"/>
              <a:t> </a:t>
            </a:r>
            <a:r>
              <a:rPr lang="tr-TR" sz="2800" dirty="0" err="1" smtClean="0"/>
              <a:t>Kladikasyon</a:t>
            </a:r>
            <a:r>
              <a:rPr lang="tr-TR" sz="2800" dirty="0" smtClean="0"/>
              <a:t> ’dur.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Yürümekle, ayakta durmakla ortaya çıkan, oturmak, öne eğilmek veya uzanmakla azalan, tek bacakta veya her iki bacakta ağrı, uyuşma, kuvvetsizlik, kramp şeklinde tanımlanır.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/>
              <a:t>Vertebral</a:t>
            </a:r>
            <a:r>
              <a:rPr lang="tr-TR" sz="2800" dirty="0" smtClean="0"/>
              <a:t> kolonun </a:t>
            </a:r>
            <a:r>
              <a:rPr lang="tr-TR" sz="2800" dirty="0" err="1" smtClean="0"/>
              <a:t>ekstansiyona</a:t>
            </a:r>
            <a:r>
              <a:rPr lang="tr-TR" sz="2800" dirty="0" smtClean="0"/>
              <a:t> getirilmesi ile veya yük bindiğinde semptomlar artarken, </a:t>
            </a:r>
            <a:r>
              <a:rPr lang="tr-TR" sz="2800" dirty="0" err="1" smtClean="0"/>
              <a:t>fleksiyona</a:t>
            </a:r>
            <a:r>
              <a:rPr lang="tr-TR" sz="2800" dirty="0" smtClean="0"/>
              <a:t> gelindiğinde ve yük kalktığında hafifler.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LSS’da Klinik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Rahatça bisiklet kullanabilirler. Merdiveni kolaylıkla çıkabilirler. Yokuş tırmanırken daha rahattırlar. Ancak rahat inemezler.</a:t>
            </a: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LSS’da Tedavi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</a:t>
            </a:r>
            <a:r>
              <a:rPr lang="tr-TR" b="1" dirty="0" smtClean="0"/>
              <a:t>I. Konservatif tedavi: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1. Eğitim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2. İstirahat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3. Egzersiz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4. </a:t>
            </a:r>
            <a:r>
              <a:rPr lang="tr-TR" dirty="0" err="1" smtClean="0"/>
              <a:t>Korseleme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5. Fizik tedavi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3850" y="2060575"/>
            <a:ext cx="4464050" cy="4308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tr-TR" altLang="tr-TR" sz="2800" dirty="0"/>
              <a:t>Belin ana yapısını</a:t>
            </a:r>
            <a:r>
              <a:rPr lang="tr-TR" altLang="tr-TR" sz="2800" dirty="0">
                <a:solidFill>
                  <a:schemeClr val="bg1"/>
                </a:solidFill>
              </a:rPr>
              <a:t> </a:t>
            </a:r>
            <a:r>
              <a:rPr lang="tr-TR" altLang="tr-TR" sz="2800" b="1" dirty="0" err="1">
                <a:solidFill>
                  <a:srgbClr val="C00000"/>
                </a:solidFill>
              </a:rPr>
              <a:t>lomber</a:t>
            </a:r>
            <a:r>
              <a:rPr lang="tr-TR" altLang="tr-TR" sz="2800" b="1" dirty="0">
                <a:solidFill>
                  <a:srgbClr val="C00000"/>
                </a:solidFill>
              </a:rPr>
              <a:t> </a:t>
            </a:r>
            <a:r>
              <a:rPr lang="tr-TR" altLang="tr-TR" sz="2800" b="1" dirty="0" err="1">
                <a:solidFill>
                  <a:srgbClr val="C00000"/>
                </a:solidFill>
              </a:rPr>
              <a:t>vertebralar</a:t>
            </a:r>
            <a:r>
              <a:rPr lang="tr-TR" altLang="tr-TR" sz="2800" b="1" dirty="0">
                <a:solidFill>
                  <a:srgbClr val="C00000"/>
                </a:solidFill>
              </a:rPr>
              <a:t> </a:t>
            </a:r>
            <a:r>
              <a:rPr lang="tr-TR" altLang="tr-TR" sz="2800" dirty="0"/>
              <a:t>oluşturur.</a:t>
            </a:r>
            <a:br>
              <a:rPr lang="tr-TR" altLang="tr-TR" sz="2800" dirty="0"/>
            </a:br>
            <a:r>
              <a:rPr lang="tr-TR" altLang="tr-TR" sz="2800" dirty="0" err="1"/>
              <a:t>Lomber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vertebral</a:t>
            </a:r>
            <a:r>
              <a:rPr lang="tr-TR" altLang="tr-TR" sz="2800" dirty="0"/>
              <a:t> kolon 5 adet </a:t>
            </a:r>
            <a:r>
              <a:rPr lang="tr-TR" altLang="tr-TR" sz="2800" dirty="0" err="1"/>
              <a:t>vertebra</a:t>
            </a:r>
            <a:r>
              <a:rPr lang="tr-TR" altLang="tr-TR" sz="2800" dirty="0"/>
              <a:t> ve aralarında 4 </a:t>
            </a:r>
            <a:r>
              <a:rPr lang="tr-TR" altLang="tr-TR" sz="2800" dirty="0" err="1"/>
              <a:t>intervertebral</a:t>
            </a:r>
            <a:r>
              <a:rPr lang="tr-TR" altLang="tr-TR" sz="2800" dirty="0"/>
              <a:t> diskten oluşur.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tr-TR" altLang="tr-TR" sz="2800" dirty="0" err="1"/>
              <a:t>Lomber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vertebral</a:t>
            </a:r>
            <a:r>
              <a:rPr lang="tr-TR" altLang="tr-TR" sz="2800" dirty="0"/>
              <a:t> kolon </a:t>
            </a:r>
            <a:r>
              <a:rPr lang="tr-TR" altLang="tr-TR" sz="2800" dirty="0" err="1"/>
              <a:t>konkavitesi</a:t>
            </a:r>
            <a:r>
              <a:rPr lang="tr-TR" altLang="tr-TR" sz="2800" dirty="0"/>
              <a:t> arkaya bakan ve </a:t>
            </a:r>
            <a:r>
              <a:rPr lang="tr-TR" altLang="tr-TR" sz="2800" dirty="0" err="1"/>
              <a:t>lomber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lordoz</a:t>
            </a:r>
            <a:r>
              <a:rPr lang="tr-TR" altLang="tr-TR" sz="2800" dirty="0"/>
              <a:t> adı verilen bir eğri yapar.</a:t>
            </a:r>
            <a:r>
              <a:rPr lang="tr-TR" altLang="tr-TR" sz="3600" dirty="0"/>
              <a:t> 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50292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4000" b="1" dirty="0"/>
              <a:t>BEL  ANATOMİSİ</a:t>
            </a:r>
            <a:br>
              <a:rPr lang="tr-TR" altLang="tr-TR" sz="4000" b="1" dirty="0"/>
            </a:br>
            <a:endParaRPr lang="tr-TR" altLang="tr-TR" sz="2800" b="1" dirty="0"/>
          </a:p>
        </p:txBody>
      </p:sp>
      <p:pic>
        <p:nvPicPr>
          <p:cNvPr id="50180" name="Picture 4" descr="lomberanatom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135188"/>
            <a:ext cx="421163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Kronik Bel Ağrıları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Bel ağrısı ataklarının %90-95’i 6 haftada iyileşir.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%5’i ise semptomlar ve fonksiyonel yetersizlik devam ederek kronikleşir.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3 aydan uzun süre devam eden bel ağrılarıdır.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Genellikle hastanın hayat stili ve davranışlarında değişiklikler olur.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Ağrı ne kadar uzun sürerse tedaviye de o kadar dirençli hale gelir.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endParaRPr lang="tr-TR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51203" name="Picture 3" descr="lomber ligamanl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785926"/>
            <a:ext cx="6215106" cy="48577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err="1" smtClean="0"/>
              <a:t>Lomber</a:t>
            </a:r>
            <a:r>
              <a:rPr lang="tr-TR" dirty="0" smtClean="0"/>
              <a:t> </a:t>
            </a:r>
            <a:r>
              <a:rPr lang="tr-TR" dirty="0" err="1" smtClean="0"/>
              <a:t>vertebralar</a:t>
            </a:r>
            <a:r>
              <a:rPr lang="tr-TR" dirty="0" smtClean="0"/>
              <a:t>, </a:t>
            </a:r>
            <a:r>
              <a:rPr lang="tr-TR" dirty="0" err="1" smtClean="0"/>
              <a:t>servikal</a:t>
            </a:r>
            <a:r>
              <a:rPr lang="tr-TR" dirty="0" smtClean="0"/>
              <a:t> ve </a:t>
            </a:r>
            <a:r>
              <a:rPr lang="tr-TR" dirty="0" err="1" smtClean="0"/>
              <a:t>torakal</a:t>
            </a:r>
            <a:r>
              <a:rPr lang="tr-TR" dirty="0" smtClean="0"/>
              <a:t> bölge </a:t>
            </a:r>
            <a:r>
              <a:rPr lang="tr-TR" dirty="0" err="1" smtClean="0"/>
              <a:t>vertebralarından</a:t>
            </a:r>
            <a:r>
              <a:rPr lang="tr-TR" dirty="0" smtClean="0"/>
              <a:t> niçin daha büyüktürler? </a:t>
            </a:r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İntervertebral Disk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dirty="0" smtClean="0"/>
          </a:p>
          <a:p>
            <a:pPr eaLnBrk="1" hangingPunct="1">
              <a:lnSpc>
                <a:spcPct val="80000"/>
              </a:lnSpc>
            </a:pPr>
            <a:r>
              <a:rPr lang="tr-TR" dirty="0" smtClean="0"/>
              <a:t>İki komşu </a:t>
            </a:r>
            <a:r>
              <a:rPr lang="tr-TR" dirty="0" err="1" smtClean="0"/>
              <a:t>vertebra</a:t>
            </a:r>
            <a:r>
              <a:rPr lang="tr-TR" dirty="0" smtClean="0"/>
              <a:t> arasında yer alan </a:t>
            </a:r>
            <a:r>
              <a:rPr lang="tr-TR" dirty="0" err="1" smtClean="0"/>
              <a:t>hidroelastik</a:t>
            </a:r>
            <a:r>
              <a:rPr lang="tr-TR" dirty="0" smtClean="0"/>
              <a:t> bir yapıdır. Şok absorban özelliği vardır.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dirty="0" smtClean="0"/>
          </a:p>
          <a:p>
            <a:pPr eaLnBrk="1" hangingPunct="1">
              <a:lnSpc>
                <a:spcPct val="80000"/>
              </a:lnSpc>
            </a:pPr>
            <a:r>
              <a:rPr lang="tr-TR" dirty="0" smtClean="0"/>
              <a:t>Ortada yer alan </a:t>
            </a:r>
            <a:r>
              <a:rPr lang="tr-TR" dirty="0" err="1" smtClean="0"/>
              <a:t>nükleus</a:t>
            </a:r>
            <a:r>
              <a:rPr lang="tr-TR" dirty="0" smtClean="0"/>
              <a:t> </a:t>
            </a:r>
            <a:r>
              <a:rPr lang="tr-TR" dirty="0" err="1" smtClean="0"/>
              <a:t>pulposus</a:t>
            </a:r>
            <a:r>
              <a:rPr lang="tr-TR" dirty="0" smtClean="0"/>
              <a:t>, onu çevreleyen </a:t>
            </a:r>
            <a:r>
              <a:rPr lang="tr-TR" dirty="0" err="1" smtClean="0"/>
              <a:t>anulus</a:t>
            </a:r>
            <a:r>
              <a:rPr lang="tr-TR" dirty="0" smtClean="0"/>
              <a:t> </a:t>
            </a:r>
            <a:r>
              <a:rPr lang="tr-TR" dirty="0" err="1" smtClean="0"/>
              <a:t>fibrosusdan</a:t>
            </a:r>
            <a:r>
              <a:rPr lang="tr-TR" dirty="0" smtClean="0"/>
              <a:t> oluşur.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areket segme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1097</Words>
  <Application>Microsoft Office PowerPoint</Application>
  <PresentationFormat>Ekran Gösterisi (4:3)</PresentationFormat>
  <Paragraphs>206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Calibri</vt:lpstr>
      <vt:lpstr>Constantia</vt:lpstr>
      <vt:lpstr>Times New Roman</vt:lpstr>
      <vt:lpstr>Wingdings</vt:lpstr>
      <vt:lpstr>Wingdings 2</vt:lpstr>
      <vt:lpstr>Akış</vt:lpstr>
      <vt:lpstr>BEL AĞRILI HASTAYA YAKLAŞIM VE FİZİK TEDAVİ BEL OKULU UYGULAMALARI</vt:lpstr>
      <vt:lpstr>Bel Ağrısı</vt:lpstr>
      <vt:lpstr>PowerPoint Sunusu</vt:lpstr>
      <vt:lpstr>PowerPoint Sunusu</vt:lpstr>
      <vt:lpstr>PowerPoint Sunusu</vt:lpstr>
      <vt:lpstr>PowerPoint Sunusu</vt:lpstr>
      <vt:lpstr>PowerPoint Sunusu</vt:lpstr>
      <vt:lpstr>İntervertebral Disk</vt:lpstr>
      <vt:lpstr>PowerPoint Sunusu</vt:lpstr>
      <vt:lpstr>PowerPoint Sunusu</vt:lpstr>
      <vt:lpstr>Faset (apofizer) Eklemleri</vt:lpstr>
      <vt:lpstr>Bel Ağrısı Nedenleri</vt:lpstr>
      <vt:lpstr>PowerPoint Sunusu</vt:lpstr>
      <vt:lpstr>PowerPoint Sunusu</vt:lpstr>
      <vt:lpstr>PowerPoint Sunusu</vt:lpstr>
      <vt:lpstr>MEKANİK BEL AĞRISI</vt:lpstr>
      <vt:lpstr>PowerPoint Sunusu</vt:lpstr>
      <vt:lpstr>PowerPoint Sunusu</vt:lpstr>
      <vt:lpstr>PowerPoint Sunusu</vt:lpstr>
      <vt:lpstr>PowerPoint Sunusu</vt:lpstr>
      <vt:lpstr>OSTEOARTRİT</vt:lpstr>
      <vt:lpstr>PowerPoint Sunusu</vt:lpstr>
      <vt:lpstr>LOMBER DİSK HERNİASYONU</vt:lpstr>
      <vt:lpstr>PowerPoint Sunusu</vt:lpstr>
      <vt:lpstr>Disk herniasyonları</vt:lpstr>
      <vt:lpstr>PowerPoint Sunusu</vt:lpstr>
      <vt:lpstr>PowerPoint Sunusu</vt:lpstr>
      <vt:lpstr>Fizik muayene</vt:lpstr>
      <vt:lpstr>Tedavi</vt:lpstr>
      <vt:lpstr>Bel Ağrısında Konservatif Tedavi</vt:lpstr>
      <vt:lpstr>Bel Korsesi</vt:lpstr>
      <vt:lpstr>      Egzersiz</vt:lpstr>
      <vt:lpstr>SPİNAL STENOZ</vt:lpstr>
      <vt:lpstr>PowerPoint Sunusu</vt:lpstr>
      <vt:lpstr>LSS’da Klinik</vt:lpstr>
      <vt:lpstr>LSS’da Klinik</vt:lpstr>
      <vt:lpstr>LSS’da Klinik</vt:lpstr>
      <vt:lpstr>LSS’da Klinik</vt:lpstr>
      <vt:lpstr>LSS’da Tedavi</vt:lpstr>
      <vt:lpstr>Kronik Bel Ağrıları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 AĞRILI HASTAYA YAKLAŞIM VE FİZİK TEDAVİ BEL OKULU UYGULAMALARI</dc:title>
  <dc:creator>fztmerve</dc:creator>
  <cp:lastModifiedBy>sinan sert</cp:lastModifiedBy>
  <cp:revision>27</cp:revision>
  <dcterms:created xsi:type="dcterms:W3CDTF">2018-10-17T18:14:20Z</dcterms:created>
  <dcterms:modified xsi:type="dcterms:W3CDTF">2019-06-26T10:49:07Z</dcterms:modified>
</cp:coreProperties>
</file>