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1 Başlık"/>
          <p:cNvSpPr>
            <a:spLocks noGrp="1"/>
          </p:cNvSpPr>
          <p:nvPr>
            <p:ph type="title"/>
          </p:nvPr>
        </p:nvSpPr>
        <p:spPr>
          <a:xfrm>
            <a:off x="457200" y="274638"/>
            <a:ext cx="8229600" cy="1477962"/>
          </a:xfrm>
        </p:spPr>
        <p:txBody>
          <a:bodyPr>
            <a:normAutofit fontScale="90000"/>
          </a:bodyPr>
          <a:lstStyle/>
          <a:p>
            <a:pPr algn="l"/>
            <a:r>
              <a:rPr lang="tr-TR" sz="4000" b="1" dirty="0" smtClean="0">
                <a:solidFill>
                  <a:srgbClr val="FF0000"/>
                </a:solidFill>
              </a:rPr>
              <a:t>14. </a:t>
            </a:r>
            <a:r>
              <a:rPr lang="tr-TR" sz="4000" b="1" dirty="0" smtClean="0">
                <a:solidFill>
                  <a:srgbClr val="FF0000"/>
                </a:solidFill>
              </a:rPr>
              <a:t>Hafta</a:t>
            </a:r>
            <a:r>
              <a:rPr lang="tr-TR" sz="4000" dirty="0" smtClean="0">
                <a:solidFill>
                  <a:srgbClr val="FF0000"/>
                </a:solidFill>
              </a:rPr>
              <a:t>	</a:t>
            </a:r>
            <a:br>
              <a:rPr lang="tr-TR" sz="4000" dirty="0" smtClean="0">
                <a:solidFill>
                  <a:srgbClr val="FF0000"/>
                </a:solidFill>
              </a:rPr>
            </a:br>
            <a:r>
              <a:rPr lang="tr-TR" sz="4000" dirty="0" smtClean="0">
                <a:solidFill>
                  <a:srgbClr val="FF0000"/>
                </a:solidFill>
              </a:rPr>
              <a:t>Gruplar Arası Davranış, Kalabalık Davranışı</a:t>
            </a:r>
            <a:endParaRPr lang="tr-TR" altLang="tr-TR" sz="4000" dirty="0" smtClean="0">
              <a:solidFill>
                <a:srgbClr val="FF0000"/>
              </a:solidFill>
            </a:endParaRPr>
          </a:p>
        </p:txBody>
      </p:sp>
      <p:sp>
        <p:nvSpPr>
          <p:cNvPr id="224259" name="2 İçerik Yer Tutucusu"/>
          <p:cNvSpPr>
            <a:spLocks noGrp="1"/>
          </p:cNvSpPr>
          <p:nvPr>
            <p:ph idx="1"/>
          </p:nvPr>
        </p:nvSpPr>
        <p:spPr>
          <a:xfrm>
            <a:off x="381000" y="1981200"/>
            <a:ext cx="8229600" cy="4267200"/>
          </a:xfrm>
        </p:spPr>
        <p:txBody>
          <a:bodyPr/>
          <a:lstStyle/>
          <a:p>
            <a:r>
              <a:rPr lang="tr-TR" altLang="tr-TR" sz="2800" smtClean="0">
                <a:solidFill>
                  <a:srgbClr val="FF0000"/>
                </a:solidFill>
              </a:rPr>
              <a:t>Gerçekçi Çatışma Teorisi:</a:t>
            </a:r>
            <a:r>
              <a:rPr lang="tr-TR" altLang="tr-TR" sz="2800" smtClean="0"/>
              <a:t> Şerif’e göre; gruplararası davranış iki ya da daha fazla sayıda grup arasında yaşanır ve aralarındaki ilişki işlevseldir. Gruplar ilişkilerinde birbirini tamamlayan hedefler, yani karşılıklı menfaatlerine zıtlaşan hedefler edindiğinde ortaya rekabet çıkar. </a:t>
            </a:r>
          </a:p>
          <a:p>
            <a:r>
              <a:rPr lang="tr-TR" altLang="tr-TR" sz="2800" smtClean="0"/>
              <a:t>Aynı hedefi elde etmek için girişilen rekabet Şerif’e göre; gruplar arasında gerçek bir çatışmaya ve gruplar arası bir düşmanlığa sebep olacaktır.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2 İçerik Yer Tutucusu"/>
          <p:cNvSpPr>
            <a:spLocks noGrp="1"/>
          </p:cNvSpPr>
          <p:nvPr>
            <p:ph idx="1"/>
          </p:nvPr>
        </p:nvSpPr>
        <p:spPr>
          <a:xfrm>
            <a:off x="457200" y="838200"/>
            <a:ext cx="8229600" cy="5287963"/>
          </a:xfrm>
        </p:spPr>
        <p:txBody>
          <a:bodyPr/>
          <a:lstStyle/>
          <a:p>
            <a:r>
              <a:rPr lang="tr-TR" altLang="tr-TR" smtClean="0"/>
              <a:t>Diğer taraftan grupların birbirini tamamlayıcı hedefleri de olabilir. Her biri hedefe ancak diğerleriyle yardımlaştığında ulaşabilir.</a:t>
            </a:r>
          </a:p>
          <a:p>
            <a:r>
              <a:rPr lang="tr-TR" altLang="tr-TR" smtClean="0">
                <a:solidFill>
                  <a:srgbClr val="FF0000"/>
                </a:solidFill>
              </a:rPr>
              <a:t>Şerif’in Yaz Kampı Deneyi</a:t>
            </a:r>
            <a:r>
              <a:rPr lang="tr-TR" altLang="tr-TR" smtClean="0"/>
              <a:t> (rekabet olduğunda dostluk ilişkilerinin askıya alınması)</a:t>
            </a:r>
          </a:p>
          <a:p>
            <a:r>
              <a:rPr lang="tr-TR" altLang="tr-TR" smtClean="0">
                <a:solidFill>
                  <a:srgbClr val="FF0000"/>
                </a:solidFill>
              </a:rPr>
              <a:t>Sosyal Kimlik Teorisi ve Gruplararası Çatışma: </a:t>
            </a:r>
            <a:r>
              <a:rPr lang="tr-TR" altLang="tr-TR" smtClean="0"/>
              <a:t>Grupların ortada rekabet edecekleri bir hedef olmadığı halde gruplararası ayırd edici davranışlara girdiklerinin görülmesidir.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2 İçerik Yer Tutucusu"/>
          <p:cNvSpPr>
            <a:spLocks noGrp="1"/>
          </p:cNvSpPr>
          <p:nvPr>
            <p:ph idx="1"/>
          </p:nvPr>
        </p:nvSpPr>
        <p:spPr>
          <a:xfrm>
            <a:off x="457200" y="609600"/>
            <a:ext cx="8229600" cy="5516563"/>
          </a:xfrm>
        </p:spPr>
        <p:txBody>
          <a:bodyPr/>
          <a:lstStyle/>
          <a:p>
            <a:pPr marL="0" indent="0">
              <a:buFont typeface="Arial" charset="0"/>
              <a:buNone/>
            </a:pPr>
            <a:r>
              <a:rPr lang="tr-TR" altLang="tr-TR" smtClean="0"/>
              <a:t>Benlik kavramımızın bir kısmı grup aidiyetlerimizle tarif edildiği için ait olduğumuzu hissettiğimiz grupları olumlu algılamayı tercih ederiz. Diğer gruplarla karşılaştırmalarda grubumuzun gerçekten diğer gruplardan olumlu şekilde ayırt edilebileceği yolları aramaya yönelik bir tarafgirliğimiz olacaktır. Tajfel buna olumlu ayırdediciliğin kurulması adını verir.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2 İçerik Yer Tutucusu"/>
          <p:cNvSpPr>
            <a:spLocks noGrp="1"/>
          </p:cNvSpPr>
          <p:nvPr>
            <p:ph idx="1"/>
          </p:nvPr>
        </p:nvSpPr>
        <p:spPr>
          <a:xfrm>
            <a:off x="457200" y="457200"/>
            <a:ext cx="8229600" cy="5668963"/>
          </a:xfrm>
        </p:spPr>
        <p:txBody>
          <a:bodyPr/>
          <a:lstStyle/>
          <a:p>
            <a:r>
              <a:rPr lang="tr-TR" altLang="tr-TR" smtClean="0">
                <a:solidFill>
                  <a:srgbClr val="FF0000"/>
                </a:solidFill>
              </a:rPr>
              <a:t>Kalabalık Davranışı Açıklayan İlk Teoriler: </a:t>
            </a:r>
            <a:r>
              <a:rPr lang="tr-TR" altLang="tr-TR" smtClean="0"/>
              <a:t>1870’lerde Pariste meydana gelen halk hareketinden (</a:t>
            </a:r>
            <a:r>
              <a:rPr lang="tr-TR" altLang="tr-TR" smtClean="0">
                <a:solidFill>
                  <a:srgbClr val="FF0000"/>
                </a:solidFill>
              </a:rPr>
              <a:t>1871 Paris Komünü)</a:t>
            </a:r>
            <a:r>
              <a:rPr lang="tr-TR" altLang="tr-TR" smtClean="0"/>
              <a:t> etkilenen </a:t>
            </a:r>
            <a:r>
              <a:rPr lang="tr-TR" altLang="tr-TR" smtClean="0">
                <a:solidFill>
                  <a:srgbClr val="FF0000"/>
                </a:solidFill>
              </a:rPr>
              <a:t>Gustave Le Bon’a </a:t>
            </a:r>
            <a:r>
              <a:rPr lang="tr-TR" altLang="tr-TR" smtClean="0"/>
              <a:t>göre; bazı hallerde ve yalnız bu hallerde bir insan topluluğu, onu oluşturan ayrı ayrı kişilerin sahip olduğu özelliklerden çok farklı yeni bir kimliğe sahip olur. Bilinçli kişilik ortadan kalkar, bütün bu kişilerin fikirleri ve duyguları tek bir yöne çevrilir. Geçici fakat pek çok açık özellikler gösteren kollektif bir zihniyet ortaya çıkar.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2 İçerik Yer Tutucusu"/>
          <p:cNvSpPr>
            <a:spLocks noGrp="1"/>
          </p:cNvSpPr>
          <p:nvPr>
            <p:ph idx="1"/>
          </p:nvPr>
        </p:nvSpPr>
        <p:spPr>
          <a:xfrm>
            <a:off x="457200" y="990600"/>
            <a:ext cx="8229600" cy="5135563"/>
          </a:xfrm>
        </p:spPr>
        <p:txBody>
          <a:bodyPr/>
          <a:lstStyle/>
          <a:p>
            <a:pPr marL="0" indent="0">
              <a:buFont typeface="Arial" charset="0"/>
              <a:buNone/>
            </a:pPr>
            <a:r>
              <a:rPr lang="tr-TR" altLang="tr-TR" smtClean="0"/>
              <a:t>Kalabalığın tesiri ile oluşan bu kollektif zihniyet bireylerin normalde kontrol altında tuttukları bilinçsiz dürtülerini ön plana çıkartır ve gerçekte barbar ve ilkel olan renklerine geri dönmelerine yol açar. Kendisine göre; heyecan ve dürtülerle hareket eden ve zihnen gerilemiş olan kalabalığın bu özelliklerinin ortaya çıkışında birtakım sebepler vardır.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2 İçerik Yer Tutucusu"/>
          <p:cNvSpPr>
            <a:spLocks noGrp="1"/>
          </p:cNvSpPr>
          <p:nvPr>
            <p:ph idx="1"/>
          </p:nvPr>
        </p:nvSpPr>
        <p:spPr>
          <a:xfrm>
            <a:off x="457200" y="762000"/>
            <a:ext cx="8229600" cy="5364163"/>
          </a:xfrm>
        </p:spPr>
        <p:txBody>
          <a:bodyPr/>
          <a:lstStyle/>
          <a:p>
            <a:pPr marL="0" indent="0">
              <a:buFont typeface="Arial" charset="0"/>
              <a:buNone/>
            </a:pPr>
            <a:r>
              <a:rPr lang="tr-TR" altLang="tr-TR" smtClean="0"/>
              <a:t>1. Kişi tek başına olduğu vakit frenleyebildiği içgüdülerini, kalabalıkta insan sayısının fazlalığının verdiği duygu ile serbest bırakır. Kalabalık her zaman bir anonimlik özelliği taşır ve herkesin bireysel özelliği ortadan kalkar. Bu sebeple bireylerin tek başına oldukları vakit daima zaptettikleri sorumluluk hisleri ortadan kalkar.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2 İçerik Yer Tutucusu"/>
          <p:cNvSpPr>
            <a:spLocks noGrp="1"/>
          </p:cNvSpPr>
          <p:nvPr>
            <p:ph idx="1"/>
          </p:nvPr>
        </p:nvSpPr>
        <p:spPr>
          <a:xfrm>
            <a:off x="381000" y="685800"/>
            <a:ext cx="8229600" cy="4525963"/>
          </a:xfrm>
        </p:spPr>
        <p:txBody>
          <a:bodyPr/>
          <a:lstStyle/>
          <a:p>
            <a:pPr marL="0" indent="0">
              <a:buFont typeface="Arial" charset="0"/>
              <a:buNone/>
            </a:pPr>
            <a:r>
              <a:rPr lang="tr-TR" altLang="tr-TR" smtClean="0"/>
              <a:t>2. Kişilerin hareket ve hisleri karşılıklı taklit yoluyla hızla bulaşarak kalabalık içinde yayılır. Bu hızla yayılmanın ve kimlik kaybının sonucunda kişiler kolaylıkla birbirlerinin etkisi altında kalabilirler. Etki altında kalma ve dolayısıyla telkine açık olma kalabalıkta herkes için geçerlidir. Bu sebeple kişiler aşırı coşkun birtakım hareketlere kadar sürüklenebilirler.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2 İçerik Yer Tutucusu"/>
          <p:cNvSpPr>
            <a:spLocks noGrp="1"/>
          </p:cNvSpPr>
          <p:nvPr>
            <p:ph idx="1"/>
          </p:nvPr>
        </p:nvSpPr>
        <p:spPr>
          <a:xfrm>
            <a:off x="457200" y="457200"/>
            <a:ext cx="8229600" cy="5668963"/>
          </a:xfrm>
        </p:spPr>
        <p:txBody>
          <a:bodyPr/>
          <a:lstStyle/>
          <a:p>
            <a:r>
              <a:rPr lang="tr-TR" altLang="tr-TR" smtClean="0">
                <a:solidFill>
                  <a:srgbClr val="FF0000"/>
                </a:solidFill>
              </a:rPr>
              <a:t>Sonuç olarak; Le Bon’a göre;</a:t>
            </a:r>
          </a:p>
          <a:p>
            <a:r>
              <a:rPr lang="tr-TR" altLang="tr-TR" smtClean="0"/>
              <a:t>İlkelliğe, barbarlığa, zihinsel geriliğe geri dönüşün ortaya çıktığı</a:t>
            </a:r>
          </a:p>
          <a:p>
            <a:r>
              <a:rPr lang="tr-TR" altLang="tr-TR" smtClean="0"/>
              <a:t>Muhakemesine mantık yerine hayallerin hakim olduğu</a:t>
            </a:r>
          </a:p>
          <a:p>
            <a:r>
              <a:rPr lang="tr-TR" altLang="tr-TR" smtClean="0"/>
              <a:t>Liderliğin ise mesajların tekrarlanıp onaylandığı bir prestij mevkii olduğu</a:t>
            </a:r>
          </a:p>
          <a:p>
            <a:r>
              <a:rPr lang="tr-TR" altLang="tr-TR" smtClean="0"/>
              <a:t>Dürtüler ve tepkisellikle motive edilen, ahlak normlarının işlemediği</a:t>
            </a:r>
          </a:p>
          <a:p>
            <a:r>
              <a:rPr lang="tr-TR" altLang="tr-TR" smtClean="0"/>
              <a:t>Şiddet yüklü gruptur.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593</Words>
  <Application>Microsoft Office PowerPoint</Application>
  <PresentationFormat>Ekran Gösterisi (4:3)</PresentationFormat>
  <Paragraphs>25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14. Hafta  Gruplar Arası Davranış, Kalabalık Davranışı</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 Hafta  Gruplar Arası Davranış, Kalabalık Davranışı</dc:title>
  <dc:creator>SEMA BECERIKLI</dc:creator>
  <cp:lastModifiedBy>SEMA BECERIKLI</cp:lastModifiedBy>
  <cp:revision>1</cp:revision>
  <dcterms:created xsi:type="dcterms:W3CDTF">2018-03-01T09:35:09Z</dcterms:created>
  <dcterms:modified xsi:type="dcterms:W3CDTF">2018-03-01T09:46:47Z</dcterms:modified>
</cp:coreProperties>
</file>