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82" r:id="rId6"/>
    <p:sldId id="313" r:id="rId7"/>
    <p:sldId id="283" r:id="rId8"/>
    <p:sldId id="284" r:id="rId9"/>
    <p:sldId id="262" r:id="rId10"/>
    <p:sldId id="261" r:id="rId11"/>
    <p:sldId id="312" r:id="rId12"/>
    <p:sldId id="285" r:id="rId13"/>
    <p:sldId id="287" r:id="rId14"/>
    <p:sldId id="286" r:id="rId15"/>
    <p:sldId id="316" r:id="rId16"/>
    <p:sldId id="288" r:id="rId17"/>
    <p:sldId id="289" r:id="rId18"/>
    <p:sldId id="290" r:id="rId19"/>
    <p:sldId id="291" r:id="rId20"/>
    <p:sldId id="292" r:id="rId21"/>
    <p:sldId id="304" r:id="rId22"/>
    <p:sldId id="305" r:id="rId23"/>
    <p:sldId id="306" r:id="rId24"/>
    <p:sldId id="293" r:id="rId25"/>
    <p:sldId id="311" r:id="rId26"/>
    <p:sldId id="294" r:id="rId27"/>
    <p:sldId id="295" r:id="rId28"/>
    <p:sldId id="320" r:id="rId29"/>
    <p:sldId id="307" r:id="rId30"/>
    <p:sldId id="296" r:id="rId31"/>
    <p:sldId id="298" r:id="rId32"/>
    <p:sldId id="299" r:id="rId33"/>
    <p:sldId id="315" r:id="rId34"/>
    <p:sldId id="275" r:id="rId35"/>
    <p:sldId id="276" r:id="rId36"/>
    <p:sldId id="277" r:id="rId37"/>
    <p:sldId id="300" r:id="rId38"/>
    <p:sldId id="321" r:id="rId39"/>
    <p:sldId id="322" r:id="rId40"/>
    <p:sldId id="323" r:id="rId41"/>
    <p:sldId id="324" r:id="rId42"/>
    <p:sldId id="31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112"/>
  </p:normalViewPr>
  <p:slideViewPr>
    <p:cSldViewPr snapToGrid="0" snapToObjects="1">
      <p:cViewPr varScale="1">
        <p:scale>
          <a:sx n="60" d="100"/>
          <a:sy n="60" d="100"/>
        </p:scale>
        <p:origin x="9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9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1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3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4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9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055A6-38B7-6541-BEFC-3C25DE582CD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7144"/>
            <a:ext cx="7772400" cy="375635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Adı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err="1" smtClean="0">
                <a:solidFill>
                  <a:schemeClr val="bg1"/>
                </a:solidFill>
              </a:rPr>
              <a:t>Kron</a:t>
            </a:r>
            <a:r>
              <a:rPr lang="en-US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Köprü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Protezlerinin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Tanıtılması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Endikasyon 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Kontrendikasyon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Avantaj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Dezavantaj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Sınıf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Dönemi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r>
              <a:rPr lang="en-US" dirty="0" err="1" smtClean="0">
                <a:solidFill>
                  <a:srgbClr val="FFFFFF"/>
                </a:solidFill>
              </a:rPr>
              <a:t>Sınıf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Güz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Dönemi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20301"/>
            <a:ext cx="6400800" cy="158719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Prof. Dr.</a:t>
            </a:r>
          </a:p>
          <a:p>
            <a:r>
              <a:rPr lang="en-US" sz="3600" b="1" dirty="0" smtClean="0"/>
              <a:t>Mehmet Ali </a:t>
            </a:r>
            <a:r>
              <a:rPr lang="en-US" sz="3600" b="1" dirty="0" err="1" smtClean="0"/>
              <a:t>Kılıçarslan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160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DİŞ HEKİMLİĞİNDE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PROTEZLERİN SINIFLANDIRILMASI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6756"/>
            <a:ext cx="8229600" cy="3539407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Dişsizliğin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Durumuna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Göre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Protezin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Hastalar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Tarafından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Kullanılma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Durumuna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Göre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DİŞ HEKİMLİĞİNDE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PROTEZLERİN SINIFLANDIRILMASI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08" y="2586756"/>
            <a:ext cx="8874888" cy="353940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FORM: Tam, </a:t>
            </a:r>
            <a:r>
              <a:rPr lang="en-US" dirty="0" err="1" smtClean="0">
                <a:solidFill>
                  <a:srgbClr val="FFFFFF"/>
                </a:solidFill>
              </a:rPr>
              <a:t>Bölümlü</a:t>
            </a:r>
            <a:r>
              <a:rPr lang="en-US" dirty="0" smtClean="0">
                <a:solidFill>
                  <a:srgbClr val="FFFFFF"/>
                </a:solidFill>
              </a:rPr>
              <a:t>, Splint, </a:t>
            </a:r>
            <a:r>
              <a:rPr lang="en-US" dirty="0" err="1" smtClean="0">
                <a:solidFill>
                  <a:srgbClr val="FFFFFF"/>
                </a:solidFill>
              </a:rPr>
              <a:t>Stend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MATERYAL: </a:t>
            </a:r>
            <a:r>
              <a:rPr lang="en-US" dirty="0" err="1" smtClean="0">
                <a:solidFill>
                  <a:srgbClr val="FFFFFF"/>
                </a:solidFill>
              </a:rPr>
              <a:t>Seramik</a:t>
            </a:r>
            <a:r>
              <a:rPr lang="en-US" dirty="0" smtClean="0">
                <a:solidFill>
                  <a:srgbClr val="FFFFFF"/>
                </a:solidFill>
              </a:rPr>
              <a:t>, Metal, </a:t>
            </a:r>
            <a:r>
              <a:rPr lang="en-US" dirty="0" err="1" smtClean="0">
                <a:solidFill>
                  <a:srgbClr val="FFFFFF"/>
                </a:solidFill>
              </a:rPr>
              <a:t>Rezin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TUTUCULUK: </a:t>
            </a:r>
            <a:r>
              <a:rPr lang="en-US" dirty="0" err="1" smtClean="0">
                <a:solidFill>
                  <a:srgbClr val="FFFFFF"/>
                </a:solidFill>
              </a:rPr>
              <a:t>Siman</a:t>
            </a:r>
            <a:r>
              <a:rPr lang="en-US" dirty="0" smtClean="0">
                <a:solidFill>
                  <a:srgbClr val="FFFFFF"/>
                </a:solidFill>
              </a:rPr>
              <a:t>, Vida, </a:t>
            </a:r>
            <a:r>
              <a:rPr lang="en-US" dirty="0" err="1" smtClean="0">
                <a:solidFill>
                  <a:srgbClr val="FFFFFF"/>
                </a:solidFill>
              </a:rPr>
              <a:t>Doku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DESTEK: Diş, İmplant, </a:t>
            </a:r>
            <a:r>
              <a:rPr lang="en-US" dirty="0" err="1" smtClean="0">
                <a:solidFill>
                  <a:srgbClr val="FFFFFF"/>
                </a:solidFill>
              </a:rPr>
              <a:t>Doku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KULLANIM ZAMANI: </a:t>
            </a:r>
            <a:r>
              <a:rPr lang="en-US" dirty="0" err="1" smtClean="0">
                <a:solidFill>
                  <a:srgbClr val="FFFFFF"/>
                </a:solidFill>
              </a:rPr>
              <a:t>Cerrahi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Geçici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Geçiş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Daimi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DİĞER: </a:t>
            </a:r>
            <a:r>
              <a:rPr lang="en-US" dirty="0" err="1" smtClean="0">
                <a:solidFill>
                  <a:srgbClr val="FFFFFF"/>
                </a:solidFill>
              </a:rPr>
              <a:t>Yumuşak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Sert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27" y="274638"/>
            <a:ext cx="870451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‘THE ACADEMY OF PROSTHODONTICS’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PROTEZ SINIFLANDIRMASI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128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DENTAL PROTEZLER: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SABİT PROTEZLER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* </a:t>
            </a:r>
            <a:r>
              <a:rPr lang="en-US" dirty="0" err="1" smtClean="0">
                <a:solidFill>
                  <a:schemeClr val="bg1"/>
                </a:solidFill>
              </a:rPr>
              <a:t>Siman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Tutuculu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Protezler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* Vida </a:t>
            </a:r>
            <a:r>
              <a:rPr lang="en-US" dirty="0" err="1" smtClean="0">
                <a:solidFill>
                  <a:schemeClr val="bg1"/>
                </a:solidFill>
              </a:rPr>
              <a:t>Tutuculu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Protezler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* </a:t>
            </a:r>
            <a:r>
              <a:rPr lang="en-US" dirty="0" err="1" smtClean="0">
                <a:solidFill>
                  <a:schemeClr val="bg1"/>
                </a:solidFill>
              </a:rPr>
              <a:t>Sürtünmesel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Tutuculu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Protezler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HAREKETLİ PROTEZLER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* Tam </a:t>
            </a:r>
            <a:r>
              <a:rPr lang="en-US" dirty="0" err="1" smtClean="0">
                <a:solidFill>
                  <a:schemeClr val="bg1"/>
                </a:solidFill>
              </a:rPr>
              <a:t>Protezler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* </a:t>
            </a:r>
            <a:r>
              <a:rPr lang="en-US" dirty="0" err="1" smtClean="0">
                <a:solidFill>
                  <a:schemeClr val="bg1"/>
                </a:solidFill>
              </a:rPr>
              <a:t>Bölümlü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Protezler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27" y="274638"/>
            <a:ext cx="870451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‘THE ACADEMY OF PROSTHODONTICS’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PROTEZ SINIFLANDIRMASI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1287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ÇENE-YÜZ PROTEZLERİ: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- DOKU TUTUCULU PROTEZLER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(</a:t>
            </a:r>
            <a:r>
              <a:rPr lang="en-US" dirty="0" err="1" smtClean="0">
                <a:solidFill>
                  <a:srgbClr val="FFFFFF"/>
                </a:solidFill>
              </a:rPr>
              <a:t>Kranial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Protezler</a:t>
            </a:r>
            <a:r>
              <a:rPr lang="en-US" dirty="0" smtClean="0">
                <a:solidFill>
                  <a:srgbClr val="FFFFFF"/>
                </a:solidFill>
              </a:rPr>
              <a:t>, Kulak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Göz</a:t>
            </a:r>
            <a:r>
              <a:rPr lang="en-US" dirty="0" smtClean="0">
                <a:solidFill>
                  <a:srgbClr val="FFFFFF"/>
                </a:solidFill>
              </a:rPr>
              <a:t>    	  </a:t>
            </a:r>
            <a:r>
              <a:rPr lang="en-US" dirty="0" err="1" smtClean="0">
                <a:solidFill>
                  <a:srgbClr val="FFFFFF"/>
                </a:solidFill>
              </a:rPr>
              <a:t>Proteleri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Burun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Nazal</a:t>
            </a:r>
            <a:r>
              <a:rPr lang="en-US" dirty="0" smtClean="0">
                <a:solidFill>
                  <a:srgbClr val="FFFFFF"/>
                </a:solidFill>
              </a:rPr>
              <a:t> septum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- İMPLANT TUTUCULU PROTEZLER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(Yüz </a:t>
            </a:r>
            <a:r>
              <a:rPr lang="en-US" dirty="0" err="1">
                <a:solidFill>
                  <a:srgbClr val="FFFFFF"/>
                </a:solidFill>
              </a:rPr>
              <a:t>Protezleri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Göz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, Kulak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- DİŞ TUTUCULU PROTEZLER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(</a:t>
            </a:r>
            <a:r>
              <a:rPr lang="en-US" dirty="0" err="1" smtClean="0">
                <a:solidFill>
                  <a:srgbClr val="FFFFFF"/>
                </a:solidFill>
              </a:rPr>
              <a:t>Obtüratörler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Mandibula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Rezeksiyonu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Ortopedik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Kraniofasiyal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Protezler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- İMPLANT VE DOKU TUTUCULU PROTEZLER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dirty="0">
                <a:solidFill>
                  <a:srgbClr val="FFFFFF"/>
                </a:solidFill>
              </a:rPr>
              <a:t>(Yüz </a:t>
            </a:r>
            <a:r>
              <a:rPr lang="en-US" dirty="0" err="1">
                <a:solidFill>
                  <a:srgbClr val="FFFFFF"/>
                </a:solidFill>
              </a:rPr>
              <a:t>Protezleri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smtClean="0">
                <a:solidFill>
                  <a:srgbClr val="FFFFFF"/>
                </a:solidFill>
              </a:rPr>
              <a:t>Kulak </a:t>
            </a:r>
            <a:r>
              <a:rPr lang="en-US" dirty="0" err="1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52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27" y="274638"/>
            <a:ext cx="870451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‘THE ACADEMY OF PROSTHODONTICS’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PROTEZ SINIFLANDIRMASI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128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YARDIMCI (İKİNCİL) PROTEZLER: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- </a:t>
            </a:r>
            <a:r>
              <a:rPr lang="en-US" sz="2800" dirty="0" smtClean="0">
                <a:solidFill>
                  <a:srgbClr val="FFFFFF"/>
                </a:solidFill>
              </a:rPr>
              <a:t>DUDAK KÖŞESİ SPLİNTLERİ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- BESLENME APAREYLERİ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- İNTEROKLÜZAL SPLİNTLER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- FLOR TAŞIYICILARI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- RADYOAKTİF MADDE TAŞIYICILARI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- RADYASYON YÖNLENDİRİCİLERİ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SABİT PROTEZ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Dolgu ile restore edilemeyecek kadar aşırı derecede </a:t>
            </a:r>
            <a:r>
              <a:rPr lang="tr-TR" dirty="0" err="1">
                <a:solidFill>
                  <a:schemeClr val="bg1"/>
                </a:solidFill>
              </a:rPr>
              <a:t>harâbiyete</a:t>
            </a:r>
            <a:r>
              <a:rPr lang="tr-TR" dirty="0">
                <a:solidFill>
                  <a:schemeClr val="bg1"/>
                </a:solidFill>
              </a:rPr>
              <a:t> uğramış dişlerin veya ağızda serbest sonlu boşluk olmaması ( son azı dişlerinin eksik olmaması ) şartıyla birkaç diş eksikliğinin bulunduğu durumlarda hastaya eski fonksiyon, </a:t>
            </a:r>
            <a:r>
              <a:rPr lang="tr-TR" dirty="0" err="1">
                <a:solidFill>
                  <a:schemeClr val="bg1"/>
                </a:solidFill>
              </a:rPr>
              <a:t>fonasyon</a:t>
            </a:r>
            <a:r>
              <a:rPr lang="tr-TR" dirty="0">
                <a:solidFill>
                  <a:schemeClr val="bg1"/>
                </a:solidFill>
              </a:rPr>
              <a:t> veya estetiğin kazandırılması amacıyla yapılan tedaviye </a:t>
            </a:r>
            <a:r>
              <a:rPr lang="tr-TR" b="1" dirty="0">
                <a:solidFill>
                  <a:srgbClr val="FFFF00"/>
                </a:solidFill>
              </a:rPr>
              <a:t>sabit protetik tedavi</a:t>
            </a:r>
            <a:r>
              <a:rPr lang="tr-TR" dirty="0">
                <a:solidFill>
                  <a:schemeClr val="bg1"/>
                </a:solidFill>
              </a:rPr>
              <a:t> denilmektedir.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* </a:t>
            </a:r>
            <a:r>
              <a:rPr lang="en-US" dirty="0" err="1" smtClean="0">
                <a:solidFill>
                  <a:schemeClr val="bg1"/>
                </a:solidFill>
              </a:rPr>
              <a:t>Siman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Tutuculu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Protezler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995784"/>
            <a:ext cx="85598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967" y="1417638"/>
            <a:ext cx="17907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Vida </a:t>
            </a:r>
            <a:r>
              <a:rPr lang="en-US" dirty="0" err="1">
                <a:solidFill>
                  <a:schemeClr val="bg1"/>
                </a:solidFill>
              </a:rPr>
              <a:t>Tutuculu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Protezler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9844"/>
            <a:ext cx="4165600" cy="332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171" y="3792360"/>
            <a:ext cx="4677489" cy="26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* </a:t>
            </a:r>
            <a:r>
              <a:rPr lang="en-US" dirty="0" err="1">
                <a:solidFill>
                  <a:schemeClr val="bg1"/>
                </a:solidFill>
              </a:rPr>
              <a:t>Sürtünmesel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Tutuculu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Protezler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89644"/>
            <a:ext cx="4486956" cy="23895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l="12494" r="12494"/>
          <a:stretch>
            <a:fillRect/>
          </a:stretch>
        </p:blipFill>
        <p:spPr>
          <a:xfrm>
            <a:off x="4383234" y="4108616"/>
            <a:ext cx="4303566" cy="23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DOĞAL DİŞTEN DESTEK ALANLAR</a:t>
            </a:r>
            <a:endParaRPr lang="en-US" dirty="0"/>
          </a:p>
        </p:txBody>
      </p:sp>
      <p:pic>
        <p:nvPicPr>
          <p:cNvPr id="5" name="Content Placeholder 3" descr="20110905084221834.jpg"/>
          <p:cNvPicPr>
            <a:picLocks noChangeAspect="1"/>
          </p:cNvPicPr>
          <p:nvPr/>
        </p:nvPicPr>
        <p:blipFill>
          <a:blip r:embed="rId2"/>
          <a:srcRect l="-10368" r="-10368"/>
          <a:stretch>
            <a:fillRect/>
          </a:stretch>
        </p:blipFill>
        <p:spPr>
          <a:xfrm>
            <a:off x="2255225" y="4277801"/>
            <a:ext cx="4362438" cy="2399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575" y="2216067"/>
            <a:ext cx="5781512" cy="185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Öğrenim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Hedefi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Öğrenim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Çıktıları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Hedef</a:t>
            </a:r>
            <a:r>
              <a:rPr lang="en-US" b="1" dirty="0" smtClean="0">
                <a:solidFill>
                  <a:srgbClr val="FFFFFF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Diş </a:t>
            </a:r>
            <a:r>
              <a:rPr lang="en-US" dirty="0" err="1" smtClean="0">
                <a:solidFill>
                  <a:srgbClr val="FFFFFF"/>
                </a:solidFill>
              </a:rPr>
              <a:t>hekimliği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öğrencilerine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sistematik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şekilde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sınıflamasının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öğretilmesi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bağlamda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köprü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tiplerinin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tanıtılması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r>
              <a:rPr lang="en-US" dirty="0" err="1" smtClean="0">
                <a:solidFill>
                  <a:srgbClr val="FFFFFF"/>
                </a:solidFill>
              </a:rPr>
              <a:t>Köprü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protezleri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için</a:t>
            </a:r>
            <a:r>
              <a:rPr lang="en-US" dirty="0" smtClean="0">
                <a:solidFill>
                  <a:srgbClr val="FFFFFF"/>
                </a:solidFill>
              </a:rPr>
              <a:t> endikasyon </a:t>
            </a:r>
            <a:r>
              <a:rPr lang="en-US" dirty="0" err="1" smtClean="0">
                <a:solidFill>
                  <a:srgbClr val="FFFFFF"/>
                </a:solidFill>
              </a:rPr>
              <a:t>ve</a:t>
            </a:r>
            <a:r>
              <a:rPr lang="en-US" dirty="0" smtClean="0">
                <a:solidFill>
                  <a:srgbClr val="FFFFFF"/>
                </a:solidFill>
              </a:rPr>
              <a:t> kontrendikasyon, </a:t>
            </a:r>
            <a:r>
              <a:rPr lang="en-US" dirty="0" err="1" smtClean="0">
                <a:solidFill>
                  <a:srgbClr val="FFFFFF"/>
                </a:solidFill>
              </a:rPr>
              <a:t>avantaj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dezavantajların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açıklanması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Çıktı</a:t>
            </a:r>
            <a:r>
              <a:rPr lang="en-US" b="1" dirty="0" smtClean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Müstakbel </a:t>
            </a:r>
            <a:r>
              <a:rPr lang="en-US" dirty="0" err="1" smtClean="0">
                <a:solidFill>
                  <a:srgbClr val="FFFFFF"/>
                </a:solidFill>
              </a:rPr>
              <a:t>diş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hekimlerinin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analitik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düşünme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kabiliyetleri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karşılaştıkları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vakalarda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uygun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köprü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protez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tipini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belirleyerek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hastalarını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rehabilite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edebilmelerinin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sağlanması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DİŞ KÖKÜNDEN DESTEK ALANLAR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931" y="2327095"/>
            <a:ext cx="3407869" cy="3673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611293" y="2327094"/>
            <a:ext cx="2038955" cy="381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70459" y="2375503"/>
            <a:ext cx="1668497" cy="37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l="-5634" r="-5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5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-1625" b="-1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4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6452" b="-6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38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İMPLANTTAN DESTEK ALANLAR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22" y="2324099"/>
            <a:ext cx="3126218" cy="4146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851" y="2324099"/>
            <a:ext cx="3307309" cy="41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463" r="-14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76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0641"/>
            <a:ext cx="8229600" cy="436479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TEK DİŞİ RESTORE EDENLER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	- TAM KRONLAR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- PARSİYEL KRONLAR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* ÇEÇİCİ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* DAİMİ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. SUPRAGİNGİVAL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. GİNGİVAL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. SUBGİNGİVAL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08" y="1600200"/>
            <a:ext cx="2755900" cy="226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820" y="4058045"/>
            <a:ext cx="218440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59" y="5508007"/>
            <a:ext cx="3491754" cy="11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DİŞ EKSİKLİĞİNİ REHABİLİTE EDENLER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38" y="2253087"/>
            <a:ext cx="5868859" cy="43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KÖPRÜ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4800" dirty="0" smtClean="0">
                <a:solidFill>
                  <a:schemeClr val="bg1"/>
                </a:solidFill>
              </a:rPr>
              <a:t>Köprüler;</a:t>
            </a:r>
          </a:p>
          <a:p>
            <a:pPr marL="0" indent="0">
              <a:buNone/>
            </a:pPr>
            <a:r>
              <a:rPr lang="tr-TR" sz="4800" dirty="0" smtClean="0">
                <a:solidFill>
                  <a:schemeClr val="bg1"/>
                </a:solidFill>
              </a:rPr>
              <a:t>kron </a:t>
            </a:r>
            <a:r>
              <a:rPr lang="tr-TR" sz="4800" dirty="0">
                <a:solidFill>
                  <a:schemeClr val="bg1"/>
                </a:solidFill>
              </a:rPr>
              <a:t>( çapa ), gövde ve bağlayıcılardan oluşur.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553" b="-11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55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779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Anlaşılması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için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Önceden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Öğrenilmiş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Olması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Gereken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Konu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Kavramlar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Protez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Dişsizlik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sınıflaması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SABİT </a:t>
            </a:r>
            <a:r>
              <a:rPr lang="en-US" dirty="0" smtClean="0">
                <a:solidFill>
                  <a:schemeClr val="bg1"/>
                </a:solidFill>
              </a:rPr>
              <a:t>PROTEZLER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288"/>
            <a:ext cx="8229600" cy="4086875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PLASTİK RESTORASYONLAR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METAL  DESTEKLİ PLASTİK RESTORASYONLAR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METAL DESTEKLİ SERAMİK RESTORASYONLAR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METAL DIŞI ALT YAPILARLA GÜÇLENDİRİLMİŞ SERAMİK RESTORASYONLAR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TAM SERAMİK RESTORASYONLAR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  <a:latin typeface="+mn-lt"/>
              </a:rPr>
              <a:t>PORSELEN RESTORASYON HAZIRLAMA TEKNİKLERİ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chemeClr val="bg1"/>
                </a:solidFill>
              </a:rPr>
              <a:t>Metal – Seramik Uygulamaları</a:t>
            </a:r>
          </a:p>
          <a:p>
            <a:r>
              <a:rPr lang="tr-TR" b="1" dirty="0" err="1">
                <a:solidFill>
                  <a:schemeClr val="bg1"/>
                </a:solidFill>
              </a:rPr>
              <a:t>Plâtinum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Foil</a:t>
            </a:r>
            <a:r>
              <a:rPr lang="tr-TR" b="1" dirty="0">
                <a:solidFill>
                  <a:schemeClr val="bg1"/>
                </a:solidFill>
              </a:rPr>
              <a:t> Tekniği</a:t>
            </a:r>
          </a:p>
          <a:p>
            <a:r>
              <a:rPr lang="tr-TR" b="1" dirty="0" err="1">
                <a:solidFill>
                  <a:schemeClr val="bg1"/>
                </a:solidFill>
              </a:rPr>
              <a:t>Refraktör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Day</a:t>
            </a:r>
            <a:r>
              <a:rPr lang="tr-TR" b="1" dirty="0">
                <a:solidFill>
                  <a:schemeClr val="bg1"/>
                </a:solidFill>
              </a:rPr>
              <a:t> Tekniği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  <a:p>
            <a:r>
              <a:rPr lang="tr-TR" b="1" dirty="0">
                <a:solidFill>
                  <a:schemeClr val="bg1"/>
                </a:solidFill>
              </a:rPr>
              <a:t>Isı - Basınç Seramikleri ( IPS – </a:t>
            </a:r>
            <a:r>
              <a:rPr lang="tr-TR" b="1" dirty="0" err="1">
                <a:solidFill>
                  <a:schemeClr val="bg1"/>
                </a:solidFill>
              </a:rPr>
              <a:t>Empress</a:t>
            </a:r>
            <a:r>
              <a:rPr lang="tr-TR" b="1" dirty="0">
                <a:solidFill>
                  <a:schemeClr val="bg1"/>
                </a:solidFill>
              </a:rPr>
              <a:t> ) Tekniği</a:t>
            </a:r>
            <a:r>
              <a:rPr lang="tr-TR" dirty="0">
                <a:solidFill>
                  <a:schemeClr val="bg1"/>
                </a:solidFill>
              </a:rPr>
              <a:t> - </a:t>
            </a:r>
            <a:r>
              <a:rPr lang="tr-TR" b="1" dirty="0">
                <a:solidFill>
                  <a:schemeClr val="bg1"/>
                </a:solidFill>
              </a:rPr>
              <a:t>Preslenebilir</a:t>
            </a:r>
          </a:p>
          <a:p>
            <a:r>
              <a:rPr lang="tr-TR" b="1" dirty="0">
                <a:solidFill>
                  <a:schemeClr val="bg1"/>
                </a:solidFill>
              </a:rPr>
              <a:t>Dökülebilir Seramik veya Dökülebilir  Apatit Tekniği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  <a:p>
            <a:r>
              <a:rPr lang="tr-TR" b="1" dirty="0">
                <a:solidFill>
                  <a:schemeClr val="bg1"/>
                </a:solidFill>
              </a:rPr>
              <a:t>CAD -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solidFill>
                  <a:srgbClr val="FF0000"/>
                </a:solidFill>
                <a:latin typeface="+mn-lt"/>
              </a:rPr>
              <a:t>SERAMİK MİKRO YAPILARI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   Silika Esaslı </a:t>
            </a:r>
            <a:r>
              <a:rPr lang="tr-TR" b="1" dirty="0">
                <a:solidFill>
                  <a:srgbClr val="FFFFFF"/>
                </a:solidFill>
              </a:rPr>
              <a:t>Cam </a:t>
            </a:r>
          </a:p>
          <a:p>
            <a:pPr marL="571500" indent="-571500"/>
            <a:r>
              <a:rPr lang="tr-TR" b="1" dirty="0">
                <a:solidFill>
                  <a:srgbClr val="FFFFFF"/>
                </a:solidFill>
              </a:rPr>
              <a:t>  </a:t>
            </a:r>
            <a:r>
              <a:rPr lang="tr-TR" b="1" dirty="0" smtClean="0">
                <a:solidFill>
                  <a:srgbClr val="FFFFFF"/>
                </a:solidFill>
              </a:rPr>
              <a:t> Yüksek </a:t>
            </a:r>
            <a:r>
              <a:rPr lang="tr-TR" b="1" dirty="0" err="1">
                <a:solidFill>
                  <a:srgbClr val="FFFFFF"/>
                </a:solidFill>
              </a:rPr>
              <a:t>Lösit</a:t>
            </a:r>
            <a:r>
              <a:rPr lang="tr-TR" b="1" dirty="0">
                <a:solidFill>
                  <a:srgbClr val="FFFFFF"/>
                </a:solidFill>
              </a:rPr>
              <a:t> </a:t>
            </a:r>
          </a:p>
          <a:p>
            <a:pPr marL="571500" indent="-571500"/>
            <a:r>
              <a:rPr lang="tr-TR" b="1" dirty="0">
                <a:solidFill>
                  <a:srgbClr val="FFFFFF"/>
                </a:solidFill>
              </a:rPr>
              <a:t>	</a:t>
            </a:r>
            <a:r>
              <a:rPr lang="tr-TR" b="1" dirty="0" err="1">
                <a:solidFill>
                  <a:srgbClr val="FFFFFF"/>
                </a:solidFill>
              </a:rPr>
              <a:t>Magnesia</a:t>
            </a:r>
            <a:endParaRPr lang="tr-TR" b="1" dirty="0">
              <a:solidFill>
                <a:srgbClr val="FFFFFF"/>
              </a:solidFill>
            </a:endParaRPr>
          </a:p>
          <a:p>
            <a:pPr marL="571500" indent="-571500"/>
            <a:r>
              <a:rPr lang="tr-TR" b="1" dirty="0">
                <a:solidFill>
                  <a:srgbClr val="FFFFFF"/>
                </a:solidFill>
              </a:rPr>
              <a:t>	</a:t>
            </a:r>
            <a:r>
              <a:rPr lang="tr-TR" b="1" dirty="0" err="1">
                <a:solidFill>
                  <a:srgbClr val="FFFFFF"/>
                </a:solidFill>
              </a:rPr>
              <a:t>Spinel</a:t>
            </a:r>
            <a:r>
              <a:rPr lang="tr-TR" b="1" dirty="0">
                <a:solidFill>
                  <a:srgbClr val="FFFFFF"/>
                </a:solidFill>
              </a:rPr>
              <a:t> (</a:t>
            </a:r>
            <a:r>
              <a:rPr lang="tr-TR" b="1" dirty="0" err="1">
                <a:solidFill>
                  <a:srgbClr val="FFFFFF"/>
                </a:solidFill>
              </a:rPr>
              <a:t>Magnesium</a:t>
            </a:r>
            <a:r>
              <a:rPr lang="tr-TR" b="1" dirty="0">
                <a:solidFill>
                  <a:srgbClr val="FFFFFF"/>
                </a:solidFill>
              </a:rPr>
              <a:t> </a:t>
            </a:r>
            <a:r>
              <a:rPr lang="tr-TR" b="1" dirty="0" err="1">
                <a:solidFill>
                  <a:srgbClr val="FFFFFF"/>
                </a:solidFill>
              </a:rPr>
              <a:t>Alüminat</a:t>
            </a:r>
            <a:r>
              <a:rPr lang="tr-TR" b="1" dirty="0">
                <a:solidFill>
                  <a:srgbClr val="FFFFFF"/>
                </a:solidFill>
              </a:rPr>
              <a:t>)</a:t>
            </a:r>
          </a:p>
          <a:p>
            <a:pPr marL="571500" indent="-571500"/>
            <a:r>
              <a:rPr lang="tr-TR" b="1" dirty="0">
                <a:solidFill>
                  <a:srgbClr val="FFFFFF"/>
                </a:solidFill>
              </a:rPr>
              <a:t>	Lityum </a:t>
            </a:r>
            <a:r>
              <a:rPr lang="tr-TR" b="1" dirty="0" err="1">
                <a:solidFill>
                  <a:srgbClr val="FFFFFF"/>
                </a:solidFill>
              </a:rPr>
              <a:t>Disilikat</a:t>
            </a:r>
            <a:endParaRPr lang="tr-TR" b="1" dirty="0">
              <a:solidFill>
                <a:srgbClr val="FFFFFF"/>
              </a:solidFill>
            </a:endParaRPr>
          </a:p>
          <a:p>
            <a:pPr marL="571500" indent="-571500"/>
            <a:r>
              <a:rPr lang="tr-TR" b="1" dirty="0">
                <a:solidFill>
                  <a:srgbClr val="FFFFFF"/>
                </a:solidFill>
              </a:rPr>
              <a:t>	Alümina</a:t>
            </a:r>
          </a:p>
          <a:p>
            <a:pPr marL="571500" indent="-571500"/>
            <a:r>
              <a:rPr lang="tr-TR" b="1" dirty="0">
                <a:solidFill>
                  <a:srgbClr val="FFFFFF"/>
                </a:solidFill>
              </a:rPr>
              <a:t>	</a:t>
            </a:r>
            <a:r>
              <a:rPr lang="tr-TR" b="1" dirty="0" err="1">
                <a:solidFill>
                  <a:srgbClr val="FFFFFF"/>
                </a:solidFill>
              </a:rPr>
              <a:t>Zirkonia</a:t>
            </a:r>
            <a:endParaRPr lang="tr-TR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+mn-lt"/>
              </a:rPr>
              <a:t>KÖPRÜ TİPLERİ NELERDİR?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Sabit – sabit </a:t>
            </a:r>
            <a:r>
              <a:rPr lang="tr-TR" b="1" dirty="0" err="1" smtClean="0">
                <a:solidFill>
                  <a:srgbClr val="FFFFFF"/>
                </a:solidFill>
              </a:rPr>
              <a:t>tutuculu</a:t>
            </a:r>
            <a:r>
              <a:rPr lang="tr-TR" b="1" dirty="0" smtClean="0">
                <a:solidFill>
                  <a:srgbClr val="FFFFFF"/>
                </a:solidFill>
              </a:rPr>
              <a:t> köprüler</a:t>
            </a:r>
          </a:p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Sabit – hareketli </a:t>
            </a:r>
            <a:r>
              <a:rPr lang="tr-TR" b="1" dirty="0" err="1" smtClean="0">
                <a:solidFill>
                  <a:srgbClr val="FFFFFF"/>
                </a:solidFill>
              </a:rPr>
              <a:t>tutuculu</a:t>
            </a:r>
            <a:r>
              <a:rPr lang="tr-TR" b="1" dirty="0" smtClean="0">
                <a:solidFill>
                  <a:srgbClr val="FFFFFF"/>
                </a:solidFill>
              </a:rPr>
              <a:t> köprüler</a:t>
            </a:r>
          </a:p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Kanatlı köprüler</a:t>
            </a:r>
          </a:p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Spring köprüler</a:t>
            </a:r>
          </a:p>
          <a:p>
            <a:pPr marL="571500" indent="-571500"/>
            <a:r>
              <a:rPr lang="tr-TR" b="1" dirty="0" err="1" smtClean="0">
                <a:solidFill>
                  <a:srgbClr val="FFFFFF"/>
                </a:solidFill>
              </a:rPr>
              <a:t>Adesiv</a:t>
            </a:r>
            <a:r>
              <a:rPr lang="tr-TR" b="1" dirty="0" smtClean="0">
                <a:solidFill>
                  <a:srgbClr val="FFFFFF"/>
                </a:solidFill>
              </a:rPr>
              <a:t> köprüler</a:t>
            </a:r>
          </a:p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İmplant destekli köprüler</a:t>
            </a:r>
          </a:p>
          <a:p>
            <a:pPr marL="571500" indent="-571500"/>
            <a:r>
              <a:rPr lang="tr-TR" b="1" dirty="0" smtClean="0">
                <a:solidFill>
                  <a:srgbClr val="FFFFFF"/>
                </a:solidFill>
              </a:rPr>
              <a:t>Kombine köprüler</a:t>
            </a:r>
            <a:endParaRPr lang="tr-TR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927" b="-4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2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696" b="6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77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516" b="-3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22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09050842218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68" r="-10368"/>
          <a:stretch>
            <a:fillRect/>
          </a:stretch>
        </p:blipFill>
        <p:spPr>
          <a:xfrm>
            <a:off x="3062291" y="3094708"/>
            <a:ext cx="6357818" cy="349655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l="-25687" r="-25687"/>
          <a:stretch>
            <a:fillRect/>
          </a:stretch>
        </p:blipFill>
        <p:spPr>
          <a:xfrm>
            <a:off x="-283149" y="185195"/>
            <a:ext cx="6201147" cy="34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KÖPRÜ ENDİKASYONLARI: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</a:t>
            </a:r>
            <a:r>
              <a:rPr lang="en-US" dirty="0" err="1" smtClean="0">
                <a:solidFill>
                  <a:schemeClr val="bg1"/>
                </a:solidFill>
              </a:rPr>
              <a:t>astanın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hareketli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protezi</a:t>
            </a:r>
            <a:r>
              <a:rPr lang="en-US" dirty="0">
                <a:solidFill>
                  <a:schemeClr val="bg1"/>
                </a:solidFill>
              </a:rPr>
              <a:t> red </a:t>
            </a:r>
            <a:r>
              <a:rPr lang="en-US" dirty="0" err="1">
                <a:solidFill>
                  <a:schemeClr val="bg1"/>
                </a:solidFill>
              </a:rPr>
              <a:t>etmesi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fizyolojik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gereksinmeler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hareketli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protezin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kontrendike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olduğu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sistemik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hastalıklar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ortodontik </a:t>
            </a:r>
            <a:r>
              <a:rPr lang="en-US" dirty="0" err="1" smtClean="0">
                <a:solidFill>
                  <a:schemeClr val="bg1"/>
                </a:solidFill>
              </a:rPr>
              <a:t>gereksinmeler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periodontal </a:t>
            </a:r>
            <a:r>
              <a:rPr lang="en-US" dirty="0">
                <a:solidFill>
                  <a:schemeClr val="bg1"/>
                </a:solidFill>
              </a:rPr>
              <a:t>durum, </a:t>
            </a:r>
            <a:r>
              <a:rPr lang="en-US" dirty="0" err="1">
                <a:solidFill>
                  <a:schemeClr val="bg1"/>
                </a:solidFill>
              </a:rPr>
              <a:t>fonasyon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estetik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fonksiyonel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gereksinmeler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Lokal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endikasyonlar </a:t>
            </a:r>
            <a:r>
              <a:rPr lang="en-US" dirty="0" err="1">
                <a:solidFill>
                  <a:schemeClr val="bg1"/>
                </a:solidFill>
              </a:rPr>
              <a:t>ise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destek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dişlerdeki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restorasyon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yapma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gerekliliği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morfoloji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bozukluğu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pozisyon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bozukluklarıdır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46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KÖPRÜ KONTRENDİKASYONLARI: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Hasta </a:t>
            </a:r>
            <a:r>
              <a:rPr lang="en-US" dirty="0" err="1" smtClean="0">
                <a:solidFill>
                  <a:schemeClr val="bg1"/>
                </a:solidFill>
              </a:rPr>
              <a:t>ile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kooperasyon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bozukluğu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yaş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lokal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anestezi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çürük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insidansı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hijyen</a:t>
            </a:r>
            <a:r>
              <a:rPr lang="en-US" dirty="0">
                <a:solidFill>
                  <a:schemeClr val="bg1"/>
                </a:solidFill>
              </a:rPr>
              <a:t>, periodontal </a:t>
            </a:r>
            <a:r>
              <a:rPr lang="en-US" dirty="0" err="1">
                <a:solidFill>
                  <a:schemeClr val="bg1"/>
                </a:solidFill>
              </a:rPr>
              <a:t>hastalıklar</a:t>
            </a:r>
            <a:r>
              <a:rPr lang="en-US" dirty="0">
                <a:solidFill>
                  <a:schemeClr val="bg1"/>
                </a:solidFill>
              </a:rPr>
              <a:t>, gingival </a:t>
            </a:r>
            <a:r>
              <a:rPr lang="en-US" dirty="0" err="1">
                <a:solidFill>
                  <a:schemeClr val="bg1"/>
                </a:solidFill>
              </a:rPr>
              <a:t>hiperplaziler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destek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dişe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problemler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olarak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sıralanabilir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30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PROTEZ NEDİR?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KÖPRÜ AVANTAJLARI: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tr-TR" dirty="0" smtClean="0">
                <a:solidFill>
                  <a:schemeClr val="bg1"/>
                </a:solidFill>
              </a:rPr>
              <a:t>Bu </a:t>
            </a:r>
            <a:r>
              <a:rPr lang="tr-TR" dirty="0">
                <a:solidFill>
                  <a:schemeClr val="bg1"/>
                </a:solidFill>
              </a:rPr>
              <a:t>protezler hasta tarafından takılıp, çıkartılamaz. Dişe yapıştırıldıktan sonra hasta tarafından kendi dişleri gibi kullanılır.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Hasta </a:t>
            </a:r>
            <a:r>
              <a:rPr lang="en-US" dirty="0" err="1">
                <a:solidFill>
                  <a:schemeClr val="bg1"/>
                </a:solidFill>
              </a:rPr>
              <a:t>tarafından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kabullenilmesi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kullanılması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kolaydır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</a:rPr>
              <a:t>Dişin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boyutuna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yakın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boyuta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sahip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olup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diğer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protezlere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oranla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küçük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hacimlidir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tr-TR" dirty="0">
              <a:solidFill>
                <a:schemeClr val="bg1"/>
              </a:solidFill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</a:rPr>
              <a:t>Estetiktir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</a:rPr>
              <a:t>Bakımı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temizlenmesi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oldukça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kolaydır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00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KÖPRÜ DEZAVANTAJLARI: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>
                <a:solidFill>
                  <a:schemeClr val="bg1"/>
                </a:solidFill>
              </a:rPr>
              <a:t>Yapılabilmesi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için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kesimi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işlemine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ihtiyaç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vardır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</a:rPr>
              <a:t>Tamiri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zordur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</a:rPr>
              <a:t>Hatalı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yapıldığı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takdirde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destek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dokulara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zarar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verir</a:t>
            </a:r>
            <a:r>
              <a:rPr lang="en-US" dirty="0">
                <a:solidFill>
                  <a:schemeClr val="bg1"/>
                </a:solidFill>
              </a:rPr>
              <a:t>. Bu </a:t>
            </a:r>
            <a:r>
              <a:rPr lang="en-US" dirty="0" err="1">
                <a:solidFill>
                  <a:schemeClr val="bg1"/>
                </a:solidFill>
              </a:rPr>
              <a:t>zararların</a:t>
            </a:r>
            <a:r>
              <a:rPr lang="en-US" dirty="0">
                <a:solidFill>
                  <a:schemeClr val="bg1"/>
                </a:solidFill>
              </a:rPr>
              <a:t> her zaman </a:t>
            </a:r>
            <a:r>
              <a:rPr lang="en-US" dirty="0" err="1">
                <a:solidFill>
                  <a:schemeClr val="bg1"/>
                </a:solidFill>
              </a:rPr>
              <a:t>telâfisi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mümkün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olmayabilir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pPr lvl="0"/>
            <a:r>
              <a:rPr lang="en-US" dirty="0" err="1">
                <a:solidFill>
                  <a:schemeClr val="bg1"/>
                </a:solidFill>
              </a:rPr>
              <a:t>Kullanılan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malzemeye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göre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pahalı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olabilir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86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3547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Kaynaklar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pPr lvl="0" algn="just"/>
            <a:r>
              <a:rPr lang="tr-TR" sz="4400" b="1" dirty="0" err="1">
                <a:solidFill>
                  <a:srgbClr val="FFFFFF"/>
                </a:solidFill>
              </a:rPr>
              <a:t>Rosenstiel</a:t>
            </a:r>
            <a:r>
              <a:rPr lang="tr-TR" sz="4400" b="1" dirty="0">
                <a:solidFill>
                  <a:srgbClr val="FFFFFF"/>
                </a:solidFill>
              </a:rPr>
              <a:t> SF, Land MF, </a:t>
            </a:r>
            <a:r>
              <a:rPr lang="tr-TR" sz="4400" b="1" dirty="0" err="1">
                <a:solidFill>
                  <a:srgbClr val="FFFFFF"/>
                </a:solidFill>
              </a:rPr>
              <a:t>Fujimoto</a:t>
            </a:r>
            <a:r>
              <a:rPr lang="tr-TR" sz="4400" b="1" dirty="0">
                <a:solidFill>
                  <a:srgbClr val="FFFFFF"/>
                </a:solidFill>
              </a:rPr>
              <a:t> J. </a:t>
            </a:r>
            <a:r>
              <a:rPr lang="tr-TR" sz="4400" b="1" dirty="0" err="1">
                <a:solidFill>
                  <a:srgbClr val="FFFFFF"/>
                </a:solidFill>
              </a:rPr>
              <a:t>Contemporary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Fixed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Prosthodontics</a:t>
            </a:r>
            <a:r>
              <a:rPr lang="tr-TR" sz="4400" b="1" dirty="0">
                <a:solidFill>
                  <a:srgbClr val="FFFFFF"/>
                </a:solidFill>
              </a:rPr>
              <a:t>. </a:t>
            </a:r>
            <a:r>
              <a:rPr lang="tr-TR" sz="4400" b="1" dirty="0" err="1">
                <a:solidFill>
                  <a:srgbClr val="FFFFFF"/>
                </a:solidFill>
              </a:rPr>
              <a:t>China</a:t>
            </a:r>
            <a:r>
              <a:rPr lang="tr-TR" sz="4400" b="1" dirty="0">
                <a:solidFill>
                  <a:srgbClr val="FFFFFF"/>
                </a:solidFill>
              </a:rPr>
              <a:t>: </a:t>
            </a:r>
            <a:r>
              <a:rPr lang="tr-TR" sz="4400" b="1" dirty="0" err="1">
                <a:solidFill>
                  <a:srgbClr val="FFFFFF"/>
                </a:solidFill>
              </a:rPr>
              <a:t>Mosby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Elsevier</a:t>
            </a:r>
            <a:r>
              <a:rPr lang="tr-TR" sz="4400" b="1" dirty="0">
                <a:solidFill>
                  <a:srgbClr val="FFFFFF"/>
                </a:solidFill>
              </a:rPr>
              <a:t>; 2006.</a:t>
            </a:r>
          </a:p>
          <a:p>
            <a:pPr lvl="0" algn="just"/>
            <a:r>
              <a:rPr lang="tr-TR" sz="4400" b="1" dirty="0" err="1">
                <a:solidFill>
                  <a:srgbClr val="FFFFFF"/>
                </a:solidFill>
              </a:rPr>
              <a:t>Shafie</a:t>
            </a:r>
            <a:r>
              <a:rPr lang="tr-TR" sz="4400" b="1" dirty="0">
                <a:solidFill>
                  <a:srgbClr val="FFFFFF"/>
                </a:solidFill>
              </a:rPr>
              <a:t> HR. (Çeviren: </a:t>
            </a:r>
            <a:r>
              <a:rPr lang="tr-TR" sz="4400" b="1" dirty="0" err="1">
                <a:solidFill>
                  <a:srgbClr val="FFFFFF"/>
                </a:solidFill>
              </a:rPr>
              <a:t>Kılıçarslan</a:t>
            </a:r>
            <a:r>
              <a:rPr lang="tr-TR" sz="4400" b="1" dirty="0">
                <a:solidFill>
                  <a:srgbClr val="FFFFFF"/>
                </a:solidFill>
              </a:rPr>
              <a:t> MA.) </a:t>
            </a:r>
            <a:r>
              <a:rPr lang="tr-TR" sz="4400" b="1" dirty="0" err="1">
                <a:solidFill>
                  <a:srgbClr val="FFFFFF"/>
                </a:solidFill>
              </a:rPr>
              <a:t>İmplant</a:t>
            </a:r>
            <a:r>
              <a:rPr lang="tr-TR" sz="4400" b="1" dirty="0">
                <a:solidFill>
                  <a:srgbClr val="FFFFFF"/>
                </a:solidFill>
              </a:rPr>
              <a:t> Destekli </a:t>
            </a:r>
            <a:r>
              <a:rPr lang="tr-TR" sz="4400" b="1" dirty="0" err="1">
                <a:solidFill>
                  <a:srgbClr val="FFFFFF"/>
                </a:solidFill>
              </a:rPr>
              <a:t>Overdenture</a:t>
            </a:r>
            <a:r>
              <a:rPr lang="tr-TR" sz="4400" b="1" dirty="0">
                <a:solidFill>
                  <a:srgbClr val="FFFFFF"/>
                </a:solidFill>
              </a:rPr>
              <a:t>: Klinik ve Laboratuvar Uygulama El Kitabı. Ankara: </a:t>
            </a:r>
            <a:r>
              <a:rPr lang="tr-TR" sz="4400" b="1" dirty="0" err="1">
                <a:solidFill>
                  <a:srgbClr val="FFFFFF"/>
                </a:solidFill>
              </a:rPr>
              <a:t>Palme</a:t>
            </a:r>
            <a:r>
              <a:rPr lang="tr-TR" sz="4400" b="1" dirty="0">
                <a:solidFill>
                  <a:srgbClr val="FFFFFF"/>
                </a:solidFill>
              </a:rPr>
              <a:t> Yayınevi; 2011.</a:t>
            </a:r>
          </a:p>
          <a:p>
            <a:pPr lvl="0" algn="just"/>
            <a:r>
              <a:rPr lang="tr-TR" sz="4400" b="1" dirty="0" err="1">
                <a:solidFill>
                  <a:srgbClr val="FFFFFF"/>
                </a:solidFill>
              </a:rPr>
              <a:t>Shillingburg</a:t>
            </a:r>
            <a:r>
              <a:rPr lang="tr-TR" sz="4400" b="1" dirty="0">
                <a:solidFill>
                  <a:srgbClr val="FFFFFF"/>
                </a:solidFill>
              </a:rPr>
              <a:t> HT, </a:t>
            </a:r>
            <a:r>
              <a:rPr lang="tr-TR" sz="4400" b="1" dirty="0" err="1">
                <a:solidFill>
                  <a:srgbClr val="FFFFFF"/>
                </a:solidFill>
              </a:rPr>
              <a:t>Hobo</a:t>
            </a:r>
            <a:r>
              <a:rPr lang="tr-TR" sz="4400" b="1" dirty="0">
                <a:solidFill>
                  <a:srgbClr val="FFFFFF"/>
                </a:solidFill>
              </a:rPr>
              <a:t> S, </a:t>
            </a:r>
            <a:r>
              <a:rPr lang="tr-TR" sz="4400" b="1" dirty="0" err="1">
                <a:solidFill>
                  <a:srgbClr val="FFFFFF"/>
                </a:solidFill>
              </a:rPr>
              <a:t>Whitsett</a:t>
            </a:r>
            <a:r>
              <a:rPr lang="tr-TR" sz="4400" b="1" dirty="0">
                <a:solidFill>
                  <a:srgbClr val="FFFFFF"/>
                </a:solidFill>
              </a:rPr>
              <a:t> LD, </a:t>
            </a:r>
            <a:r>
              <a:rPr lang="tr-TR" sz="4400" b="1" dirty="0" err="1">
                <a:solidFill>
                  <a:srgbClr val="FFFFFF"/>
                </a:solidFill>
              </a:rPr>
              <a:t>Jacobi</a:t>
            </a:r>
            <a:r>
              <a:rPr lang="tr-TR" sz="4400" b="1" dirty="0">
                <a:solidFill>
                  <a:srgbClr val="FFFFFF"/>
                </a:solidFill>
              </a:rPr>
              <a:t> R, </a:t>
            </a:r>
            <a:r>
              <a:rPr lang="tr-TR" sz="4400" b="1" dirty="0" err="1">
                <a:solidFill>
                  <a:srgbClr val="FFFFFF"/>
                </a:solidFill>
              </a:rPr>
              <a:t>Brackett</a:t>
            </a:r>
            <a:r>
              <a:rPr lang="tr-TR" sz="4400" b="1" dirty="0">
                <a:solidFill>
                  <a:srgbClr val="FFFFFF"/>
                </a:solidFill>
              </a:rPr>
              <a:t> SE. (Çeviri Editörü: Ünsal MK, Üşümez A.) Sabit Protezin Temelleri. 3. Baskı. İstanbul: </a:t>
            </a:r>
            <a:r>
              <a:rPr lang="tr-TR" sz="4400" b="1" dirty="0" err="1">
                <a:solidFill>
                  <a:srgbClr val="FFFFFF"/>
                </a:solidFill>
              </a:rPr>
              <a:t>Quintessence</a:t>
            </a:r>
            <a:r>
              <a:rPr lang="tr-TR" sz="4400" b="1" dirty="0">
                <a:solidFill>
                  <a:srgbClr val="FFFFFF"/>
                </a:solidFill>
              </a:rPr>
              <a:t> Yayıncılık Ltd. Şti; 2010.</a:t>
            </a:r>
          </a:p>
          <a:p>
            <a:pPr lvl="0" algn="just"/>
            <a:r>
              <a:rPr lang="tr-TR" sz="4400" b="1" dirty="0" err="1">
                <a:solidFill>
                  <a:srgbClr val="FFFFFF"/>
                </a:solidFill>
              </a:rPr>
              <a:t>The</a:t>
            </a:r>
            <a:r>
              <a:rPr lang="tr-TR" sz="4400" b="1" dirty="0">
                <a:solidFill>
                  <a:srgbClr val="FFFFFF"/>
                </a:solidFill>
              </a:rPr>
              <a:t> Academy of </a:t>
            </a:r>
            <a:r>
              <a:rPr lang="tr-TR" sz="4400" b="1" dirty="0" err="1">
                <a:solidFill>
                  <a:srgbClr val="FFFFFF"/>
                </a:solidFill>
              </a:rPr>
              <a:t>Prosthodontics</a:t>
            </a:r>
            <a:r>
              <a:rPr lang="tr-TR" sz="4400" b="1" dirty="0">
                <a:solidFill>
                  <a:srgbClr val="FFFFFF"/>
                </a:solidFill>
              </a:rPr>
              <a:t>. </a:t>
            </a:r>
            <a:r>
              <a:rPr lang="tr-TR" sz="4400" b="1" dirty="0" err="1">
                <a:solidFill>
                  <a:srgbClr val="FFFFFF"/>
                </a:solidFill>
              </a:rPr>
              <a:t>The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glossary</a:t>
            </a:r>
            <a:r>
              <a:rPr lang="tr-TR" sz="4400" b="1" dirty="0">
                <a:solidFill>
                  <a:srgbClr val="FFFFFF"/>
                </a:solidFill>
              </a:rPr>
              <a:t> of </a:t>
            </a:r>
            <a:r>
              <a:rPr lang="tr-TR" sz="4400" b="1" dirty="0" err="1">
                <a:solidFill>
                  <a:srgbClr val="FFFFFF"/>
                </a:solidFill>
              </a:rPr>
              <a:t>Prosthodontic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Terms</a:t>
            </a:r>
            <a:r>
              <a:rPr lang="tr-TR" sz="4400" b="1" dirty="0">
                <a:solidFill>
                  <a:srgbClr val="FFFFFF"/>
                </a:solidFill>
              </a:rPr>
              <a:t>. </a:t>
            </a:r>
            <a:r>
              <a:rPr lang="tr-TR" sz="4400" b="1" dirty="0" err="1">
                <a:solidFill>
                  <a:srgbClr val="FFFFFF"/>
                </a:solidFill>
              </a:rPr>
              <a:t>The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Journal</a:t>
            </a:r>
            <a:r>
              <a:rPr lang="tr-TR" sz="4400" b="1" dirty="0">
                <a:solidFill>
                  <a:srgbClr val="FFFFFF"/>
                </a:solidFill>
              </a:rPr>
              <a:t> of </a:t>
            </a:r>
            <a:r>
              <a:rPr lang="tr-TR" sz="4400" b="1" dirty="0" err="1">
                <a:solidFill>
                  <a:srgbClr val="FFFFFF"/>
                </a:solidFill>
              </a:rPr>
              <a:t>Prosthetic</a:t>
            </a:r>
            <a:r>
              <a:rPr lang="tr-TR" sz="4400" b="1" dirty="0">
                <a:solidFill>
                  <a:srgbClr val="FFFFFF"/>
                </a:solidFill>
              </a:rPr>
              <a:t> </a:t>
            </a:r>
            <a:r>
              <a:rPr lang="tr-TR" sz="4400" b="1" dirty="0" err="1">
                <a:solidFill>
                  <a:srgbClr val="FFFFFF"/>
                </a:solidFill>
              </a:rPr>
              <a:t>Dentistry</a:t>
            </a:r>
            <a:r>
              <a:rPr lang="tr-TR" sz="4400" b="1" dirty="0">
                <a:solidFill>
                  <a:srgbClr val="FFFFFF"/>
                </a:solidFill>
              </a:rPr>
              <a:t> 2005; 94 (1): 10-92.</a:t>
            </a:r>
          </a:p>
          <a:p>
            <a:pPr lvl="0" algn="just"/>
            <a:r>
              <a:rPr lang="tr-TR" sz="4400" b="1" dirty="0" err="1">
                <a:solidFill>
                  <a:srgbClr val="FFFFFF"/>
                </a:solidFill>
              </a:rPr>
              <a:t>Yavuzyılmaz</a:t>
            </a:r>
            <a:r>
              <a:rPr lang="tr-TR" sz="4400" b="1" dirty="0">
                <a:solidFill>
                  <a:srgbClr val="FFFFFF"/>
                </a:solidFill>
              </a:rPr>
              <a:t> H, Ulusoy MM, Kedici PS, Kansu G. </a:t>
            </a:r>
            <a:r>
              <a:rPr lang="tr-TR" sz="4400" b="1" dirty="0" err="1">
                <a:solidFill>
                  <a:srgbClr val="FFFFFF"/>
                </a:solidFill>
              </a:rPr>
              <a:t>Protetik</a:t>
            </a:r>
            <a:r>
              <a:rPr lang="tr-TR" sz="4400" b="1" dirty="0">
                <a:solidFill>
                  <a:srgbClr val="FFFFFF"/>
                </a:solidFill>
              </a:rPr>
              <a:t> Diş Tedavisi Terimleri Sözlüğü. Ankara: Türk </a:t>
            </a:r>
            <a:r>
              <a:rPr lang="tr-TR" sz="4400" b="1" dirty="0" err="1">
                <a:solidFill>
                  <a:srgbClr val="FFFFFF"/>
                </a:solidFill>
              </a:rPr>
              <a:t>Prostodonti</a:t>
            </a:r>
            <a:r>
              <a:rPr lang="tr-TR" sz="4400" b="1" dirty="0">
                <a:solidFill>
                  <a:srgbClr val="FFFFFF"/>
                </a:solidFill>
              </a:rPr>
              <a:t> ve </a:t>
            </a:r>
            <a:r>
              <a:rPr lang="tr-TR" sz="4400" b="1" dirty="0" err="1">
                <a:solidFill>
                  <a:srgbClr val="FFFFFF"/>
                </a:solidFill>
              </a:rPr>
              <a:t>İmplantoloji</a:t>
            </a:r>
            <a:r>
              <a:rPr lang="tr-TR" sz="4400" b="1" dirty="0">
                <a:solidFill>
                  <a:srgbClr val="FFFFFF"/>
                </a:solidFill>
              </a:rPr>
              <a:t> Derneği Ankara Şubesi Yayınları Özyurt Matbaacılık; 2003.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TDK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Fransızca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kaynaklı</a:t>
            </a:r>
            <a:r>
              <a:rPr lang="en-US" sz="4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4000" dirty="0" err="1" smtClean="0">
                <a:solidFill>
                  <a:schemeClr val="bg1"/>
                </a:solidFill>
              </a:rPr>
              <a:t>Sıfat</a:t>
            </a:r>
            <a:r>
              <a:rPr lang="en-US" sz="4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4000" dirty="0" err="1" smtClean="0">
                <a:solidFill>
                  <a:schemeClr val="bg1"/>
                </a:solidFill>
              </a:rPr>
              <a:t>Takma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anlamına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geliyor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4000" b="1" dirty="0" err="1" smtClean="0">
                <a:solidFill>
                  <a:srgbClr val="FFFF00"/>
                </a:solidFill>
              </a:rPr>
              <a:t>Uzuv</a:t>
            </a:r>
            <a:r>
              <a:rPr lang="en-US" sz="4000" b="1" dirty="0" smtClean="0">
                <a:solidFill>
                  <a:srgbClr val="FFFF00"/>
                </a:solidFill>
              </a:rPr>
              <a:t>, organ </a:t>
            </a:r>
            <a:r>
              <a:rPr lang="en-US" sz="4000" b="1" dirty="0" err="1" smtClean="0">
                <a:solidFill>
                  <a:srgbClr val="FFFF00"/>
                </a:solidFill>
              </a:rPr>
              <a:t>veya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eklem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yerine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yapılan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yapay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cihazlar</a:t>
            </a:r>
            <a:r>
              <a:rPr lang="en-US" sz="4000" b="1" dirty="0" smtClean="0">
                <a:solidFill>
                  <a:srgbClr val="FFFF00"/>
                </a:solidFill>
              </a:rPr>
              <a:t>.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ACADEMY OF PROSTHODONTICS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8537"/>
            <a:ext cx="8229599" cy="3802730"/>
          </a:xfrm>
        </p:spPr>
        <p:txBody>
          <a:bodyPr>
            <a:noAutofit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</a:rPr>
              <a:t>İnsan </a:t>
            </a:r>
            <a:r>
              <a:rPr lang="en-US" sz="4000" dirty="0" err="1" smtClean="0">
                <a:solidFill>
                  <a:schemeClr val="bg1"/>
                </a:solidFill>
              </a:rPr>
              <a:t>vücudunun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eksik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bir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parçasının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yapay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olarak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tamamlanmasını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sağlayan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aygıtlar</a:t>
            </a:r>
            <a:r>
              <a:rPr lang="en-US" sz="40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n-US" sz="4000" dirty="0" err="1" smtClean="0">
                <a:solidFill>
                  <a:schemeClr val="bg1"/>
                </a:solidFill>
              </a:rPr>
              <a:t>Çeşitli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fonksiyonları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değiştiren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veya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geliştiren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aygıtlar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Diş </a:t>
            </a:r>
            <a:r>
              <a:rPr lang="en-US" sz="6000" b="1" dirty="0" err="1" smtClean="0"/>
              <a:t>Hekimliği’nde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864" y="1600200"/>
            <a:ext cx="7403485" cy="452596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 smtClean="0">
                <a:solidFill>
                  <a:srgbClr val="FFFFFF"/>
                </a:solidFill>
              </a:rPr>
              <a:t>Dişlerin, </a:t>
            </a:r>
            <a:r>
              <a:rPr lang="en-US" sz="3600" b="1" dirty="0" err="1" smtClean="0">
                <a:solidFill>
                  <a:srgbClr val="FFFFFF"/>
                </a:solidFill>
              </a:rPr>
              <a:t>destek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dokularının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veya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çeneler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ve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yüz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bölgesindeki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dokuların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eksikliği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ile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kaybedilmiş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olan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fonksiyon</a:t>
            </a:r>
            <a:r>
              <a:rPr lang="en-US" sz="3600" b="1" dirty="0" smtClean="0">
                <a:solidFill>
                  <a:srgbClr val="FFFFFF"/>
                </a:solidFill>
              </a:rPr>
              <a:t>, </a:t>
            </a:r>
            <a:r>
              <a:rPr lang="en-US" sz="3600" b="1" dirty="0" err="1" smtClean="0">
                <a:solidFill>
                  <a:srgbClr val="FFFFFF"/>
                </a:solidFill>
              </a:rPr>
              <a:t>fonasyon</a:t>
            </a:r>
            <a:r>
              <a:rPr lang="en-US" sz="3600" b="1" dirty="0" smtClean="0">
                <a:solidFill>
                  <a:srgbClr val="FFFFFF"/>
                </a:solidFill>
              </a:rPr>
              <a:t>, </a:t>
            </a:r>
            <a:r>
              <a:rPr lang="en-US" sz="3600" b="1" dirty="0" err="1" smtClean="0">
                <a:solidFill>
                  <a:srgbClr val="FFFFFF"/>
                </a:solidFill>
              </a:rPr>
              <a:t>estetik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ve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ruhsal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sağlığın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geri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iade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edilmesi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için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hastalara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uygulanan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yapay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aygıtlara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protez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adı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verilir</a:t>
            </a:r>
            <a:r>
              <a:rPr lang="en-US" sz="3600" b="1" dirty="0" smtClean="0">
                <a:solidFill>
                  <a:srgbClr val="FFFFFF"/>
                </a:solidFill>
              </a:rPr>
              <a:t>. 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0000"/>
                </a:solidFill>
              </a:rPr>
              <a:t>Diş </a:t>
            </a:r>
            <a:r>
              <a:rPr lang="en-US" sz="6000" b="1" dirty="0" err="1" smtClean="0">
                <a:solidFill>
                  <a:srgbClr val="000000"/>
                </a:solidFill>
              </a:rPr>
              <a:t>Hekimliği’nde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9608"/>
            <a:ext cx="8229600" cy="3496555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FFFF"/>
                </a:solidFill>
              </a:rPr>
              <a:t>Ağız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İçi</a:t>
            </a:r>
            <a:r>
              <a:rPr lang="en-US" sz="3600" b="1" dirty="0" smtClean="0">
                <a:solidFill>
                  <a:srgbClr val="FFFFFF"/>
                </a:solidFill>
              </a:rPr>
              <a:t> (Dental) </a:t>
            </a:r>
            <a:r>
              <a:rPr lang="en-US" sz="3600" b="1" dirty="0" err="1" smtClean="0">
                <a:solidFill>
                  <a:srgbClr val="FFFFFF"/>
                </a:solidFill>
              </a:rPr>
              <a:t>Protezler</a:t>
            </a:r>
            <a:endParaRPr lang="en-US" sz="3600" b="1" dirty="0" smtClean="0">
              <a:solidFill>
                <a:srgbClr val="FFFFFF"/>
              </a:solidFill>
            </a:endParaRPr>
          </a:p>
          <a:p>
            <a:r>
              <a:rPr lang="en-US" sz="3600" b="1" dirty="0" err="1" smtClean="0">
                <a:solidFill>
                  <a:srgbClr val="FFFFFF"/>
                </a:solidFill>
              </a:rPr>
              <a:t>Ağız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</a:rPr>
              <a:t>Dışı</a:t>
            </a:r>
            <a:r>
              <a:rPr lang="en-US" sz="3600" b="1" dirty="0" smtClean="0">
                <a:solidFill>
                  <a:srgbClr val="FFFFFF"/>
                </a:solidFill>
              </a:rPr>
              <a:t> (</a:t>
            </a:r>
            <a:r>
              <a:rPr lang="en-US" sz="3600" b="1" dirty="0" err="1" smtClean="0">
                <a:solidFill>
                  <a:srgbClr val="FFFFFF"/>
                </a:solidFill>
              </a:rPr>
              <a:t>Epitez</a:t>
            </a:r>
            <a:r>
              <a:rPr lang="en-US" sz="3600" b="1" dirty="0" smtClean="0">
                <a:solidFill>
                  <a:srgbClr val="FFFFFF"/>
                </a:solidFill>
              </a:rPr>
              <a:t>) </a:t>
            </a:r>
            <a:r>
              <a:rPr lang="en-US" sz="3600" b="1" dirty="0" err="1" smtClean="0">
                <a:solidFill>
                  <a:srgbClr val="FFFFFF"/>
                </a:solidFill>
              </a:rPr>
              <a:t>Protezler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DİŞSİZLİĞİN SINIFLANDIRILMASI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015" r="-250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778</Words>
  <Application>Microsoft Macintosh PowerPoint</Application>
  <PresentationFormat>Ekran Gösterisi (4:3)</PresentationFormat>
  <Paragraphs>152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Dersin Adı: Kron - Köprü Protezlerinin Tanıtılması Endikasyon ve Kontrendikasyon Avantaj ve Dezavantaj  Dersin Sınıf ve Dönemi: 3. Sınıf Güz Dönemi</vt:lpstr>
      <vt:lpstr>Dersin;  Öğrenim Hedefi ve Öğrenim Çıktıları</vt:lpstr>
      <vt:lpstr>Dersin Anlaşılması için Önceden Öğrenilmiş Olması Gereken Konu ve Kavramlar:</vt:lpstr>
      <vt:lpstr>PROTEZ NEDİR?</vt:lpstr>
      <vt:lpstr>TDK</vt:lpstr>
      <vt:lpstr>THE ACADEMY OF PROSTHODONTICS</vt:lpstr>
      <vt:lpstr>Diş Hekimliği’nde</vt:lpstr>
      <vt:lpstr>Diş Hekimliği’nde</vt:lpstr>
      <vt:lpstr>DİŞSİZLİĞİN SINIFLANDIRILMASI</vt:lpstr>
      <vt:lpstr>DİŞ HEKİMLİĞİNDE  PROTEZLERİN SINIFLANDIRILMASI</vt:lpstr>
      <vt:lpstr>DİŞ HEKİMLİĞİNDE  PROTEZLERİN SINIFLANDIRILMASI</vt:lpstr>
      <vt:lpstr>‘THE ACADEMY OF PROSTHODONTICS’   PROTEZ SINIFLANDIRMASI</vt:lpstr>
      <vt:lpstr>‘THE ACADEMY OF PROSTHODONTICS’   PROTEZ SINIFLANDIRMASI</vt:lpstr>
      <vt:lpstr>‘THE ACADEMY OF PROSTHODONTICS’   PROTEZ SINIFLANDIRMASI</vt:lpstr>
      <vt:lpstr>SABİT PROTEZ</vt:lpstr>
      <vt:lpstr>SABİT PROTEZLER</vt:lpstr>
      <vt:lpstr>SABİT PROTEZLER</vt:lpstr>
      <vt:lpstr>SABİT PROTEZLER</vt:lpstr>
      <vt:lpstr>SABİT PROTEZLER</vt:lpstr>
      <vt:lpstr>SABİT PROTEZLER</vt:lpstr>
      <vt:lpstr>PowerPoint Sunusu</vt:lpstr>
      <vt:lpstr>PowerPoint Sunusu</vt:lpstr>
      <vt:lpstr>PowerPoint Sunusu</vt:lpstr>
      <vt:lpstr>SABİT PROTEZLER</vt:lpstr>
      <vt:lpstr>PowerPoint Sunusu</vt:lpstr>
      <vt:lpstr>SABİT PROTEZLER</vt:lpstr>
      <vt:lpstr>SABİT PROTEZLER</vt:lpstr>
      <vt:lpstr>KÖPRÜ </vt:lpstr>
      <vt:lpstr>PowerPoint Sunusu</vt:lpstr>
      <vt:lpstr>SABİT PROTEZLER</vt:lpstr>
      <vt:lpstr>PORSELEN RESTORASYON HAZIRLAMA TEKNİKLERİ</vt:lpstr>
      <vt:lpstr>SERAMİK MİKRO YAPILARI</vt:lpstr>
      <vt:lpstr>KÖPRÜ TİPLERİ NELERDİR?</vt:lpstr>
      <vt:lpstr>PowerPoint Sunusu</vt:lpstr>
      <vt:lpstr>PowerPoint Sunusu</vt:lpstr>
      <vt:lpstr>PowerPoint Sunusu</vt:lpstr>
      <vt:lpstr>PowerPoint Sunusu</vt:lpstr>
      <vt:lpstr>KÖPRÜ ENDİKASYONLARI: </vt:lpstr>
      <vt:lpstr>KÖPRÜ KONTRENDİKASYONLARI: </vt:lpstr>
      <vt:lpstr>KÖPRÜ AVANTAJLARI: </vt:lpstr>
      <vt:lpstr>KÖPRÜ DEZAVANTAJLARI: </vt:lpstr>
      <vt:lpstr>Kaynaklar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Dersin Adı: Dersin Sınıf ve Dönemi:</dc:title>
  <dc:creator>mehmet KILIÇARSLAN</dc:creator>
  <cp:lastModifiedBy>Microsoft Office Kullanıcısı</cp:lastModifiedBy>
  <cp:revision>62</cp:revision>
  <dcterms:created xsi:type="dcterms:W3CDTF">2014-08-16T17:57:37Z</dcterms:created>
  <dcterms:modified xsi:type="dcterms:W3CDTF">2017-11-30T21:16:11Z</dcterms:modified>
</cp:coreProperties>
</file>