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82" r:id="rId6"/>
    <p:sldId id="313" r:id="rId7"/>
    <p:sldId id="283" r:id="rId8"/>
    <p:sldId id="284" r:id="rId9"/>
    <p:sldId id="262" r:id="rId10"/>
    <p:sldId id="261" r:id="rId11"/>
    <p:sldId id="312" r:id="rId12"/>
    <p:sldId id="285" r:id="rId13"/>
    <p:sldId id="287" r:id="rId14"/>
    <p:sldId id="286" r:id="rId15"/>
    <p:sldId id="316" r:id="rId16"/>
    <p:sldId id="288" r:id="rId17"/>
    <p:sldId id="289" r:id="rId18"/>
    <p:sldId id="290" r:id="rId19"/>
    <p:sldId id="291" r:id="rId20"/>
    <p:sldId id="292" r:id="rId21"/>
    <p:sldId id="304" r:id="rId22"/>
    <p:sldId id="305" r:id="rId23"/>
    <p:sldId id="306" r:id="rId24"/>
    <p:sldId id="293" r:id="rId25"/>
    <p:sldId id="311" r:id="rId26"/>
    <p:sldId id="294" r:id="rId27"/>
    <p:sldId id="295" r:id="rId28"/>
    <p:sldId id="320" r:id="rId29"/>
    <p:sldId id="307" r:id="rId30"/>
    <p:sldId id="296" r:id="rId31"/>
    <p:sldId id="298" r:id="rId32"/>
    <p:sldId id="299" r:id="rId33"/>
    <p:sldId id="315" r:id="rId34"/>
    <p:sldId id="275" r:id="rId35"/>
    <p:sldId id="276" r:id="rId36"/>
    <p:sldId id="277" r:id="rId37"/>
    <p:sldId id="300" r:id="rId38"/>
    <p:sldId id="321" r:id="rId39"/>
    <p:sldId id="322" r:id="rId40"/>
    <p:sldId id="323" r:id="rId41"/>
    <p:sldId id="324" r:id="rId42"/>
    <p:sldId id="314" r:id="rId4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/>
    <p:restoredTop sz="93112"/>
  </p:normalViewPr>
  <p:slideViewPr>
    <p:cSldViewPr snapToGrid="0" snapToObjects="1">
      <p:cViewPr varScale="1">
        <p:scale>
          <a:sx n="60" d="100"/>
          <a:sy n="60" d="100"/>
        </p:scale>
        <p:origin x="96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presProps" Target="presProps.xml"/><Relationship Id="rId4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12/1/17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018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12/1/17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222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12/1/17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935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12/1/17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862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12/1/17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138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12/1/17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191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12/1/17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464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12/1/17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814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12/1/17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234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12/1/17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42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12/1/17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693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  <a:alpha val="9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055A6-38B7-6541-BEFC-3C25DE582CDF}" type="datetimeFigureOut">
              <a:rPr lang="en-US" smtClean="0"/>
              <a:t>12/1/17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041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3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3" Type="http://schemas.openxmlformats.org/officeDocument/2006/relationships/image" Target="../media/image26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7144"/>
            <a:ext cx="7772400" cy="3756357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Dersin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Adı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 err="1" smtClean="0">
                <a:solidFill>
                  <a:schemeClr val="bg1"/>
                </a:solidFill>
              </a:rPr>
              <a:t>Kron</a:t>
            </a:r>
            <a:r>
              <a:rPr lang="en-US" smtClean="0">
                <a:solidFill>
                  <a:schemeClr val="bg1"/>
                </a:solidFill>
              </a:rPr>
              <a:t> - </a:t>
            </a:r>
            <a:r>
              <a:rPr lang="en-US" dirty="0" err="1" smtClean="0">
                <a:solidFill>
                  <a:schemeClr val="bg1"/>
                </a:solidFill>
              </a:rPr>
              <a:t>Köprü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Protezlerinin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Tanıtılması</a:t>
            </a: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Endikasyon </a:t>
            </a:r>
            <a:r>
              <a:rPr lang="en-US" dirty="0" err="1" smtClean="0">
                <a:solidFill>
                  <a:schemeClr val="bg1"/>
                </a:solidFill>
              </a:rPr>
              <a:t>ve</a:t>
            </a:r>
            <a:r>
              <a:rPr lang="en-US" dirty="0" smtClean="0">
                <a:solidFill>
                  <a:schemeClr val="bg1"/>
                </a:solidFill>
              </a:rPr>
              <a:t> Kontrendikasyon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err="1" smtClean="0">
                <a:solidFill>
                  <a:schemeClr val="bg1"/>
                </a:solidFill>
              </a:rPr>
              <a:t>Avantaj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ve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Dezavantaj</a:t>
            </a:r>
            <a:r>
              <a:rPr lang="en-US" dirty="0">
                <a:solidFill>
                  <a:schemeClr val="bg1"/>
                </a:solidFill>
              </a:rPr>
              <a:t/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err="1" smtClean="0">
                <a:solidFill>
                  <a:srgbClr val="FF0000"/>
                </a:solidFill>
              </a:rPr>
              <a:t>Dersin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Sınıf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ve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Dönemi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>
                <a:solidFill>
                  <a:srgbClr val="FFFFFF"/>
                </a:solidFill>
              </a:rPr>
              <a:t>3</a:t>
            </a:r>
            <a:r>
              <a:rPr lang="en-US" dirty="0" smtClean="0">
                <a:solidFill>
                  <a:srgbClr val="FFFFFF"/>
                </a:solidFill>
              </a:rPr>
              <a:t>. </a:t>
            </a:r>
            <a:r>
              <a:rPr lang="en-US" dirty="0" err="1" smtClean="0">
                <a:solidFill>
                  <a:srgbClr val="FFFFFF"/>
                </a:solidFill>
              </a:rPr>
              <a:t>Sınıf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Güz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Dönemi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20301"/>
            <a:ext cx="6400800" cy="1587193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Prof. Dr.</a:t>
            </a:r>
          </a:p>
          <a:p>
            <a:r>
              <a:rPr lang="en-US" sz="3600" b="1" dirty="0" smtClean="0"/>
              <a:t>Mehmet Ali </a:t>
            </a:r>
            <a:r>
              <a:rPr lang="en-US" sz="3600" b="1" dirty="0" err="1" smtClean="0"/>
              <a:t>Kılıçarslan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71606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DİŞ HEKİMLİĞİNDE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 PROTEZLERİN SINIFLANDIRILMASI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86756"/>
            <a:ext cx="8229600" cy="3539407"/>
          </a:xfrm>
        </p:spPr>
        <p:txBody>
          <a:bodyPr/>
          <a:lstStyle/>
          <a:p>
            <a:r>
              <a:rPr lang="en-US" dirty="0" err="1" smtClean="0">
                <a:solidFill>
                  <a:srgbClr val="FFFFFF"/>
                </a:solidFill>
              </a:rPr>
              <a:t>Dişsizliğin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Durumuna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Göre</a:t>
            </a:r>
            <a:endParaRPr lang="en-US" dirty="0" smtClean="0">
              <a:solidFill>
                <a:srgbClr val="FFFFFF"/>
              </a:solidFill>
            </a:endParaRPr>
          </a:p>
          <a:p>
            <a:r>
              <a:rPr lang="en-US" dirty="0" err="1" smtClean="0">
                <a:solidFill>
                  <a:srgbClr val="FFFFFF"/>
                </a:solidFill>
              </a:rPr>
              <a:t>Protezin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Hastalar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Tarafından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Kullanılma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Durumuna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Göre</a:t>
            </a:r>
            <a:endParaRPr lang="en-US" dirty="0" smtClean="0">
              <a:solidFill>
                <a:srgbClr val="FFFFFF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98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DİŞ HEKİMLİĞİNDE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 PROTEZLERİN SINIFLANDIRILMASI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908" y="2586756"/>
            <a:ext cx="8874888" cy="3539407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FORM: Tam, </a:t>
            </a:r>
            <a:r>
              <a:rPr lang="en-US" dirty="0" err="1" smtClean="0">
                <a:solidFill>
                  <a:srgbClr val="FFFFFF"/>
                </a:solidFill>
              </a:rPr>
              <a:t>Bölümlü</a:t>
            </a:r>
            <a:r>
              <a:rPr lang="en-US" dirty="0" smtClean="0">
                <a:solidFill>
                  <a:srgbClr val="FFFFFF"/>
                </a:solidFill>
              </a:rPr>
              <a:t>, Splint, </a:t>
            </a:r>
            <a:r>
              <a:rPr lang="en-US" dirty="0" err="1" smtClean="0">
                <a:solidFill>
                  <a:srgbClr val="FFFFFF"/>
                </a:solidFill>
              </a:rPr>
              <a:t>Stend</a:t>
            </a:r>
            <a:endParaRPr lang="en-US" dirty="0" smtClean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MATERYAL: </a:t>
            </a:r>
            <a:r>
              <a:rPr lang="en-US" dirty="0" err="1" smtClean="0">
                <a:solidFill>
                  <a:srgbClr val="FFFFFF"/>
                </a:solidFill>
              </a:rPr>
              <a:t>Seramik</a:t>
            </a:r>
            <a:r>
              <a:rPr lang="en-US" dirty="0" smtClean="0">
                <a:solidFill>
                  <a:srgbClr val="FFFFFF"/>
                </a:solidFill>
              </a:rPr>
              <a:t>, Metal, </a:t>
            </a:r>
            <a:r>
              <a:rPr lang="en-US" dirty="0" err="1" smtClean="0">
                <a:solidFill>
                  <a:srgbClr val="FFFFFF"/>
                </a:solidFill>
              </a:rPr>
              <a:t>Rezin</a:t>
            </a:r>
            <a:endParaRPr lang="en-US" dirty="0" smtClean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TUTUCULUK: </a:t>
            </a:r>
            <a:r>
              <a:rPr lang="en-US" dirty="0" err="1" smtClean="0">
                <a:solidFill>
                  <a:srgbClr val="FFFFFF"/>
                </a:solidFill>
              </a:rPr>
              <a:t>Siman</a:t>
            </a:r>
            <a:r>
              <a:rPr lang="en-US" dirty="0" smtClean="0">
                <a:solidFill>
                  <a:srgbClr val="FFFFFF"/>
                </a:solidFill>
              </a:rPr>
              <a:t>, Vida, </a:t>
            </a:r>
            <a:r>
              <a:rPr lang="en-US" dirty="0" err="1" smtClean="0">
                <a:solidFill>
                  <a:srgbClr val="FFFFFF"/>
                </a:solidFill>
              </a:rPr>
              <a:t>Doku</a:t>
            </a:r>
            <a:endParaRPr lang="en-US" dirty="0" smtClean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DESTEK: Diş, İmplant, </a:t>
            </a:r>
            <a:r>
              <a:rPr lang="en-US" dirty="0" err="1" smtClean="0">
                <a:solidFill>
                  <a:srgbClr val="FFFFFF"/>
                </a:solidFill>
              </a:rPr>
              <a:t>Doku</a:t>
            </a:r>
            <a:endParaRPr lang="en-US" dirty="0" smtClean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KULLANIM ZAMANI: </a:t>
            </a:r>
            <a:r>
              <a:rPr lang="en-US" dirty="0" err="1" smtClean="0">
                <a:solidFill>
                  <a:srgbClr val="FFFFFF"/>
                </a:solidFill>
              </a:rPr>
              <a:t>Cerrahi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Geçici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Geçiş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Daimi</a:t>
            </a:r>
            <a:endParaRPr lang="en-US" dirty="0" smtClean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DİĞER: </a:t>
            </a:r>
            <a:r>
              <a:rPr lang="en-US" dirty="0" err="1" smtClean="0">
                <a:solidFill>
                  <a:srgbClr val="FFFFFF"/>
                </a:solidFill>
              </a:rPr>
              <a:t>Yumuşak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Sert</a:t>
            </a:r>
            <a:endParaRPr lang="en-US" dirty="0" smtClean="0">
              <a:solidFill>
                <a:srgbClr val="FFFFFF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28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327" y="274638"/>
            <a:ext cx="8704515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‘THE ACADEMY OF PROSTHODONTICS’ 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PROTEZ SINIFLANDIRMASI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91287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DENTAL PROTEZLER: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smtClean="0">
                <a:solidFill>
                  <a:schemeClr val="bg1"/>
                </a:solidFill>
              </a:rPr>
              <a:t>- SABİT PROTEZLER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smtClean="0">
                <a:solidFill>
                  <a:schemeClr val="bg1"/>
                </a:solidFill>
              </a:rPr>
              <a:t>	* </a:t>
            </a:r>
            <a:r>
              <a:rPr lang="en-US" dirty="0" err="1" smtClean="0">
                <a:solidFill>
                  <a:schemeClr val="bg1"/>
                </a:solidFill>
              </a:rPr>
              <a:t>Siman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Tutuculu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Protezler</a:t>
            </a: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smtClean="0">
                <a:solidFill>
                  <a:schemeClr val="bg1"/>
                </a:solidFill>
              </a:rPr>
              <a:t>	* Vida </a:t>
            </a:r>
            <a:r>
              <a:rPr lang="en-US" dirty="0" err="1" smtClean="0">
                <a:solidFill>
                  <a:schemeClr val="bg1"/>
                </a:solidFill>
              </a:rPr>
              <a:t>Tutuculu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Protezler</a:t>
            </a: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smtClean="0">
                <a:solidFill>
                  <a:schemeClr val="bg1"/>
                </a:solidFill>
              </a:rPr>
              <a:t>	* </a:t>
            </a:r>
            <a:r>
              <a:rPr lang="en-US" dirty="0" err="1" smtClean="0">
                <a:solidFill>
                  <a:schemeClr val="bg1"/>
                </a:solidFill>
              </a:rPr>
              <a:t>Sürtünmesel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Tutuculu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Protezler</a:t>
            </a: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smtClean="0">
                <a:solidFill>
                  <a:schemeClr val="bg1"/>
                </a:solidFill>
              </a:rPr>
              <a:t>- HAREKETLİ PROTEZLER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smtClean="0">
                <a:solidFill>
                  <a:schemeClr val="bg1"/>
                </a:solidFill>
              </a:rPr>
              <a:t>	* Tam </a:t>
            </a:r>
            <a:r>
              <a:rPr lang="en-US" dirty="0" err="1" smtClean="0">
                <a:solidFill>
                  <a:schemeClr val="bg1"/>
                </a:solidFill>
              </a:rPr>
              <a:t>Protezler</a:t>
            </a: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smtClean="0">
                <a:solidFill>
                  <a:schemeClr val="bg1"/>
                </a:solidFill>
              </a:rPr>
              <a:t>	* </a:t>
            </a:r>
            <a:r>
              <a:rPr lang="en-US" dirty="0" err="1" smtClean="0">
                <a:solidFill>
                  <a:schemeClr val="bg1"/>
                </a:solidFill>
              </a:rPr>
              <a:t>Bölümlü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Protezler</a:t>
            </a:r>
            <a:endParaRPr lang="en-US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70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327" y="274638"/>
            <a:ext cx="8704515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‘THE ACADEMY OF PROSTHODONTICS’ 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PROTEZ SINIFLANDIRMASI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91287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 smtClean="0">
                <a:solidFill>
                  <a:srgbClr val="FFFFFF"/>
                </a:solidFill>
              </a:rPr>
              <a:t>ÇENE-YÜZ PROTEZLERİ:</a:t>
            </a:r>
          </a:p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</a:rPr>
              <a:t>	</a:t>
            </a:r>
            <a:r>
              <a:rPr lang="en-US" dirty="0" smtClean="0">
                <a:solidFill>
                  <a:srgbClr val="FFFFFF"/>
                </a:solidFill>
              </a:rPr>
              <a:t>- DOKU TUTUCULU PROTEZLER</a:t>
            </a:r>
          </a:p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</a:rPr>
              <a:t>	</a:t>
            </a:r>
            <a:r>
              <a:rPr lang="en-US" dirty="0" smtClean="0">
                <a:solidFill>
                  <a:srgbClr val="FFFFFF"/>
                </a:solidFill>
              </a:rPr>
              <a:t>	(</a:t>
            </a:r>
            <a:r>
              <a:rPr lang="en-US" dirty="0" err="1" smtClean="0">
                <a:solidFill>
                  <a:srgbClr val="FFFFFF"/>
                </a:solidFill>
              </a:rPr>
              <a:t>Kranial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Protezler</a:t>
            </a:r>
            <a:r>
              <a:rPr lang="en-US" dirty="0" smtClean="0">
                <a:solidFill>
                  <a:srgbClr val="FFFFFF"/>
                </a:solidFill>
              </a:rPr>
              <a:t>, Kulak </a:t>
            </a:r>
            <a:r>
              <a:rPr lang="en-US" dirty="0" err="1" smtClean="0">
                <a:solidFill>
                  <a:srgbClr val="FFFFFF"/>
                </a:solidFill>
              </a:rPr>
              <a:t>Protezleri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Göz</a:t>
            </a:r>
            <a:r>
              <a:rPr lang="en-US" dirty="0" smtClean="0">
                <a:solidFill>
                  <a:srgbClr val="FFFFFF"/>
                </a:solidFill>
              </a:rPr>
              <a:t>    	  </a:t>
            </a:r>
            <a:r>
              <a:rPr lang="en-US" dirty="0" err="1" smtClean="0">
                <a:solidFill>
                  <a:srgbClr val="FFFFFF"/>
                </a:solidFill>
              </a:rPr>
              <a:t>Proteleri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Burun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Protezleri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Nazal</a:t>
            </a:r>
            <a:r>
              <a:rPr lang="en-US" dirty="0" smtClean="0">
                <a:solidFill>
                  <a:srgbClr val="FFFFFF"/>
                </a:solidFill>
              </a:rPr>
              <a:t> septum </a:t>
            </a:r>
            <a:r>
              <a:rPr lang="en-US" dirty="0" err="1" smtClean="0">
                <a:solidFill>
                  <a:srgbClr val="FFFFFF"/>
                </a:solidFill>
              </a:rPr>
              <a:t>Protezleri</a:t>
            </a:r>
            <a:r>
              <a:rPr lang="en-US" dirty="0" smtClean="0">
                <a:solidFill>
                  <a:srgbClr val="FFFFFF"/>
                </a:solidFill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</a:rPr>
              <a:t>	</a:t>
            </a:r>
            <a:r>
              <a:rPr lang="en-US" dirty="0" smtClean="0">
                <a:solidFill>
                  <a:srgbClr val="FFFFFF"/>
                </a:solidFill>
              </a:rPr>
              <a:t>- İMPLANT TUTUCULU PROTEZLER</a:t>
            </a:r>
          </a:p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</a:rPr>
              <a:t>	</a:t>
            </a:r>
            <a:r>
              <a:rPr lang="en-US" dirty="0" smtClean="0">
                <a:solidFill>
                  <a:srgbClr val="FFFFFF"/>
                </a:solidFill>
              </a:rPr>
              <a:t>	(Yüz </a:t>
            </a:r>
            <a:r>
              <a:rPr lang="en-US" dirty="0" err="1">
                <a:solidFill>
                  <a:srgbClr val="FFFFFF"/>
                </a:solidFill>
              </a:rPr>
              <a:t>Protezleri</a:t>
            </a:r>
            <a:r>
              <a:rPr lang="en-US" dirty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Göz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Protezleri</a:t>
            </a:r>
            <a:r>
              <a:rPr lang="en-US" dirty="0" smtClean="0">
                <a:solidFill>
                  <a:srgbClr val="FFFFFF"/>
                </a:solidFill>
              </a:rPr>
              <a:t>, Kulak </a:t>
            </a:r>
            <a:r>
              <a:rPr lang="en-US" dirty="0" err="1" smtClean="0">
                <a:solidFill>
                  <a:srgbClr val="FFFFFF"/>
                </a:solidFill>
              </a:rPr>
              <a:t>Protezleri</a:t>
            </a:r>
            <a:r>
              <a:rPr lang="en-US" dirty="0">
                <a:solidFill>
                  <a:srgbClr val="FFFFFF"/>
                </a:solidFill>
              </a:rPr>
              <a:t>)</a:t>
            </a:r>
            <a:endParaRPr lang="en-US" dirty="0" smtClean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</a:rPr>
              <a:t>	</a:t>
            </a:r>
            <a:r>
              <a:rPr lang="en-US" dirty="0" smtClean="0">
                <a:solidFill>
                  <a:srgbClr val="FFFFFF"/>
                </a:solidFill>
              </a:rPr>
              <a:t>- DİŞ TUTUCULU PROTEZLER</a:t>
            </a:r>
          </a:p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</a:rPr>
              <a:t>	</a:t>
            </a:r>
            <a:r>
              <a:rPr lang="en-US" dirty="0" smtClean="0">
                <a:solidFill>
                  <a:srgbClr val="FFFFFF"/>
                </a:solidFill>
              </a:rPr>
              <a:t>	(</a:t>
            </a:r>
            <a:r>
              <a:rPr lang="en-US" dirty="0" err="1" smtClean="0">
                <a:solidFill>
                  <a:srgbClr val="FFFFFF"/>
                </a:solidFill>
              </a:rPr>
              <a:t>Obtüratörler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Mandibula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Rezeksiyonu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Protezleri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Ortopedik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Kraniofasiyal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Protezler</a:t>
            </a:r>
            <a:r>
              <a:rPr lang="en-US" dirty="0" smtClean="0">
                <a:solidFill>
                  <a:srgbClr val="FFFFFF"/>
                </a:solidFill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</a:rPr>
              <a:t>	</a:t>
            </a:r>
            <a:r>
              <a:rPr lang="en-US" dirty="0" smtClean="0">
                <a:solidFill>
                  <a:srgbClr val="FFFFFF"/>
                </a:solidFill>
              </a:rPr>
              <a:t>- İMPLANT VE DOKU TUTUCULU PROTEZLER</a:t>
            </a:r>
          </a:p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</a:rPr>
              <a:t>	</a:t>
            </a:r>
            <a:r>
              <a:rPr lang="en-US" dirty="0" smtClean="0">
                <a:solidFill>
                  <a:srgbClr val="FFFFFF"/>
                </a:solidFill>
              </a:rPr>
              <a:t>	</a:t>
            </a:r>
            <a:r>
              <a:rPr lang="en-US" dirty="0">
                <a:solidFill>
                  <a:srgbClr val="FFFFFF"/>
                </a:solidFill>
              </a:rPr>
              <a:t>(Yüz </a:t>
            </a:r>
            <a:r>
              <a:rPr lang="en-US" dirty="0" err="1">
                <a:solidFill>
                  <a:srgbClr val="FFFFFF"/>
                </a:solidFill>
              </a:rPr>
              <a:t>Protezleri</a:t>
            </a:r>
            <a:r>
              <a:rPr lang="en-US" dirty="0">
                <a:solidFill>
                  <a:srgbClr val="FFFFFF"/>
                </a:solidFill>
              </a:rPr>
              <a:t>, </a:t>
            </a:r>
            <a:r>
              <a:rPr lang="en-US" dirty="0" smtClean="0">
                <a:solidFill>
                  <a:srgbClr val="FFFFFF"/>
                </a:solidFill>
              </a:rPr>
              <a:t>Kulak </a:t>
            </a:r>
            <a:r>
              <a:rPr lang="en-US" dirty="0" err="1">
                <a:solidFill>
                  <a:srgbClr val="FFFFFF"/>
                </a:solidFill>
              </a:rPr>
              <a:t>Protezleri</a:t>
            </a:r>
            <a:r>
              <a:rPr lang="en-US" dirty="0" smtClean="0">
                <a:solidFill>
                  <a:srgbClr val="FFFFFF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5520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327" y="274638"/>
            <a:ext cx="8704515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‘THE ACADEMY OF PROSTHODONTICS’ 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PROTEZ SINIFLANDIRMASI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91287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FFFF"/>
                </a:solidFill>
              </a:rPr>
              <a:t>YARDIMCI (İKİNCİL) PROTEZLER: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FFFF"/>
                </a:solidFill>
              </a:rPr>
              <a:t>	- </a:t>
            </a:r>
            <a:r>
              <a:rPr lang="en-US" sz="2800" dirty="0" smtClean="0">
                <a:solidFill>
                  <a:srgbClr val="FFFFFF"/>
                </a:solidFill>
              </a:rPr>
              <a:t>DUDAK KÖŞESİ SPLİNTLERİ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rgbClr val="FFFFFF"/>
                </a:solidFill>
              </a:rPr>
              <a:t>	- BESLENME APAREYLERİ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rgbClr val="FFFFFF"/>
                </a:solidFill>
              </a:rPr>
              <a:t>	- İNTEROKLÜZAL SPLİNTLER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rgbClr val="FFFFFF"/>
                </a:solidFill>
              </a:rPr>
              <a:t>	- FLOR TAŞIYICILARI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rgbClr val="FFFFFF"/>
                </a:solidFill>
              </a:rPr>
              <a:t>	- RADYOAKTİF MADDE TAŞIYICILARI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rgbClr val="FFFFFF"/>
                </a:solidFill>
              </a:rPr>
              <a:t>	- RADYASYON YÖNLENDİRİCİLERİ</a:t>
            </a:r>
            <a:endParaRPr lang="en-US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20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SABİT PROTEZ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chemeClr val="bg1"/>
                </a:solidFill>
              </a:rPr>
              <a:t>Dolgu ile restore edilemeyecek kadar aşırı derecede </a:t>
            </a:r>
            <a:r>
              <a:rPr lang="tr-TR" dirty="0" err="1">
                <a:solidFill>
                  <a:schemeClr val="bg1"/>
                </a:solidFill>
              </a:rPr>
              <a:t>harâbiyete</a:t>
            </a:r>
            <a:r>
              <a:rPr lang="tr-TR" dirty="0">
                <a:solidFill>
                  <a:schemeClr val="bg1"/>
                </a:solidFill>
              </a:rPr>
              <a:t> uğramış dişlerin veya ağızda serbest sonlu boşluk olmaması ( son azı dişlerinin eksik olmaması ) şartıyla birkaç diş eksikliğinin bulunduğu durumlarda hastaya eski fonksiyon, </a:t>
            </a:r>
            <a:r>
              <a:rPr lang="tr-TR" dirty="0" err="1">
                <a:solidFill>
                  <a:schemeClr val="bg1"/>
                </a:solidFill>
              </a:rPr>
              <a:t>fonasyon</a:t>
            </a:r>
            <a:r>
              <a:rPr lang="tr-TR" dirty="0">
                <a:solidFill>
                  <a:schemeClr val="bg1"/>
                </a:solidFill>
              </a:rPr>
              <a:t> veya estetiğin kazandırılması amacıyla yapılan tedaviye </a:t>
            </a:r>
            <a:r>
              <a:rPr lang="tr-TR" b="1" dirty="0">
                <a:solidFill>
                  <a:srgbClr val="FFFF00"/>
                </a:solidFill>
              </a:rPr>
              <a:t>sabit protetik tedavi</a:t>
            </a:r>
            <a:r>
              <a:rPr lang="tr-TR" dirty="0">
                <a:solidFill>
                  <a:schemeClr val="bg1"/>
                </a:solidFill>
              </a:rPr>
              <a:t> denilmektedir.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78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SABİT </a:t>
            </a:r>
            <a:r>
              <a:rPr lang="en-US" dirty="0" smtClean="0">
                <a:solidFill>
                  <a:schemeClr val="bg1"/>
                </a:solidFill>
              </a:rPr>
              <a:t>PROTEZLER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</a:rPr>
              <a:t>* </a:t>
            </a:r>
            <a:r>
              <a:rPr lang="en-US" dirty="0" err="1" smtClean="0">
                <a:solidFill>
                  <a:schemeClr val="bg1"/>
                </a:solidFill>
              </a:rPr>
              <a:t>Siman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Tutuculu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Protezler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" y="3995784"/>
            <a:ext cx="8559800" cy="2336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6967" y="1417638"/>
            <a:ext cx="1790700" cy="237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27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SABİT </a:t>
            </a:r>
            <a:r>
              <a:rPr lang="en-US" dirty="0" smtClean="0">
                <a:solidFill>
                  <a:schemeClr val="bg1"/>
                </a:solidFill>
              </a:rPr>
              <a:t>PROTEZLER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</a:rPr>
              <a:t>* </a:t>
            </a:r>
            <a:r>
              <a:rPr lang="en-US" dirty="0">
                <a:solidFill>
                  <a:schemeClr val="bg1"/>
                </a:solidFill>
              </a:rPr>
              <a:t>Vida </a:t>
            </a:r>
            <a:r>
              <a:rPr lang="en-US" dirty="0" err="1">
                <a:solidFill>
                  <a:schemeClr val="bg1"/>
                </a:solidFill>
              </a:rPr>
              <a:t>Tutuculu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Protezler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319844"/>
            <a:ext cx="4165600" cy="3327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1171" y="3792360"/>
            <a:ext cx="4677489" cy="2677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33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SABİT </a:t>
            </a:r>
            <a:r>
              <a:rPr lang="en-US" dirty="0" smtClean="0">
                <a:solidFill>
                  <a:schemeClr val="bg1"/>
                </a:solidFill>
              </a:rPr>
              <a:t>PROTEZLER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</a:rPr>
              <a:t>* </a:t>
            </a:r>
            <a:r>
              <a:rPr lang="en-US" dirty="0" err="1">
                <a:solidFill>
                  <a:schemeClr val="bg1"/>
                </a:solidFill>
              </a:rPr>
              <a:t>Sürtünmesel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Tutuculu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Protezler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489644"/>
            <a:ext cx="4486956" cy="2389565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/>
          <a:srcRect l="12494" r="12494"/>
          <a:stretch>
            <a:fillRect/>
          </a:stretch>
        </p:blipFill>
        <p:spPr>
          <a:xfrm>
            <a:off x="4383234" y="4108616"/>
            <a:ext cx="4303566" cy="236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33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SABİT </a:t>
            </a:r>
            <a:r>
              <a:rPr lang="en-US" dirty="0" smtClean="0">
                <a:solidFill>
                  <a:schemeClr val="bg1"/>
                </a:solidFill>
              </a:rPr>
              <a:t>PROTEZLER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DOĞAL DİŞTEN DESTEK ALANLAR</a:t>
            </a:r>
            <a:endParaRPr lang="en-US" dirty="0"/>
          </a:p>
        </p:txBody>
      </p:sp>
      <p:pic>
        <p:nvPicPr>
          <p:cNvPr id="5" name="Content Placeholder 3" descr="20110905084221834.jpg"/>
          <p:cNvPicPr>
            <a:picLocks noChangeAspect="1"/>
          </p:cNvPicPr>
          <p:nvPr/>
        </p:nvPicPr>
        <p:blipFill>
          <a:blip r:embed="rId2"/>
          <a:srcRect l="-10368" r="-10368"/>
          <a:stretch>
            <a:fillRect/>
          </a:stretch>
        </p:blipFill>
        <p:spPr>
          <a:xfrm>
            <a:off x="2255225" y="4277801"/>
            <a:ext cx="4362438" cy="239917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575" y="2216067"/>
            <a:ext cx="5781512" cy="1859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24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Dersin</a:t>
            </a:r>
            <a:r>
              <a:rPr lang="en-US" b="1" dirty="0" smtClean="0">
                <a:solidFill>
                  <a:srgbClr val="FF0000"/>
                </a:solidFill>
              </a:rPr>
              <a:t>;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Öğrenim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Hedefi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ve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Öğrenim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Çıktıları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err="1" smtClean="0">
                <a:solidFill>
                  <a:srgbClr val="FFFFFF"/>
                </a:solidFill>
              </a:rPr>
              <a:t>Hedef</a:t>
            </a:r>
            <a:r>
              <a:rPr lang="en-US" b="1" dirty="0" smtClean="0">
                <a:solidFill>
                  <a:srgbClr val="FFFFFF"/>
                </a:solidFill>
              </a:rPr>
              <a:t>: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FFFF"/>
                </a:solidFill>
              </a:rPr>
              <a:t>Diş </a:t>
            </a:r>
            <a:r>
              <a:rPr lang="en-US" dirty="0" err="1" smtClean="0">
                <a:solidFill>
                  <a:srgbClr val="FFFFFF"/>
                </a:solidFill>
              </a:rPr>
              <a:t>hekimliği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öğrencilerine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sistematik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bir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şekilde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protez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sınıflamasının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öğretilmesi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ve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bu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bağlamda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köprü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tiplerinin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tanıtılması</a:t>
            </a:r>
            <a:r>
              <a:rPr lang="en-US" dirty="0" smtClean="0">
                <a:solidFill>
                  <a:srgbClr val="FFFFFF"/>
                </a:solidFill>
              </a:rPr>
              <a:t>. </a:t>
            </a:r>
            <a:r>
              <a:rPr lang="en-US" dirty="0" err="1" smtClean="0">
                <a:solidFill>
                  <a:srgbClr val="FFFFFF"/>
                </a:solidFill>
              </a:rPr>
              <a:t>Köprü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protezleri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için</a:t>
            </a:r>
            <a:r>
              <a:rPr lang="en-US" dirty="0" smtClean="0">
                <a:solidFill>
                  <a:srgbClr val="FFFFFF"/>
                </a:solidFill>
              </a:rPr>
              <a:t> endikasyon </a:t>
            </a:r>
            <a:r>
              <a:rPr lang="en-US" dirty="0" err="1" smtClean="0">
                <a:solidFill>
                  <a:srgbClr val="FFFFFF"/>
                </a:solidFill>
              </a:rPr>
              <a:t>ve</a:t>
            </a:r>
            <a:r>
              <a:rPr lang="en-US" dirty="0" smtClean="0">
                <a:solidFill>
                  <a:srgbClr val="FFFFFF"/>
                </a:solidFill>
              </a:rPr>
              <a:t> kontrendikasyon, </a:t>
            </a:r>
            <a:r>
              <a:rPr lang="en-US" dirty="0" err="1" smtClean="0">
                <a:solidFill>
                  <a:srgbClr val="FFFFFF"/>
                </a:solidFill>
              </a:rPr>
              <a:t>avantaj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ve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dezavantajların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açıklanması</a:t>
            </a:r>
            <a:r>
              <a:rPr lang="en-US" dirty="0" smtClean="0">
                <a:solidFill>
                  <a:srgbClr val="FFFFFF"/>
                </a:solidFill>
              </a:rPr>
              <a:t>.</a:t>
            </a:r>
          </a:p>
          <a:p>
            <a:r>
              <a:rPr lang="en-US" b="1" dirty="0" err="1" smtClean="0">
                <a:solidFill>
                  <a:srgbClr val="FFFFFF"/>
                </a:solidFill>
              </a:rPr>
              <a:t>Çıktı</a:t>
            </a:r>
            <a:r>
              <a:rPr lang="en-US" b="1" dirty="0" smtClean="0">
                <a:solidFill>
                  <a:srgbClr val="FFFFFF"/>
                </a:solidFill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FFFF"/>
                </a:solidFill>
              </a:rPr>
              <a:t>Müstakbel </a:t>
            </a:r>
            <a:r>
              <a:rPr lang="en-US" dirty="0" err="1" smtClean="0">
                <a:solidFill>
                  <a:srgbClr val="FFFFFF"/>
                </a:solidFill>
              </a:rPr>
              <a:t>diş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hekimlerinin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analitik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düşünme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kabiliyetleri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ile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karşılaştıkları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vakalarda</a:t>
            </a:r>
            <a:r>
              <a:rPr lang="en-US" dirty="0" smtClean="0">
                <a:solidFill>
                  <a:srgbClr val="FFFFFF"/>
                </a:solidFill>
              </a:rPr>
              <a:t> en </a:t>
            </a:r>
            <a:r>
              <a:rPr lang="en-US" dirty="0" err="1" smtClean="0">
                <a:solidFill>
                  <a:srgbClr val="FFFFFF"/>
                </a:solidFill>
              </a:rPr>
              <a:t>uygun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köprü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protez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tipini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belirleyerek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hastalarını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rehabilite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edebilmelerinin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sağlanması</a:t>
            </a:r>
            <a:r>
              <a:rPr lang="en-US" dirty="0" smtClean="0">
                <a:solidFill>
                  <a:srgbClr val="FFFFFF"/>
                </a:solidFill>
              </a:rPr>
              <a:t>.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89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SABİT </a:t>
            </a:r>
            <a:r>
              <a:rPr lang="en-US" dirty="0" smtClean="0">
                <a:solidFill>
                  <a:schemeClr val="bg1"/>
                </a:solidFill>
              </a:rPr>
              <a:t>PROTEZLER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DİŞ KÖKÜNDEN DESTEK ALANLAR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8931" y="2327095"/>
            <a:ext cx="3407869" cy="367384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2611293" y="2327094"/>
            <a:ext cx="2038955" cy="38136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370459" y="2375503"/>
            <a:ext cx="1668497" cy="376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34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2"/>
          <a:srcRect l="-5634" r="-563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758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/>
          <a:srcRect t="-1625" b="-162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545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rcRect t="-6452" b="-645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1381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SABİT </a:t>
            </a:r>
            <a:r>
              <a:rPr lang="en-US" dirty="0" smtClean="0">
                <a:solidFill>
                  <a:schemeClr val="bg1"/>
                </a:solidFill>
              </a:rPr>
              <a:t>PROTEZLER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İMPLANTTAN DESTEK ALANLAR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922" y="2324099"/>
            <a:ext cx="3126218" cy="41461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3851" y="2324099"/>
            <a:ext cx="3307309" cy="414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34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4463" r="-1446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6762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SABİT </a:t>
            </a:r>
            <a:r>
              <a:rPr lang="en-US" dirty="0" smtClean="0">
                <a:solidFill>
                  <a:schemeClr val="bg1"/>
                </a:solidFill>
              </a:rPr>
              <a:t>PROTEZLER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0641"/>
            <a:ext cx="8229600" cy="4364792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TEK DİŞİ RESTORE EDENLER</a:t>
            </a: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smtClean="0">
                <a:solidFill>
                  <a:srgbClr val="FFFF00"/>
                </a:solidFill>
              </a:rPr>
              <a:t>	- TAM KRONLAR</a:t>
            </a: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	</a:t>
            </a:r>
            <a:r>
              <a:rPr lang="en-US" dirty="0" smtClean="0">
                <a:solidFill>
                  <a:srgbClr val="FFFF00"/>
                </a:solidFill>
              </a:rPr>
              <a:t>- PARSİYEL KRONLAR</a:t>
            </a: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	</a:t>
            </a:r>
            <a:r>
              <a:rPr lang="en-US" dirty="0" smtClean="0">
                <a:solidFill>
                  <a:srgbClr val="FFFF00"/>
                </a:solidFill>
              </a:rPr>
              <a:t>* ÇEÇİCİ</a:t>
            </a: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	</a:t>
            </a:r>
            <a:r>
              <a:rPr lang="en-US" dirty="0" smtClean="0">
                <a:solidFill>
                  <a:srgbClr val="FFFF00"/>
                </a:solidFill>
              </a:rPr>
              <a:t>* DAİMİ</a:t>
            </a: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	</a:t>
            </a:r>
            <a:r>
              <a:rPr lang="en-US" dirty="0" smtClean="0">
                <a:solidFill>
                  <a:srgbClr val="FFFF00"/>
                </a:solidFill>
              </a:rPr>
              <a:t>. SUPRAGİNGİVAL</a:t>
            </a: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	</a:t>
            </a:r>
            <a:r>
              <a:rPr lang="en-US" dirty="0" smtClean="0">
                <a:solidFill>
                  <a:srgbClr val="FFFF00"/>
                </a:solidFill>
              </a:rPr>
              <a:t>. GİNGİVAL</a:t>
            </a: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	</a:t>
            </a:r>
            <a:r>
              <a:rPr lang="en-US" dirty="0" smtClean="0">
                <a:solidFill>
                  <a:srgbClr val="FFFF00"/>
                </a:solidFill>
              </a:rPr>
              <a:t>. SUBGİNGİVAL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108" y="1600200"/>
            <a:ext cx="2755900" cy="2260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8820" y="4058045"/>
            <a:ext cx="2184400" cy="2628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959" y="5508007"/>
            <a:ext cx="3491754" cy="117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34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SABİT </a:t>
            </a:r>
            <a:r>
              <a:rPr lang="en-US" dirty="0" smtClean="0">
                <a:solidFill>
                  <a:schemeClr val="bg1"/>
                </a:solidFill>
              </a:rPr>
              <a:t>PROTEZLER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DİŞ EKSİKLİĞİNİ REHABİLİTE EDENLER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738" y="2253087"/>
            <a:ext cx="5868859" cy="438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36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KÖPRÜ</a:t>
            </a:r>
            <a:r>
              <a:rPr lang="tr-TR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4800" dirty="0" smtClean="0">
                <a:solidFill>
                  <a:schemeClr val="bg1"/>
                </a:solidFill>
              </a:rPr>
              <a:t>Köprüler;</a:t>
            </a:r>
          </a:p>
          <a:p>
            <a:pPr marL="0" indent="0">
              <a:buNone/>
            </a:pPr>
            <a:r>
              <a:rPr lang="tr-TR" sz="4800" dirty="0" smtClean="0">
                <a:solidFill>
                  <a:schemeClr val="bg1"/>
                </a:solidFill>
              </a:rPr>
              <a:t>kron </a:t>
            </a:r>
            <a:r>
              <a:rPr lang="tr-TR" sz="4800" dirty="0">
                <a:solidFill>
                  <a:schemeClr val="bg1"/>
                </a:solidFill>
              </a:rPr>
              <a:t>( çapa ), gövde ve bağlayıcılardan oluşur. 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97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11553" b="-115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9554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677987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Dersin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Anlaşılması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için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Önceden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Öğrenilmiş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Olması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Gereken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Konu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ve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Kavramlar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459163"/>
          </a:xfrm>
        </p:spPr>
        <p:txBody>
          <a:bodyPr/>
          <a:lstStyle/>
          <a:p>
            <a:r>
              <a:rPr lang="en-US" dirty="0" err="1" smtClean="0">
                <a:solidFill>
                  <a:srgbClr val="FFFFFF"/>
                </a:solidFill>
              </a:rPr>
              <a:t>Protez</a:t>
            </a:r>
            <a:endParaRPr lang="en-US" dirty="0" smtClean="0">
              <a:solidFill>
                <a:srgbClr val="FFFFFF"/>
              </a:solidFill>
            </a:endParaRPr>
          </a:p>
          <a:p>
            <a:r>
              <a:rPr lang="en-US" dirty="0" err="1" smtClean="0">
                <a:solidFill>
                  <a:srgbClr val="FFFFFF"/>
                </a:solidFill>
              </a:rPr>
              <a:t>Dişsizlik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ve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sınıflaması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00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SABİT </a:t>
            </a:r>
            <a:r>
              <a:rPr lang="en-US" dirty="0" smtClean="0">
                <a:solidFill>
                  <a:schemeClr val="bg1"/>
                </a:solidFill>
              </a:rPr>
              <a:t>PROTEZLER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9288"/>
            <a:ext cx="8229600" cy="4086875"/>
          </a:xfrm>
        </p:spPr>
        <p:txBody>
          <a:bodyPr/>
          <a:lstStyle/>
          <a:p>
            <a:r>
              <a:rPr lang="en-US" dirty="0" smtClean="0">
                <a:solidFill>
                  <a:srgbClr val="CCFFCC"/>
                </a:solidFill>
              </a:rPr>
              <a:t>PLASTİK RESTORASYONLAR</a:t>
            </a:r>
          </a:p>
          <a:p>
            <a:r>
              <a:rPr lang="en-US" dirty="0" smtClean="0">
                <a:solidFill>
                  <a:srgbClr val="CCFFCC"/>
                </a:solidFill>
              </a:rPr>
              <a:t>METAL  DESTEKLİ PLASTİK RESTORASYONLAR</a:t>
            </a:r>
          </a:p>
          <a:p>
            <a:r>
              <a:rPr lang="en-US" dirty="0" smtClean="0">
                <a:solidFill>
                  <a:srgbClr val="CCFFCC"/>
                </a:solidFill>
              </a:rPr>
              <a:t>METAL DESTEKLİ SERAMİK RESTORASYONLAR</a:t>
            </a:r>
          </a:p>
          <a:p>
            <a:r>
              <a:rPr lang="en-US" dirty="0" smtClean="0">
                <a:solidFill>
                  <a:srgbClr val="CCFFCC"/>
                </a:solidFill>
              </a:rPr>
              <a:t>METAL DIŞI ALT YAPILARLA GÜÇLENDİRİLMİŞ SERAMİK RESTORASYONLAR</a:t>
            </a:r>
          </a:p>
          <a:p>
            <a:r>
              <a:rPr lang="en-US" dirty="0" smtClean="0">
                <a:solidFill>
                  <a:srgbClr val="CCFFCC"/>
                </a:solidFill>
              </a:rPr>
              <a:t>TAM SERAMİK RESTORASYONLAR</a:t>
            </a:r>
            <a:endParaRPr lang="en-US" dirty="0">
              <a:solidFill>
                <a:srgbClr val="CC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47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FF0000"/>
                </a:solidFill>
                <a:latin typeface="+mn-lt"/>
              </a:rPr>
              <a:t>PORSELEN RESTORASYON HAZIRLAMA TEKNİKLERİ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>
                <a:solidFill>
                  <a:schemeClr val="bg1"/>
                </a:solidFill>
              </a:rPr>
              <a:t>Metal – Seramik Uygulamaları</a:t>
            </a:r>
          </a:p>
          <a:p>
            <a:r>
              <a:rPr lang="tr-TR" b="1" dirty="0" err="1">
                <a:solidFill>
                  <a:schemeClr val="bg1"/>
                </a:solidFill>
              </a:rPr>
              <a:t>Plâtinum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Foil</a:t>
            </a:r>
            <a:r>
              <a:rPr lang="tr-TR" b="1" dirty="0">
                <a:solidFill>
                  <a:schemeClr val="bg1"/>
                </a:solidFill>
              </a:rPr>
              <a:t> Tekniği</a:t>
            </a:r>
          </a:p>
          <a:p>
            <a:r>
              <a:rPr lang="tr-TR" b="1" dirty="0" err="1">
                <a:solidFill>
                  <a:schemeClr val="bg1"/>
                </a:solidFill>
              </a:rPr>
              <a:t>Refraktör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Day</a:t>
            </a:r>
            <a:r>
              <a:rPr lang="tr-TR" b="1" dirty="0">
                <a:solidFill>
                  <a:schemeClr val="bg1"/>
                </a:solidFill>
              </a:rPr>
              <a:t> Tekniği</a:t>
            </a:r>
            <a:r>
              <a:rPr lang="tr-TR" dirty="0">
                <a:solidFill>
                  <a:schemeClr val="bg1"/>
                </a:solidFill>
              </a:rPr>
              <a:t> </a:t>
            </a:r>
          </a:p>
          <a:p>
            <a:r>
              <a:rPr lang="tr-TR" b="1" dirty="0">
                <a:solidFill>
                  <a:schemeClr val="bg1"/>
                </a:solidFill>
              </a:rPr>
              <a:t>Isı - Basınç Seramikleri ( IPS – </a:t>
            </a:r>
            <a:r>
              <a:rPr lang="tr-TR" b="1" dirty="0" err="1">
                <a:solidFill>
                  <a:schemeClr val="bg1"/>
                </a:solidFill>
              </a:rPr>
              <a:t>Empress</a:t>
            </a:r>
            <a:r>
              <a:rPr lang="tr-TR" b="1" dirty="0">
                <a:solidFill>
                  <a:schemeClr val="bg1"/>
                </a:solidFill>
              </a:rPr>
              <a:t> ) Tekniği</a:t>
            </a:r>
            <a:r>
              <a:rPr lang="tr-TR" dirty="0">
                <a:solidFill>
                  <a:schemeClr val="bg1"/>
                </a:solidFill>
              </a:rPr>
              <a:t> - </a:t>
            </a:r>
            <a:r>
              <a:rPr lang="tr-TR" b="1" dirty="0">
                <a:solidFill>
                  <a:schemeClr val="bg1"/>
                </a:solidFill>
              </a:rPr>
              <a:t>Preslenebilir</a:t>
            </a:r>
          </a:p>
          <a:p>
            <a:r>
              <a:rPr lang="tr-TR" b="1" dirty="0">
                <a:solidFill>
                  <a:schemeClr val="bg1"/>
                </a:solidFill>
              </a:rPr>
              <a:t>Dökülebilir Seramik veya Dökülebilir  Apatit Tekniği</a:t>
            </a:r>
            <a:r>
              <a:rPr lang="tr-TR" dirty="0">
                <a:solidFill>
                  <a:schemeClr val="bg1"/>
                </a:solidFill>
              </a:rPr>
              <a:t> </a:t>
            </a:r>
          </a:p>
          <a:p>
            <a:r>
              <a:rPr lang="tr-TR" b="1" dirty="0">
                <a:solidFill>
                  <a:schemeClr val="bg1"/>
                </a:solidFill>
              </a:rPr>
              <a:t>CAD - CAM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75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>
                <a:solidFill>
                  <a:srgbClr val="FF0000"/>
                </a:solidFill>
                <a:latin typeface="+mn-lt"/>
              </a:rPr>
              <a:t>SERAMİK MİKRO YAPILARI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/>
            <a:r>
              <a:rPr lang="tr-TR" b="1" dirty="0" smtClean="0">
                <a:solidFill>
                  <a:srgbClr val="FFFFFF"/>
                </a:solidFill>
              </a:rPr>
              <a:t>   Silika Esaslı </a:t>
            </a:r>
            <a:r>
              <a:rPr lang="tr-TR" b="1" dirty="0">
                <a:solidFill>
                  <a:srgbClr val="FFFFFF"/>
                </a:solidFill>
              </a:rPr>
              <a:t>Cam </a:t>
            </a:r>
          </a:p>
          <a:p>
            <a:pPr marL="571500" indent="-571500"/>
            <a:r>
              <a:rPr lang="tr-TR" b="1" dirty="0">
                <a:solidFill>
                  <a:srgbClr val="FFFFFF"/>
                </a:solidFill>
              </a:rPr>
              <a:t>  </a:t>
            </a:r>
            <a:r>
              <a:rPr lang="tr-TR" b="1" dirty="0" smtClean="0">
                <a:solidFill>
                  <a:srgbClr val="FFFFFF"/>
                </a:solidFill>
              </a:rPr>
              <a:t> Yüksek </a:t>
            </a:r>
            <a:r>
              <a:rPr lang="tr-TR" b="1" dirty="0" err="1">
                <a:solidFill>
                  <a:srgbClr val="FFFFFF"/>
                </a:solidFill>
              </a:rPr>
              <a:t>Lösit</a:t>
            </a:r>
            <a:r>
              <a:rPr lang="tr-TR" b="1" dirty="0">
                <a:solidFill>
                  <a:srgbClr val="FFFFFF"/>
                </a:solidFill>
              </a:rPr>
              <a:t> </a:t>
            </a:r>
          </a:p>
          <a:p>
            <a:pPr marL="571500" indent="-571500"/>
            <a:r>
              <a:rPr lang="tr-TR" b="1" dirty="0">
                <a:solidFill>
                  <a:srgbClr val="FFFFFF"/>
                </a:solidFill>
              </a:rPr>
              <a:t>	</a:t>
            </a:r>
            <a:r>
              <a:rPr lang="tr-TR" b="1" dirty="0" err="1">
                <a:solidFill>
                  <a:srgbClr val="FFFFFF"/>
                </a:solidFill>
              </a:rPr>
              <a:t>Magnesia</a:t>
            </a:r>
            <a:endParaRPr lang="tr-TR" b="1" dirty="0">
              <a:solidFill>
                <a:srgbClr val="FFFFFF"/>
              </a:solidFill>
            </a:endParaRPr>
          </a:p>
          <a:p>
            <a:pPr marL="571500" indent="-571500"/>
            <a:r>
              <a:rPr lang="tr-TR" b="1" dirty="0">
                <a:solidFill>
                  <a:srgbClr val="FFFFFF"/>
                </a:solidFill>
              </a:rPr>
              <a:t>	</a:t>
            </a:r>
            <a:r>
              <a:rPr lang="tr-TR" b="1" dirty="0" err="1">
                <a:solidFill>
                  <a:srgbClr val="FFFFFF"/>
                </a:solidFill>
              </a:rPr>
              <a:t>Spinel</a:t>
            </a:r>
            <a:r>
              <a:rPr lang="tr-TR" b="1" dirty="0">
                <a:solidFill>
                  <a:srgbClr val="FFFFFF"/>
                </a:solidFill>
              </a:rPr>
              <a:t> (</a:t>
            </a:r>
            <a:r>
              <a:rPr lang="tr-TR" b="1" dirty="0" err="1">
                <a:solidFill>
                  <a:srgbClr val="FFFFFF"/>
                </a:solidFill>
              </a:rPr>
              <a:t>Magnesium</a:t>
            </a:r>
            <a:r>
              <a:rPr lang="tr-TR" b="1" dirty="0">
                <a:solidFill>
                  <a:srgbClr val="FFFFFF"/>
                </a:solidFill>
              </a:rPr>
              <a:t> </a:t>
            </a:r>
            <a:r>
              <a:rPr lang="tr-TR" b="1" dirty="0" err="1">
                <a:solidFill>
                  <a:srgbClr val="FFFFFF"/>
                </a:solidFill>
              </a:rPr>
              <a:t>Alüminat</a:t>
            </a:r>
            <a:r>
              <a:rPr lang="tr-TR" b="1" dirty="0">
                <a:solidFill>
                  <a:srgbClr val="FFFFFF"/>
                </a:solidFill>
              </a:rPr>
              <a:t>)</a:t>
            </a:r>
          </a:p>
          <a:p>
            <a:pPr marL="571500" indent="-571500"/>
            <a:r>
              <a:rPr lang="tr-TR" b="1" dirty="0">
                <a:solidFill>
                  <a:srgbClr val="FFFFFF"/>
                </a:solidFill>
              </a:rPr>
              <a:t>	Lityum </a:t>
            </a:r>
            <a:r>
              <a:rPr lang="tr-TR" b="1" dirty="0" err="1">
                <a:solidFill>
                  <a:srgbClr val="FFFFFF"/>
                </a:solidFill>
              </a:rPr>
              <a:t>Disilikat</a:t>
            </a:r>
            <a:endParaRPr lang="tr-TR" b="1" dirty="0">
              <a:solidFill>
                <a:srgbClr val="FFFFFF"/>
              </a:solidFill>
            </a:endParaRPr>
          </a:p>
          <a:p>
            <a:pPr marL="571500" indent="-571500"/>
            <a:r>
              <a:rPr lang="tr-TR" b="1" dirty="0">
                <a:solidFill>
                  <a:srgbClr val="FFFFFF"/>
                </a:solidFill>
              </a:rPr>
              <a:t>	Alümina</a:t>
            </a:r>
          </a:p>
          <a:p>
            <a:pPr marL="571500" indent="-571500"/>
            <a:r>
              <a:rPr lang="tr-TR" b="1" dirty="0">
                <a:solidFill>
                  <a:srgbClr val="FFFFFF"/>
                </a:solidFill>
              </a:rPr>
              <a:t>	</a:t>
            </a:r>
            <a:r>
              <a:rPr lang="tr-TR" b="1" dirty="0" err="1">
                <a:solidFill>
                  <a:srgbClr val="FFFFFF"/>
                </a:solidFill>
              </a:rPr>
              <a:t>Zirkonia</a:t>
            </a:r>
            <a:endParaRPr lang="tr-TR" b="1" dirty="0">
              <a:solidFill>
                <a:srgbClr val="FFFFFF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470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  <a:latin typeface="+mn-lt"/>
              </a:rPr>
              <a:t>KÖPRÜ TİPLERİ NELERDİR?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/>
            <a:r>
              <a:rPr lang="tr-TR" b="1" dirty="0" smtClean="0">
                <a:solidFill>
                  <a:srgbClr val="FFFFFF"/>
                </a:solidFill>
              </a:rPr>
              <a:t>Sabit – sabit </a:t>
            </a:r>
            <a:r>
              <a:rPr lang="tr-TR" b="1" dirty="0" err="1" smtClean="0">
                <a:solidFill>
                  <a:srgbClr val="FFFFFF"/>
                </a:solidFill>
              </a:rPr>
              <a:t>tutuculu</a:t>
            </a:r>
            <a:r>
              <a:rPr lang="tr-TR" b="1" dirty="0" smtClean="0">
                <a:solidFill>
                  <a:srgbClr val="FFFFFF"/>
                </a:solidFill>
              </a:rPr>
              <a:t> köprüler</a:t>
            </a:r>
          </a:p>
          <a:p>
            <a:pPr marL="571500" indent="-571500"/>
            <a:r>
              <a:rPr lang="tr-TR" b="1" dirty="0" smtClean="0">
                <a:solidFill>
                  <a:srgbClr val="FFFFFF"/>
                </a:solidFill>
              </a:rPr>
              <a:t>Sabit – hareketli </a:t>
            </a:r>
            <a:r>
              <a:rPr lang="tr-TR" b="1" dirty="0" err="1" smtClean="0">
                <a:solidFill>
                  <a:srgbClr val="FFFFFF"/>
                </a:solidFill>
              </a:rPr>
              <a:t>tutuculu</a:t>
            </a:r>
            <a:r>
              <a:rPr lang="tr-TR" b="1" dirty="0" smtClean="0">
                <a:solidFill>
                  <a:srgbClr val="FFFFFF"/>
                </a:solidFill>
              </a:rPr>
              <a:t> köprüler</a:t>
            </a:r>
          </a:p>
          <a:p>
            <a:pPr marL="571500" indent="-571500"/>
            <a:r>
              <a:rPr lang="tr-TR" b="1" dirty="0" smtClean="0">
                <a:solidFill>
                  <a:srgbClr val="FFFFFF"/>
                </a:solidFill>
              </a:rPr>
              <a:t>Kanatlı köprüler</a:t>
            </a:r>
          </a:p>
          <a:p>
            <a:pPr marL="571500" indent="-571500"/>
            <a:r>
              <a:rPr lang="tr-TR" b="1" dirty="0" smtClean="0">
                <a:solidFill>
                  <a:srgbClr val="FFFFFF"/>
                </a:solidFill>
              </a:rPr>
              <a:t>Spring köprüler</a:t>
            </a:r>
          </a:p>
          <a:p>
            <a:pPr marL="571500" indent="-571500"/>
            <a:r>
              <a:rPr lang="tr-TR" b="1" dirty="0" err="1" smtClean="0">
                <a:solidFill>
                  <a:srgbClr val="FFFFFF"/>
                </a:solidFill>
              </a:rPr>
              <a:t>Adesiv</a:t>
            </a:r>
            <a:r>
              <a:rPr lang="tr-TR" b="1" dirty="0" smtClean="0">
                <a:solidFill>
                  <a:srgbClr val="FFFFFF"/>
                </a:solidFill>
              </a:rPr>
              <a:t> köprüler</a:t>
            </a:r>
          </a:p>
          <a:p>
            <a:pPr marL="571500" indent="-571500"/>
            <a:r>
              <a:rPr lang="tr-TR" b="1" dirty="0" smtClean="0">
                <a:solidFill>
                  <a:srgbClr val="FFFFFF"/>
                </a:solidFill>
              </a:rPr>
              <a:t>İmplant destekli köprüler</a:t>
            </a:r>
          </a:p>
          <a:p>
            <a:pPr marL="571500" indent="-571500"/>
            <a:r>
              <a:rPr lang="tr-TR" b="1" dirty="0" smtClean="0">
                <a:solidFill>
                  <a:srgbClr val="FFFFFF"/>
                </a:solidFill>
              </a:rPr>
              <a:t>Kombine köprüler</a:t>
            </a:r>
            <a:endParaRPr lang="tr-TR" b="1" dirty="0">
              <a:solidFill>
                <a:srgbClr val="FFFFFF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46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4927" b="-492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5124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6696" b="669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6773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3516" b="-35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42246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20110905084221834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368" r="-10368"/>
          <a:stretch>
            <a:fillRect/>
          </a:stretch>
        </p:blipFill>
        <p:spPr>
          <a:xfrm>
            <a:off x="3062291" y="3094708"/>
            <a:ext cx="6357818" cy="3496555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/>
          <a:srcRect l="-25687" r="-25687"/>
          <a:stretch>
            <a:fillRect/>
          </a:stretch>
        </p:blipFill>
        <p:spPr>
          <a:xfrm>
            <a:off x="-283149" y="185195"/>
            <a:ext cx="6201147" cy="341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32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KÖPRÜ ENDİKASYONLARI: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H</a:t>
            </a:r>
            <a:r>
              <a:rPr lang="en-US" dirty="0" err="1" smtClean="0">
                <a:solidFill>
                  <a:schemeClr val="bg1"/>
                </a:solidFill>
              </a:rPr>
              <a:t>astanın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hareketli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protezi</a:t>
            </a:r>
            <a:r>
              <a:rPr lang="en-US" dirty="0">
                <a:solidFill>
                  <a:schemeClr val="bg1"/>
                </a:solidFill>
              </a:rPr>
              <a:t> red </a:t>
            </a:r>
            <a:r>
              <a:rPr lang="en-US" dirty="0" err="1">
                <a:solidFill>
                  <a:schemeClr val="bg1"/>
                </a:solidFill>
              </a:rPr>
              <a:t>etmesi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gibi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fizyolojik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gereksinmeler</a:t>
            </a:r>
            <a:r>
              <a:rPr lang="en-US" dirty="0" smtClean="0">
                <a:solidFill>
                  <a:schemeClr val="bg1"/>
                </a:solidFill>
              </a:rPr>
              <a:t>,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hareketli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protezin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kontrendike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olduğu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sistemik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hastalıklar</a:t>
            </a:r>
            <a:r>
              <a:rPr lang="en-US" dirty="0">
                <a:solidFill>
                  <a:schemeClr val="bg1"/>
                </a:solidFill>
              </a:rPr>
              <a:t>,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ortodontik </a:t>
            </a:r>
            <a:r>
              <a:rPr lang="en-US" dirty="0" err="1" smtClean="0">
                <a:solidFill>
                  <a:schemeClr val="bg1"/>
                </a:solidFill>
              </a:rPr>
              <a:t>gereksinmeler</a:t>
            </a:r>
            <a:r>
              <a:rPr lang="en-US" dirty="0" smtClean="0">
                <a:solidFill>
                  <a:schemeClr val="bg1"/>
                </a:solidFill>
              </a:rPr>
              <a:t>,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periodontal </a:t>
            </a:r>
            <a:r>
              <a:rPr lang="en-US" dirty="0">
                <a:solidFill>
                  <a:schemeClr val="bg1"/>
                </a:solidFill>
              </a:rPr>
              <a:t>durum, </a:t>
            </a:r>
            <a:r>
              <a:rPr lang="en-US" dirty="0" err="1">
                <a:solidFill>
                  <a:schemeClr val="bg1"/>
                </a:solidFill>
              </a:rPr>
              <a:t>fonasyon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estetik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fonksiyonel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gereksinmeler</a:t>
            </a:r>
            <a:r>
              <a:rPr lang="en-US" dirty="0">
                <a:solidFill>
                  <a:schemeClr val="bg1"/>
                </a:solidFill>
              </a:rPr>
              <a:t>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Lokal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endikasyonlar </a:t>
            </a:r>
            <a:r>
              <a:rPr lang="en-US" dirty="0" err="1">
                <a:solidFill>
                  <a:schemeClr val="bg1"/>
                </a:solidFill>
              </a:rPr>
              <a:t>ise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destek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dişlerdeki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restorasyon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yapma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gerekliliği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morfoloji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bozukluğu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pozisyon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bozukluklarıdır</a:t>
            </a:r>
            <a:r>
              <a:rPr lang="en-US" dirty="0">
                <a:solidFill>
                  <a:schemeClr val="bg1"/>
                </a:solidFill>
              </a:rPr>
              <a:t>. </a:t>
            </a:r>
            <a:endParaRPr lang="tr-TR" dirty="0">
              <a:solidFill>
                <a:schemeClr val="bg1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467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KÖPRÜ KONTRENDİKASYONLARI: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Hasta </a:t>
            </a:r>
            <a:r>
              <a:rPr lang="en-US" dirty="0" err="1" smtClean="0">
                <a:solidFill>
                  <a:schemeClr val="bg1"/>
                </a:solidFill>
              </a:rPr>
              <a:t>ile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kooperasyon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bozukluğu</a:t>
            </a:r>
            <a:r>
              <a:rPr lang="en-US" dirty="0">
                <a:solidFill>
                  <a:schemeClr val="bg1"/>
                </a:solidFill>
              </a:rPr>
              <a:t>,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yaş</a:t>
            </a:r>
            <a:r>
              <a:rPr lang="en-US" dirty="0" smtClean="0">
                <a:solidFill>
                  <a:schemeClr val="bg1"/>
                </a:solidFill>
              </a:rPr>
              <a:t>,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lokal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anestezi</a:t>
            </a:r>
            <a:r>
              <a:rPr lang="en-US" dirty="0">
                <a:solidFill>
                  <a:schemeClr val="bg1"/>
                </a:solidFill>
              </a:rPr>
              <a:t>,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çürük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insidansı</a:t>
            </a:r>
            <a:r>
              <a:rPr lang="en-US" dirty="0">
                <a:solidFill>
                  <a:schemeClr val="bg1"/>
                </a:solidFill>
              </a:rPr>
              <a:t>,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hijyen</a:t>
            </a:r>
            <a:r>
              <a:rPr lang="en-US" dirty="0">
                <a:solidFill>
                  <a:schemeClr val="bg1"/>
                </a:solidFill>
              </a:rPr>
              <a:t>, periodontal </a:t>
            </a:r>
            <a:r>
              <a:rPr lang="en-US" dirty="0" err="1">
                <a:solidFill>
                  <a:schemeClr val="bg1"/>
                </a:solidFill>
              </a:rPr>
              <a:t>hastalıklar</a:t>
            </a:r>
            <a:r>
              <a:rPr lang="en-US" dirty="0">
                <a:solidFill>
                  <a:schemeClr val="bg1"/>
                </a:solidFill>
              </a:rPr>
              <a:t>, gingival </a:t>
            </a:r>
            <a:r>
              <a:rPr lang="en-US" dirty="0" err="1">
                <a:solidFill>
                  <a:schemeClr val="bg1"/>
                </a:solidFill>
              </a:rPr>
              <a:t>hiperplaziler</a:t>
            </a:r>
            <a:r>
              <a:rPr lang="en-US" dirty="0">
                <a:solidFill>
                  <a:schemeClr val="bg1"/>
                </a:solidFill>
              </a:rPr>
              <a:t>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destek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dişe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ait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problemler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olarak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sıralanabilir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tr-TR" dirty="0">
              <a:solidFill>
                <a:schemeClr val="bg1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309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</a:rPr>
              <a:t>PROTEZ NEDİR?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94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KÖPRÜ AVANTAJLARI: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tr-TR" dirty="0" smtClean="0">
                <a:solidFill>
                  <a:schemeClr val="bg1"/>
                </a:solidFill>
              </a:rPr>
              <a:t>Bu </a:t>
            </a:r>
            <a:r>
              <a:rPr lang="tr-TR" dirty="0">
                <a:solidFill>
                  <a:schemeClr val="bg1"/>
                </a:solidFill>
              </a:rPr>
              <a:t>protezler hasta tarafından takılıp, çıkartılamaz. Dişe yapıştırıldıktan sonra hasta tarafından kendi dişleri gibi kullanılır.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Hasta </a:t>
            </a:r>
            <a:r>
              <a:rPr lang="en-US" dirty="0" err="1">
                <a:solidFill>
                  <a:schemeClr val="bg1"/>
                </a:solidFill>
              </a:rPr>
              <a:t>tarafından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kabullenilmesi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kullanılması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daha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kolaydır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tr-TR" dirty="0">
              <a:solidFill>
                <a:schemeClr val="bg1"/>
              </a:solidFill>
            </a:endParaRPr>
          </a:p>
          <a:p>
            <a:pPr lvl="0"/>
            <a:r>
              <a:rPr lang="en-US" dirty="0" err="1">
                <a:solidFill>
                  <a:schemeClr val="bg1"/>
                </a:solidFill>
              </a:rPr>
              <a:t>Dişin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doğal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boyutuna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yakın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boyuta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sahip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olup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diğer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protezlere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oranla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daha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küçük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hacimlidir</a:t>
            </a:r>
            <a:r>
              <a:rPr lang="en-US" dirty="0">
                <a:solidFill>
                  <a:schemeClr val="bg1"/>
                </a:solidFill>
              </a:rPr>
              <a:t>. </a:t>
            </a:r>
            <a:endParaRPr lang="tr-TR" dirty="0">
              <a:solidFill>
                <a:schemeClr val="bg1"/>
              </a:solidFill>
            </a:endParaRPr>
          </a:p>
          <a:p>
            <a:pPr lvl="0"/>
            <a:r>
              <a:rPr lang="en-US" dirty="0" err="1">
                <a:solidFill>
                  <a:schemeClr val="bg1"/>
                </a:solidFill>
              </a:rPr>
              <a:t>Estetiktir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tr-TR" dirty="0">
              <a:solidFill>
                <a:schemeClr val="bg1"/>
              </a:solidFill>
            </a:endParaRPr>
          </a:p>
          <a:p>
            <a:pPr lvl="0"/>
            <a:r>
              <a:rPr lang="en-US" dirty="0" err="1">
                <a:solidFill>
                  <a:schemeClr val="bg1"/>
                </a:solidFill>
              </a:rPr>
              <a:t>Bakımı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temizlenmesi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oldukça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kolaydır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tr-TR" dirty="0">
              <a:solidFill>
                <a:schemeClr val="bg1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0095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KÖPRÜ DEZAVANTAJLARI: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err="1" smtClean="0">
                <a:solidFill>
                  <a:schemeClr val="bg1"/>
                </a:solidFill>
              </a:rPr>
              <a:t>Yapılabilmesi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için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diş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kesimi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işlemine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ihtiyaç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vardır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tr-TR" dirty="0">
              <a:solidFill>
                <a:schemeClr val="bg1"/>
              </a:solidFill>
            </a:endParaRPr>
          </a:p>
          <a:p>
            <a:pPr lvl="0"/>
            <a:r>
              <a:rPr lang="en-US" dirty="0" err="1">
                <a:solidFill>
                  <a:schemeClr val="bg1"/>
                </a:solidFill>
              </a:rPr>
              <a:t>Tamiri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zordur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tr-TR" dirty="0">
              <a:solidFill>
                <a:schemeClr val="bg1"/>
              </a:solidFill>
            </a:endParaRPr>
          </a:p>
          <a:p>
            <a:pPr lvl="0"/>
            <a:r>
              <a:rPr lang="en-US" dirty="0" err="1">
                <a:solidFill>
                  <a:schemeClr val="bg1"/>
                </a:solidFill>
              </a:rPr>
              <a:t>Hatalı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yapıldığı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takdirde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destek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diş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dokulara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zarar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verir</a:t>
            </a:r>
            <a:r>
              <a:rPr lang="en-US" dirty="0">
                <a:solidFill>
                  <a:schemeClr val="bg1"/>
                </a:solidFill>
              </a:rPr>
              <a:t>. Bu </a:t>
            </a:r>
            <a:r>
              <a:rPr lang="en-US" dirty="0" err="1">
                <a:solidFill>
                  <a:schemeClr val="bg1"/>
                </a:solidFill>
              </a:rPr>
              <a:t>zararların</a:t>
            </a:r>
            <a:r>
              <a:rPr lang="en-US" dirty="0">
                <a:solidFill>
                  <a:schemeClr val="bg1"/>
                </a:solidFill>
              </a:rPr>
              <a:t> her zaman </a:t>
            </a:r>
            <a:r>
              <a:rPr lang="en-US" dirty="0" err="1">
                <a:solidFill>
                  <a:schemeClr val="bg1"/>
                </a:solidFill>
              </a:rPr>
              <a:t>telâfisi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mümkün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olmayabilir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tr-TR" dirty="0">
              <a:solidFill>
                <a:schemeClr val="bg1"/>
              </a:solidFill>
            </a:endParaRPr>
          </a:p>
          <a:p>
            <a:pPr lvl="0"/>
            <a:r>
              <a:rPr lang="en-US" dirty="0" err="1">
                <a:solidFill>
                  <a:schemeClr val="bg1"/>
                </a:solidFill>
              </a:rPr>
              <a:t>Kullanılan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malzemeye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göre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pahalı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olabilir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tr-TR" dirty="0">
              <a:solidFill>
                <a:schemeClr val="bg1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862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3547"/>
          </a:xfrm>
        </p:spPr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Kaynaklar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55000" lnSpcReduction="20000"/>
          </a:bodyPr>
          <a:lstStyle/>
          <a:p>
            <a:pPr lvl="0" algn="just"/>
            <a:r>
              <a:rPr lang="tr-TR" sz="4400" b="1" dirty="0" err="1">
                <a:solidFill>
                  <a:srgbClr val="FFFFFF"/>
                </a:solidFill>
              </a:rPr>
              <a:t>Rosenstiel</a:t>
            </a:r>
            <a:r>
              <a:rPr lang="tr-TR" sz="4400" b="1" dirty="0">
                <a:solidFill>
                  <a:srgbClr val="FFFFFF"/>
                </a:solidFill>
              </a:rPr>
              <a:t> SF, Land MF, </a:t>
            </a:r>
            <a:r>
              <a:rPr lang="tr-TR" sz="4400" b="1" dirty="0" err="1">
                <a:solidFill>
                  <a:srgbClr val="FFFFFF"/>
                </a:solidFill>
              </a:rPr>
              <a:t>Fujimoto</a:t>
            </a:r>
            <a:r>
              <a:rPr lang="tr-TR" sz="4400" b="1" dirty="0">
                <a:solidFill>
                  <a:srgbClr val="FFFFFF"/>
                </a:solidFill>
              </a:rPr>
              <a:t> J. </a:t>
            </a:r>
            <a:r>
              <a:rPr lang="tr-TR" sz="4400" b="1" dirty="0" err="1">
                <a:solidFill>
                  <a:srgbClr val="FFFFFF"/>
                </a:solidFill>
              </a:rPr>
              <a:t>Contemporary</a:t>
            </a:r>
            <a:r>
              <a:rPr lang="tr-TR" sz="4400" b="1" dirty="0">
                <a:solidFill>
                  <a:srgbClr val="FFFFFF"/>
                </a:solidFill>
              </a:rPr>
              <a:t> </a:t>
            </a:r>
            <a:r>
              <a:rPr lang="tr-TR" sz="4400" b="1" dirty="0" err="1">
                <a:solidFill>
                  <a:srgbClr val="FFFFFF"/>
                </a:solidFill>
              </a:rPr>
              <a:t>Fixed</a:t>
            </a:r>
            <a:r>
              <a:rPr lang="tr-TR" sz="4400" b="1" dirty="0">
                <a:solidFill>
                  <a:srgbClr val="FFFFFF"/>
                </a:solidFill>
              </a:rPr>
              <a:t> </a:t>
            </a:r>
            <a:r>
              <a:rPr lang="tr-TR" sz="4400" b="1" dirty="0" err="1">
                <a:solidFill>
                  <a:srgbClr val="FFFFFF"/>
                </a:solidFill>
              </a:rPr>
              <a:t>Prosthodontics</a:t>
            </a:r>
            <a:r>
              <a:rPr lang="tr-TR" sz="4400" b="1" dirty="0">
                <a:solidFill>
                  <a:srgbClr val="FFFFFF"/>
                </a:solidFill>
              </a:rPr>
              <a:t>. </a:t>
            </a:r>
            <a:r>
              <a:rPr lang="tr-TR" sz="4400" b="1" dirty="0" err="1">
                <a:solidFill>
                  <a:srgbClr val="FFFFFF"/>
                </a:solidFill>
              </a:rPr>
              <a:t>China</a:t>
            </a:r>
            <a:r>
              <a:rPr lang="tr-TR" sz="4400" b="1" dirty="0">
                <a:solidFill>
                  <a:srgbClr val="FFFFFF"/>
                </a:solidFill>
              </a:rPr>
              <a:t>: </a:t>
            </a:r>
            <a:r>
              <a:rPr lang="tr-TR" sz="4400" b="1" dirty="0" err="1">
                <a:solidFill>
                  <a:srgbClr val="FFFFFF"/>
                </a:solidFill>
              </a:rPr>
              <a:t>Mosby</a:t>
            </a:r>
            <a:r>
              <a:rPr lang="tr-TR" sz="4400" b="1" dirty="0">
                <a:solidFill>
                  <a:srgbClr val="FFFFFF"/>
                </a:solidFill>
              </a:rPr>
              <a:t> </a:t>
            </a:r>
            <a:r>
              <a:rPr lang="tr-TR" sz="4400" b="1" dirty="0" err="1">
                <a:solidFill>
                  <a:srgbClr val="FFFFFF"/>
                </a:solidFill>
              </a:rPr>
              <a:t>Elsevier</a:t>
            </a:r>
            <a:r>
              <a:rPr lang="tr-TR" sz="4400" b="1" dirty="0">
                <a:solidFill>
                  <a:srgbClr val="FFFFFF"/>
                </a:solidFill>
              </a:rPr>
              <a:t>; 2006.</a:t>
            </a:r>
          </a:p>
          <a:p>
            <a:pPr lvl="0" algn="just"/>
            <a:r>
              <a:rPr lang="tr-TR" sz="4400" b="1" dirty="0" err="1">
                <a:solidFill>
                  <a:srgbClr val="FFFFFF"/>
                </a:solidFill>
              </a:rPr>
              <a:t>Shafie</a:t>
            </a:r>
            <a:r>
              <a:rPr lang="tr-TR" sz="4400" b="1" dirty="0">
                <a:solidFill>
                  <a:srgbClr val="FFFFFF"/>
                </a:solidFill>
              </a:rPr>
              <a:t> HR. (Çeviren: </a:t>
            </a:r>
            <a:r>
              <a:rPr lang="tr-TR" sz="4400" b="1" dirty="0" err="1">
                <a:solidFill>
                  <a:srgbClr val="FFFFFF"/>
                </a:solidFill>
              </a:rPr>
              <a:t>Kılıçarslan</a:t>
            </a:r>
            <a:r>
              <a:rPr lang="tr-TR" sz="4400" b="1" dirty="0">
                <a:solidFill>
                  <a:srgbClr val="FFFFFF"/>
                </a:solidFill>
              </a:rPr>
              <a:t> MA.) </a:t>
            </a:r>
            <a:r>
              <a:rPr lang="tr-TR" sz="4400" b="1" dirty="0" err="1">
                <a:solidFill>
                  <a:srgbClr val="FFFFFF"/>
                </a:solidFill>
              </a:rPr>
              <a:t>İmplant</a:t>
            </a:r>
            <a:r>
              <a:rPr lang="tr-TR" sz="4400" b="1" dirty="0">
                <a:solidFill>
                  <a:srgbClr val="FFFFFF"/>
                </a:solidFill>
              </a:rPr>
              <a:t> Destekli </a:t>
            </a:r>
            <a:r>
              <a:rPr lang="tr-TR" sz="4400" b="1" dirty="0" err="1">
                <a:solidFill>
                  <a:srgbClr val="FFFFFF"/>
                </a:solidFill>
              </a:rPr>
              <a:t>Overdenture</a:t>
            </a:r>
            <a:r>
              <a:rPr lang="tr-TR" sz="4400" b="1" dirty="0">
                <a:solidFill>
                  <a:srgbClr val="FFFFFF"/>
                </a:solidFill>
              </a:rPr>
              <a:t>: Klinik ve Laboratuvar Uygulama El Kitabı. Ankara: </a:t>
            </a:r>
            <a:r>
              <a:rPr lang="tr-TR" sz="4400" b="1" dirty="0" err="1">
                <a:solidFill>
                  <a:srgbClr val="FFFFFF"/>
                </a:solidFill>
              </a:rPr>
              <a:t>Palme</a:t>
            </a:r>
            <a:r>
              <a:rPr lang="tr-TR" sz="4400" b="1" dirty="0">
                <a:solidFill>
                  <a:srgbClr val="FFFFFF"/>
                </a:solidFill>
              </a:rPr>
              <a:t> Yayınevi; 2011.</a:t>
            </a:r>
          </a:p>
          <a:p>
            <a:pPr lvl="0" algn="just"/>
            <a:r>
              <a:rPr lang="tr-TR" sz="4400" b="1" dirty="0" err="1">
                <a:solidFill>
                  <a:srgbClr val="FFFFFF"/>
                </a:solidFill>
              </a:rPr>
              <a:t>Shillingburg</a:t>
            </a:r>
            <a:r>
              <a:rPr lang="tr-TR" sz="4400" b="1" dirty="0">
                <a:solidFill>
                  <a:srgbClr val="FFFFFF"/>
                </a:solidFill>
              </a:rPr>
              <a:t> HT, </a:t>
            </a:r>
            <a:r>
              <a:rPr lang="tr-TR" sz="4400" b="1" dirty="0" err="1">
                <a:solidFill>
                  <a:srgbClr val="FFFFFF"/>
                </a:solidFill>
              </a:rPr>
              <a:t>Hobo</a:t>
            </a:r>
            <a:r>
              <a:rPr lang="tr-TR" sz="4400" b="1" dirty="0">
                <a:solidFill>
                  <a:srgbClr val="FFFFFF"/>
                </a:solidFill>
              </a:rPr>
              <a:t> S, </a:t>
            </a:r>
            <a:r>
              <a:rPr lang="tr-TR" sz="4400" b="1" dirty="0" err="1">
                <a:solidFill>
                  <a:srgbClr val="FFFFFF"/>
                </a:solidFill>
              </a:rPr>
              <a:t>Whitsett</a:t>
            </a:r>
            <a:r>
              <a:rPr lang="tr-TR" sz="4400" b="1" dirty="0">
                <a:solidFill>
                  <a:srgbClr val="FFFFFF"/>
                </a:solidFill>
              </a:rPr>
              <a:t> LD, </a:t>
            </a:r>
            <a:r>
              <a:rPr lang="tr-TR" sz="4400" b="1" dirty="0" err="1">
                <a:solidFill>
                  <a:srgbClr val="FFFFFF"/>
                </a:solidFill>
              </a:rPr>
              <a:t>Jacobi</a:t>
            </a:r>
            <a:r>
              <a:rPr lang="tr-TR" sz="4400" b="1" dirty="0">
                <a:solidFill>
                  <a:srgbClr val="FFFFFF"/>
                </a:solidFill>
              </a:rPr>
              <a:t> R, </a:t>
            </a:r>
            <a:r>
              <a:rPr lang="tr-TR" sz="4400" b="1" dirty="0" err="1">
                <a:solidFill>
                  <a:srgbClr val="FFFFFF"/>
                </a:solidFill>
              </a:rPr>
              <a:t>Brackett</a:t>
            </a:r>
            <a:r>
              <a:rPr lang="tr-TR" sz="4400" b="1" dirty="0">
                <a:solidFill>
                  <a:srgbClr val="FFFFFF"/>
                </a:solidFill>
              </a:rPr>
              <a:t> SE. (Çeviri Editörü: Ünsal MK, Üşümez A.) Sabit Protezin Temelleri. 3. Baskı. İstanbul: </a:t>
            </a:r>
            <a:r>
              <a:rPr lang="tr-TR" sz="4400" b="1" dirty="0" err="1">
                <a:solidFill>
                  <a:srgbClr val="FFFFFF"/>
                </a:solidFill>
              </a:rPr>
              <a:t>Quintessence</a:t>
            </a:r>
            <a:r>
              <a:rPr lang="tr-TR" sz="4400" b="1" dirty="0">
                <a:solidFill>
                  <a:srgbClr val="FFFFFF"/>
                </a:solidFill>
              </a:rPr>
              <a:t> Yayıncılık Ltd. Şti; 2010.</a:t>
            </a:r>
          </a:p>
          <a:p>
            <a:pPr lvl="0" algn="just"/>
            <a:r>
              <a:rPr lang="tr-TR" sz="4400" b="1" dirty="0" err="1">
                <a:solidFill>
                  <a:srgbClr val="FFFFFF"/>
                </a:solidFill>
              </a:rPr>
              <a:t>The</a:t>
            </a:r>
            <a:r>
              <a:rPr lang="tr-TR" sz="4400" b="1" dirty="0">
                <a:solidFill>
                  <a:srgbClr val="FFFFFF"/>
                </a:solidFill>
              </a:rPr>
              <a:t> Academy of </a:t>
            </a:r>
            <a:r>
              <a:rPr lang="tr-TR" sz="4400" b="1" dirty="0" err="1">
                <a:solidFill>
                  <a:srgbClr val="FFFFFF"/>
                </a:solidFill>
              </a:rPr>
              <a:t>Prosthodontics</a:t>
            </a:r>
            <a:r>
              <a:rPr lang="tr-TR" sz="4400" b="1" dirty="0">
                <a:solidFill>
                  <a:srgbClr val="FFFFFF"/>
                </a:solidFill>
              </a:rPr>
              <a:t>. </a:t>
            </a:r>
            <a:r>
              <a:rPr lang="tr-TR" sz="4400" b="1" dirty="0" err="1">
                <a:solidFill>
                  <a:srgbClr val="FFFFFF"/>
                </a:solidFill>
              </a:rPr>
              <a:t>The</a:t>
            </a:r>
            <a:r>
              <a:rPr lang="tr-TR" sz="4400" b="1" dirty="0">
                <a:solidFill>
                  <a:srgbClr val="FFFFFF"/>
                </a:solidFill>
              </a:rPr>
              <a:t> </a:t>
            </a:r>
            <a:r>
              <a:rPr lang="tr-TR" sz="4400" b="1" dirty="0" err="1">
                <a:solidFill>
                  <a:srgbClr val="FFFFFF"/>
                </a:solidFill>
              </a:rPr>
              <a:t>glossary</a:t>
            </a:r>
            <a:r>
              <a:rPr lang="tr-TR" sz="4400" b="1" dirty="0">
                <a:solidFill>
                  <a:srgbClr val="FFFFFF"/>
                </a:solidFill>
              </a:rPr>
              <a:t> of </a:t>
            </a:r>
            <a:r>
              <a:rPr lang="tr-TR" sz="4400" b="1" dirty="0" err="1">
                <a:solidFill>
                  <a:srgbClr val="FFFFFF"/>
                </a:solidFill>
              </a:rPr>
              <a:t>Prosthodontic</a:t>
            </a:r>
            <a:r>
              <a:rPr lang="tr-TR" sz="4400" b="1" dirty="0">
                <a:solidFill>
                  <a:srgbClr val="FFFFFF"/>
                </a:solidFill>
              </a:rPr>
              <a:t> </a:t>
            </a:r>
            <a:r>
              <a:rPr lang="tr-TR" sz="4400" b="1" dirty="0" err="1">
                <a:solidFill>
                  <a:srgbClr val="FFFFFF"/>
                </a:solidFill>
              </a:rPr>
              <a:t>Terms</a:t>
            </a:r>
            <a:r>
              <a:rPr lang="tr-TR" sz="4400" b="1" dirty="0">
                <a:solidFill>
                  <a:srgbClr val="FFFFFF"/>
                </a:solidFill>
              </a:rPr>
              <a:t>. </a:t>
            </a:r>
            <a:r>
              <a:rPr lang="tr-TR" sz="4400" b="1" dirty="0" err="1">
                <a:solidFill>
                  <a:srgbClr val="FFFFFF"/>
                </a:solidFill>
              </a:rPr>
              <a:t>The</a:t>
            </a:r>
            <a:r>
              <a:rPr lang="tr-TR" sz="4400" b="1" dirty="0">
                <a:solidFill>
                  <a:srgbClr val="FFFFFF"/>
                </a:solidFill>
              </a:rPr>
              <a:t> </a:t>
            </a:r>
            <a:r>
              <a:rPr lang="tr-TR" sz="4400" b="1" dirty="0" err="1">
                <a:solidFill>
                  <a:srgbClr val="FFFFFF"/>
                </a:solidFill>
              </a:rPr>
              <a:t>Journal</a:t>
            </a:r>
            <a:r>
              <a:rPr lang="tr-TR" sz="4400" b="1" dirty="0">
                <a:solidFill>
                  <a:srgbClr val="FFFFFF"/>
                </a:solidFill>
              </a:rPr>
              <a:t> of </a:t>
            </a:r>
            <a:r>
              <a:rPr lang="tr-TR" sz="4400" b="1" dirty="0" err="1">
                <a:solidFill>
                  <a:srgbClr val="FFFFFF"/>
                </a:solidFill>
              </a:rPr>
              <a:t>Prosthetic</a:t>
            </a:r>
            <a:r>
              <a:rPr lang="tr-TR" sz="4400" b="1" dirty="0">
                <a:solidFill>
                  <a:srgbClr val="FFFFFF"/>
                </a:solidFill>
              </a:rPr>
              <a:t> </a:t>
            </a:r>
            <a:r>
              <a:rPr lang="tr-TR" sz="4400" b="1" dirty="0" err="1">
                <a:solidFill>
                  <a:srgbClr val="FFFFFF"/>
                </a:solidFill>
              </a:rPr>
              <a:t>Dentistry</a:t>
            </a:r>
            <a:r>
              <a:rPr lang="tr-TR" sz="4400" b="1" dirty="0">
                <a:solidFill>
                  <a:srgbClr val="FFFFFF"/>
                </a:solidFill>
              </a:rPr>
              <a:t> 2005; 94 (1): 10-92.</a:t>
            </a:r>
          </a:p>
          <a:p>
            <a:pPr lvl="0" algn="just"/>
            <a:r>
              <a:rPr lang="tr-TR" sz="4400" b="1" dirty="0" err="1">
                <a:solidFill>
                  <a:srgbClr val="FFFFFF"/>
                </a:solidFill>
              </a:rPr>
              <a:t>Yavuzyılmaz</a:t>
            </a:r>
            <a:r>
              <a:rPr lang="tr-TR" sz="4400" b="1" dirty="0">
                <a:solidFill>
                  <a:srgbClr val="FFFFFF"/>
                </a:solidFill>
              </a:rPr>
              <a:t> H, Ulusoy MM, Kedici PS, Kansu G. </a:t>
            </a:r>
            <a:r>
              <a:rPr lang="tr-TR" sz="4400" b="1" dirty="0" err="1">
                <a:solidFill>
                  <a:srgbClr val="FFFFFF"/>
                </a:solidFill>
              </a:rPr>
              <a:t>Protetik</a:t>
            </a:r>
            <a:r>
              <a:rPr lang="tr-TR" sz="4400" b="1" dirty="0">
                <a:solidFill>
                  <a:srgbClr val="FFFFFF"/>
                </a:solidFill>
              </a:rPr>
              <a:t> Diş Tedavisi Terimleri Sözlüğü. Ankara: Türk </a:t>
            </a:r>
            <a:r>
              <a:rPr lang="tr-TR" sz="4400" b="1" dirty="0" err="1">
                <a:solidFill>
                  <a:srgbClr val="FFFFFF"/>
                </a:solidFill>
              </a:rPr>
              <a:t>Prostodonti</a:t>
            </a:r>
            <a:r>
              <a:rPr lang="tr-TR" sz="4400" b="1" dirty="0">
                <a:solidFill>
                  <a:srgbClr val="FFFFFF"/>
                </a:solidFill>
              </a:rPr>
              <a:t> ve </a:t>
            </a:r>
            <a:r>
              <a:rPr lang="tr-TR" sz="4400" b="1" dirty="0" err="1">
                <a:solidFill>
                  <a:srgbClr val="FFFFFF"/>
                </a:solidFill>
              </a:rPr>
              <a:t>İmplantoloji</a:t>
            </a:r>
            <a:r>
              <a:rPr lang="tr-TR" sz="4400" b="1" dirty="0">
                <a:solidFill>
                  <a:srgbClr val="FFFFFF"/>
                </a:solidFill>
              </a:rPr>
              <a:t> Derneği Ankara Şubesi Yayınları Özyurt Matbaacılık; 2003.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27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TDK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 err="1" smtClean="0">
                <a:solidFill>
                  <a:schemeClr val="bg1"/>
                </a:solidFill>
              </a:rPr>
              <a:t>Fransızca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kaynaklı</a:t>
            </a:r>
            <a:r>
              <a:rPr lang="en-US" sz="4000" dirty="0" smtClean="0">
                <a:solidFill>
                  <a:schemeClr val="bg1"/>
                </a:solidFill>
              </a:rPr>
              <a:t>,</a:t>
            </a:r>
          </a:p>
          <a:p>
            <a:r>
              <a:rPr lang="en-US" sz="4000" dirty="0" err="1" smtClean="0">
                <a:solidFill>
                  <a:schemeClr val="bg1"/>
                </a:solidFill>
              </a:rPr>
              <a:t>Sıfat</a:t>
            </a:r>
            <a:r>
              <a:rPr lang="en-US" sz="4000" dirty="0" smtClean="0">
                <a:solidFill>
                  <a:schemeClr val="bg1"/>
                </a:solidFill>
              </a:rPr>
              <a:t>,</a:t>
            </a:r>
          </a:p>
          <a:p>
            <a:r>
              <a:rPr lang="en-US" sz="4000" dirty="0" err="1" smtClean="0">
                <a:solidFill>
                  <a:schemeClr val="bg1"/>
                </a:solidFill>
              </a:rPr>
              <a:t>Takma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anlamına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geliyor</a:t>
            </a:r>
            <a:r>
              <a:rPr lang="en-US" sz="4000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US" sz="4000" b="1" dirty="0" err="1" smtClean="0">
                <a:solidFill>
                  <a:srgbClr val="FFFF00"/>
                </a:solidFill>
              </a:rPr>
              <a:t>Uzuv</a:t>
            </a:r>
            <a:r>
              <a:rPr lang="en-US" sz="4000" b="1" dirty="0" smtClean="0">
                <a:solidFill>
                  <a:srgbClr val="FFFF00"/>
                </a:solidFill>
              </a:rPr>
              <a:t>, organ </a:t>
            </a:r>
            <a:r>
              <a:rPr lang="en-US" sz="4000" b="1" dirty="0" err="1" smtClean="0">
                <a:solidFill>
                  <a:srgbClr val="FFFF00"/>
                </a:solidFill>
              </a:rPr>
              <a:t>veya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eklem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yerine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yapılan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yapay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cihazlar</a:t>
            </a:r>
            <a:r>
              <a:rPr lang="en-US" sz="4000" b="1" dirty="0" smtClean="0">
                <a:solidFill>
                  <a:srgbClr val="FFFF00"/>
                </a:solidFill>
              </a:rPr>
              <a:t>.</a:t>
            </a:r>
            <a:endParaRPr lang="en-US" sz="4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5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THE ACADEMY OF PROSTHODONTICS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68537"/>
            <a:ext cx="8229599" cy="3802730"/>
          </a:xfrm>
        </p:spPr>
        <p:txBody>
          <a:bodyPr>
            <a:noAutofit/>
          </a:bodyPr>
          <a:lstStyle/>
          <a:p>
            <a:pPr algn="just"/>
            <a:r>
              <a:rPr lang="en-US" sz="4000" dirty="0" smtClean="0">
                <a:solidFill>
                  <a:schemeClr val="bg1"/>
                </a:solidFill>
              </a:rPr>
              <a:t>İnsan </a:t>
            </a:r>
            <a:r>
              <a:rPr lang="en-US" sz="4000" dirty="0" err="1" smtClean="0">
                <a:solidFill>
                  <a:schemeClr val="bg1"/>
                </a:solidFill>
              </a:rPr>
              <a:t>vücudunun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eksik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bir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parçasının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yapay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olarak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tamamlanmasını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sağlayan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aygıtlar</a:t>
            </a:r>
            <a:r>
              <a:rPr lang="en-US" sz="4000" dirty="0" smtClean="0">
                <a:solidFill>
                  <a:schemeClr val="bg1"/>
                </a:solidFill>
              </a:rPr>
              <a:t>. </a:t>
            </a:r>
          </a:p>
          <a:p>
            <a:pPr algn="just"/>
            <a:r>
              <a:rPr lang="en-US" sz="4000" dirty="0" err="1" smtClean="0">
                <a:solidFill>
                  <a:schemeClr val="bg1"/>
                </a:solidFill>
              </a:rPr>
              <a:t>Çeşitli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fonksiyonları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değiştiren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veya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geliştiren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aygıtlar</a:t>
            </a:r>
            <a:r>
              <a:rPr lang="en-US" sz="4000" dirty="0" smtClean="0">
                <a:solidFill>
                  <a:schemeClr val="bg1"/>
                </a:solidFill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90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Diş </a:t>
            </a:r>
            <a:r>
              <a:rPr lang="en-US" sz="6000" b="1" dirty="0" err="1" smtClean="0"/>
              <a:t>Hekimliği’nde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1864" y="1600200"/>
            <a:ext cx="7403485" cy="4525963"/>
          </a:xfrm>
        </p:spPr>
        <p:txBody>
          <a:bodyPr>
            <a:normAutofit/>
          </a:bodyPr>
          <a:lstStyle/>
          <a:p>
            <a:pPr algn="just"/>
            <a:r>
              <a:rPr lang="en-US" sz="3600" b="1" dirty="0" smtClean="0">
                <a:solidFill>
                  <a:srgbClr val="FFFFFF"/>
                </a:solidFill>
              </a:rPr>
              <a:t>Dişlerin, </a:t>
            </a:r>
            <a:r>
              <a:rPr lang="en-US" sz="3600" b="1" dirty="0" err="1" smtClean="0">
                <a:solidFill>
                  <a:srgbClr val="FFFFFF"/>
                </a:solidFill>
              </a:rPr>
              <a:t>destek</a:t>
            </a:r>
            <a:r>
              <a:rPr lang="en-US" sz="3600" b="1" dirty="0" smtClean="0">
                <a:solidFill>
                  <a:srgbClr val="FFFFFF"/>
                </a:solidFill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</a:rPr>
              <a:t>dokularının</a:t>
            </a:r>
            <a:r>
              <a:rPr lang="en-US" sz="3600" b="1" dirty="0" smtClean="0">
                <a:solidFill>
                  <a:srgbClr val="FFFFFF"/>
                </a:solidFill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</a:rPr>
              <a:t>veya</a:t>
            </a:r>
            <a:r>
              <a:rPr lang="en-US" sz="3600" b="1" dirty="0" smtClean="0">
                <a:solidFill>
                  <a:srgbClr val="FFFFFF"/>
                </a:solidFill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</a:rPr>
              <a:t>çeneler</a:t>
            </a:r>
            <a:r>
              <a:rPr lang="en-US" sz="3600" b="1" dirty="0" smtClean="0">
                <a:solidFill>
                  <a:srgbClr val="FFFFFF"/>
                </a:solidFill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</a:rPr>
              <a:t>ve</a:t>
            </a:r>
            <a:r>
              <a:rPr lang="en-US" sz="3600" b="1" dirty="0" smtClean="0">
                <a:solidFill>
                  <a:srgbClr val="FFFFFF"/>
                </a:solidFill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</a:rPr>
              <a:t>yüz</a:t>
            </a:r>
            <a:r>
              <a:rPr lang="en-US" sz="3600" b="1" dirty="0" smtClean="0">
                <a:solidFill>
                  <a:srgbClr val="FFFFFF"/>
                </a:solidFill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</a:rPr>
              <a:t>bölgesindeki</a:t>
            </a:r>
            <a:r>
              <a:rPr lang="en-US" sz="3600" b="1" dirty="0" smtClean="0">
                <a:solidFill>
                  <a:srgbClr val="FFFFFF"/>
                </a:solidFill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</a:rPr>
              <a:t>dokuların</a:t>
            </a:r>
            <a:r>
              <a:rPr lang="en-US" sz="3600" b="1" dirty="0" smtClean="0">
                <a:solidFill>
                  <a:srgbClr val="FFFFFF"/>
                </a:solidFill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</a:rPr>
              <a:t>eksikliği</a:t>
            </a:r>
            <a:r>
              <a:rPr lang="en-US" sz="3600" b="1" dirty="0" smtClean="0">
                <a:solidFill>
                  <a:srgbClr val="FFFFFF"/>
                </a:solidFill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</a:rPr>
              <a:t>ile</a:t>
            </a:r>
            <a:r>
              <a:rPr lang="en-US" sz="3600" b="1" dirty="0" smtClean="0">
                <a:solidFill>
                  <a:srgbClr val="FFFFFF"/>
                </a:solidFill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</a:rPr>
              <a:t>kaybedilmiş</a:t>
            </a:r>
            <a:r>
              <a:rPr lang="en-US" sz="3600" b="1" dirty="0" smtClean="0">
                <a:solidFill>
                  <a:srgbClr val="FFFFFF"/>
                </a:solidFill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</a:rPr>
              <a:t>olan</a:t>
            </a:r>
            <a:r>
              <a:rPr lang="en-US" sz="3600" b="1" dirty="0" smtClean="0">
                <a:solidFill>
                  <a:srgbClr val="FFFFFF"/>
                </a:solidFill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</a:rPr>
              <a:t>fonksiyon</a:t>
            </a:r>
            <a:r>
              <a:rPr lang="en-US" sz="3600" b="1" dirty="0" smtClean="0">
                <a:solidFill>
                  <a:srgbClr val="FFFFFF"/>
                </a:solidFill>
              </a:rPr>
              <a:t>, </a:t>
            </a:r>
            <a:r>
              <a:rPr lang="en-US" sz="3600" b="1" dirty="0" err="1" smtClean="0">
                <a:solidFill>
                  <a:srgbClr val="FFFFFF"/>
                </a:solidFill>
              </a:rPr>
              <a:t>fonasyon</a:t>
            </a:r>
            <a:r>
              <a:rPr lang="en-US" sz="3600" b="1" dirty="0" smtClean="0">
                <a:solidFill>
                  <a:srgbClr val="FFFFFF"/>
                </a:solidFill>
              </a:rPr>
              <a:t>, </a:t>
            </a:r>
            <a:r>
              <a:rPr lang="en-US" sz="3600" b="1" dirty="0" err="1" smtClean="0">
                <a:solidFill>
                  <a:srgbClr val="FFFFFF"/>
                </a:solidFill>
              </a:rPr>
              <a:t>estetik</a:t>
            </a:r>
            <a:r>
              <a:rPr lang="en-US" sz="3600" b="1" dirty="0" smtClean="0">
                <a:solidFill>
                  <a:srgbClr val="FFFFFF"/>
                </a:solidFill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</a:rPr>
              <a:t>ve</a:t>
            </a:r>
            <a:r>
              <a:rPr lang="en-US" sz="3600" b="1" dirty="0" smtClean="0">
                <a:solidFill>
                  <a:srgbClr val="FFFFFF"/>
                </a:solidFill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</a:rPr>
              <a:t>ruhsal</a:t>
            </a:r>
            <a:r>
              <a:rPr lang="en-US" sz="3600" b="1" dirty="0" smtClean="0">
                <a:solidFill>
                  <a:srgbClr val="FFFFFF"/>
                </a:solidFill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</a:rPr>
              <a:t>sağlığın</a:t>
            </a:r>
            <a:r>
              <a:rPr lang="en-US" sz="3600" b="1" dirty="0" smtClean="0">
                <a:solidFill>
                  <a:srgbClr val="FFFFFF"/>
                </a:solidFill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</a:rPr>
              <a:t>geri</a:t>
            </a:r>
            <a:r>
              <a:rPr lang="en-US" sz="3600" b="1" dirty="0" smtClean="0">
                <a:solidFill>
                  <a:srgbClr val="FFFFFF"/>
                </a:solidFill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</a:rPr>
              <a:t>iade</a:t>
            </a:r>
            <a:r>
              <a:rPr lang="en-US" sz="3600" b="1" dirty="0" smtClean="0">
                <a:solidFill>
                  <a:srgbClr val="FFFFFF"/>
                </a:solidFill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</a:rPr>
              <a:t>edilmesi</a:t>
            </a:r>
            <a:r>
              <a:rPr lang="en-US" sz="3600" b="1" dirty="0" smtClean="0">
                <a:solidFill>
                  <a:srgbClr val="FFFFFF"/>
                </a:solidFill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</a:rPr>
              <a:t>için</a:t>
            </a:r>
            <a:r>
              <a:rPr lang="en-US" sz="3600" b="1" dirty="0" smtClean="0">
                <a:solidFill>
                  <a:srgbClr val="FFFFFF"/>
                </a:solidFill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</a:rPr>
              <a:t>hastalara</a:t>
            </a:r>
            <a:r>
              <a:rPr lang="en-US" sz="3600" b="1" dirty="0" smtClean="0">
                <a:solidFill>
                  <a:srgbClr val="FFFFFF"/>
                </a:solidFill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</a:rPr>
              <a:t>uygulanan</a:t>
            </a:r>
            <a:r>
              <a:rPr lang="en-US" sz="3600" b="1" dirty="0" smtClean="0">
                <a:solidFill>
                  <a:srgbClr val="FFFFFF"/>
                </a:solidFill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</a:rPr>
              <a:t>yapay</a:t>
            </a:r>
            <a:r>
              <a:rPr lang="en-US" sz="3600" b="1" dirty="0" smtClean="0">
                <a:solidFill>
                  <a:srgbClr val="FFFFFF"/>
                </a:solidFill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</a:rPr>
              <a:t>aygıtlara</a:t>
            </a:r>
            <a:r>
              <a:rPr lang="en-US" sz="3600" b="1" dirty="0" smtClean="0">
                <a:solidFill>
                  <a:srgbClr val="FFFFFF"/>
                </a:solidFill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</a:rPr>
              <a:t>protez</a:t>
            </a:r>
            <a:r>
              <a:rPr lang="en-US" sz="3600" b="1" dirty="0" smtClean="0">
                <a:solidFill>
                  <a:srgbClr val="FFFFFF"/>
                </a:solidFill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</a:rPr>
              <a:t>adı</a:t>
            </a:r>
            <a:r>
              <a:rPr lang="en-US" sz="3600" b="1" dirty="0" smtClean="0">
                <a:solidFill>
                  <a:srgbClr val="FFFFFF"/>
                </a:solidFill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</a:rPr>
              <a:t>verilir</a:t>
            </a:r>
            <a:r>
              <a:rPr lang="en-US" sz="3600" b="1" dirty="0" smtClean="0">
                <a:solidFill>
                  <a:srgbClr val="FFFFFF"/>
                </a:solidFill>
              </a:rPr>
              <a:t>. </a:t>
            </a:r>
            <a:endParaRPr lang="en-US" sz="36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56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solidFill>
                  <a:srgbClr val="000000"/>
                </a:solidFill>
              </a:rPr>
              <a:t>Diş </a:t>
            </a:r>
            <a:r>
              <a:rPr lang="en-US" sz="6000" b="1" dirty="0" err="1" smtClean="0">
                <a:solidFill>
                  <a:srgbClr val="000000"/>
                </a:solidFill>
              </a:rPr>
              <a:t>Hekimliği’nde</a:t>
            </a:r>
            <a:endParaRPr lang="en-US" sz="6000" b="1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29608"/>
            <a:ext cx="8229600" cy="3496555"/>
          </a:xfrm>
        </p:spPr>
        <p:txBody>
          <a:bodyPr>
            <a:normAutofit/>
          </a:bodyPr>
          <a:lstStyle/>
          <a:p>
            <a:r>
              <a:rPr lang="en-US" sz="3600" b="1" dirty="0" err="1" smtClean="0">
                <a:solidFill>
                  <a:srgbClr val="FFFFFF"/>
                </a:solidFill>
              </a:rPr>
              <a:t>Ağız</a:t>
            </a:r>
            <a:r>
              <a:rPr lang="en-US" sz="3600" b="1" dirty="0" smtClean="0">
                <a:solidFill>
                  <a:srgbClr val="FFFFFF"/>
                </a:solidFill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</a:rPr>
              <a:t>İçi</a:t>
            </a:r>
            <a:r>
              <a:rPr lang="en-US" sz="3600" b="1" dirty="0" smtClean="0">
                <a:solidFill>
                  <a:srgbClr val="FFFFFF"/>
                </a:solidFill>
              </a:rPr>
              <a:t> (Dental) </a:t>
            </a:r>
            <a:r>
              <a:rPr lang="en-US" sz="3600" b="1" dirty="0" err="1" smtClean="0">
                <a:solidFill>
                  <a:srgbClr val="FFFFFF"/>
                </a:solidFill>
              </a:rPr>
              <a:t>Protezler</a:t>
            </a:r>
            <a:endParaRPr lang="en-US" sz="3600" b="1" dirty="0" smtClean="0">
              <a:solidFill>
                <a:srgbClr val="FFFFFF"/>
              </a:solidFill>
            </a:endParaRPr>
          </a:p>
          <a:p>
            <a:r>
              <a:rPr lang="en-US" sz="3600" b="1" dirty="0" err="1" smtClean="0">
                <a:solidFill>
                  <a:srgbClr val="FFFFFF"/>
                </a:solidFill>
              </a:rPr>
              <a:t>Ağız</a:t>
            </a:r>
            <a:r>
              <a:rPr lang="en-US" sz="3600" b="1" dirty="0" smtClean="0">
                <a:solidFill>
                  <a:srgbClr val="FFFFFF"/>
                </a:solidFill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</a:rPr>
              <a:t>Dışı</a:t>
            </a:r>
            <a:r>
              <a:rPr lang="en-US" sz="3600" b="1" dirty="0" smtClean="0">
                <a:solidFill>
                  <a:srgbClr val="FFFFFF"/>
                </a:solidFill>
              </a:rPr>
              <a:t> (</a:t>
            </a:r>
            <a:r>
              <a:rPr lang="en-US" sz="3600" b="1" dirty="0" err="1" smtClean="0">
                <a:solidFill>
                  <a:srgbClr val="FFFFFF"/>
                </a:solidFill>
              </a:rPr>
              <a:t>Epitez</a:t>
            </a:r>
            <a:r>
              <a:rPr lang="en-US" sz="3600" b="1" dirty="0" smtClean="0">
                <a:solidFill>
                  <a:srgbClr val="FFFFFF"/>
                </a:solidFill>
              </a:rPr>
              <a:t>) </a:t>
            </a:r>
            <a:r>
              <a:rPr lang="en-US" sz="3600" b="1" dirty="0" err="1" smtClean="0">
                <a:solidFill>
                  <a:srgbClr val="FFFFFF"/>
                </a:solidFill>
              </a:rPr>
              <a:t>Protezler</a:t>
            </a:r>
            <a:endParaRPr lang="en-US" sz="36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74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DİŞSİZLİĞİN SINIFLANDIRILMASI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25015" r="-25015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26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</TotalTime>
  <Words>778</Words>
  <Application>Microsoft Macintosh PowerPoint</Application>
  <PresentationFormat>Ekran Gösterisi (4:3)</PresentationFormat>
  <Paragraphs>152</Paragraphs>
  <Slides>42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42</vt:i4>
      </vt:variant>
    </vt:vector>
  </HeadingPairs>
  <TitlesOfParts>
    <vt:vector size="45" baseType="lpstr">
      <vt:lpstr>Arial</vt:lpstr>
      <vt:lpstr>Calibri</vt:lpstr>
      <vt:lpstr>Office Theme</vt:lpstr>
      <vt:lpstr>Dersin Adı: Kron - Köprü Protezlerinin Tanıtılması Endikasyon ve Kontrendikasyon Avantaj ve Dezavantaj  Dersin Sınıf ve Dönemi: 3. Sınıf Güz Dönemi</vt:lpstr>
      <vt:lpstr>Dersin;  Öğrenim Hedefi ve Öğrenim Çıktıları</vt:lpstr>
      <vt:lpstr>Dersin Anlaşılması için Önceden Öğrenilmiş Olması Gereken Konu ve Kavramlar:</vt:lpstr>
      <vt:lpstr>PROTEZ NEDİR?</vt:lpstr>
      <vt:lpstr>TDK</vt:lpstr>
      <vt:lpstr>THE ACADEMY OF PROSTHODONTICS</vt:lpstr>
      <vt:lpstr>Diş Hekimliği’nde</vt:lpstr>
      <vt:lpstr>Diş Hekimliği’nde</vt:lpstr>
      <vt:lpstr>DİŞSİZLİĞİN SINIFLANDIRILMASI</vt:lpstr>
      <vt:lpstr>DİŞ HEKİMLİĞİNDE  PROTEZLERİN SINIFLANDIRILMASI</vt:lpstr>
      <vt:lpstr>DİŞ HEKİMLİĞİNDE  PROTEZLERİN SINIFLANDIRILMASI</vt:lpstr>
      <vt:lpstr>‘THE ACADEMY OF PROSTHODONTICS’   PROTEZ SINIFLANDIRMASI</vt:lpstr>
      <vt:lpstr>‘THE ACADEMY OF PROSTHODONTICS’   PROTEZ SINIFLANDIRMASI</vt:lpstr>
      <vt:lpstr>‘THE ACADEMY OF PROSTHODONTICS’   PROTEZ SINIFLANDIRMASI</vt:lpstr>
      <vt:lpstr>SABİT PROTEZ</vt:lpstr>
      <vt:lpstr>SABİT PROTEZLER</vt:lpstr>
      <vt:lpstr>SABİT PROTEZLER</vt:lpstr>
      <vt:lpstr>SABİT PROTEZLER</vt:lpstr>
      <vt:lpstr>SABİT PROTEZLER</vt:lpstr>
      <vt:lpstr>SABİT PROTEZLER</vt:lpstr>
      <vt:lpstr>PowerPoint Sunusu</vt:lpstr>
      <vt:lpstr>PowerPoint Sunusu</vt:lpstr>
      <vt:lpstr>PowerPoint Sunusu</vt:lpstr>
      <vt:lpstr>SABİT PROTEZLER</vt:lpstr>
      <vt:lpstr>PowerPoint Sunusu</vt:lpstr>
      <vt:lpstr>SABİT PROTEZLER</vt:lpstr>
      <vt:lpstr>SABİT PROTEZLER</vt:lpstr>
      <vt:lpstr>KÖPRÜ </vt:lpstr>
      <vt:lpstr>PowerPoint Sunusu</vt:lpstr>
      <vt:lpstr>SABİT PROTEZLER</vt:lpstr>
      <vt:lpstr>PORSELEN RESTORASYON HAZIRLAMA TEKNİKLERİ</vt:lpstr>
      <vt:lpstr>SERAMİK MİKRO YAPILARI</vt:lpstr>
      <vt:lpstr>KÖPRÜ TİPLERİ NELERDİR?</vt:lpstr>
      <vt:lpstr>PowerPoint Sunusu</vt:lpstr>
      <vt:lpstr>PowerPoint Sunusu</vt:lpstr>
      <vt:lpstr>PowerPoint Sunusu</vt:lpstr>
      <vt:lpstr>PowerPoint Sunusu</vt:lpstr>
      <vt:lpstr>KÖPRÜ ENDİKASYONLARI: </vt:lpstr>
      <vt:lpstr>KÖPRÜ KONTRENDİKASYONLARI: </vt:lpstr>
      <vt:lpstr>KÖPRÜ AVANTAJLARI: </vt:lpstr>
      <vt:lpstr>KÖPRÜ DEZAVANTAJLARI: </vt:lpstr>
      <vt:lpstr>Kaynaklar</vt:lpstr>
    </vt:vector>
  </TitlesOfParts>
  <Company/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Dersin Adı: Dersin Sınıf ve Dönemi:</dc:title>
  <dc:creator>mehmet KILIÇARSLAN</dc:creator>
  <cp:lastModifiedBy>Microsoft Office Kullanıcısı</cp:lastModifiedBy>
  <cp:revision>62</cp:revision>
  <dcterms:created xsi:type="dcterms:W3CDTF">2014-08-16T17:57:37Z</dcterms:created>
  <dcterms:modified xsi:type="dcterms:W3CDTF">2017-11-30T21:16:11Z</dcterms:modified>
</cp:coreProperties>
</file>