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3"/>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01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63460B-F47C-464B-B37A-043A7185E869}" type="datetimeFigureOut">
              <a:rPr lang="tr-TR" smtClean="0"/>
              <a:t>7.06.2017</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A924BC-37B6-4BE8-9785-26CA13003B4B}" type="slidenum">
              <a:rPr lang="tr-TR" smtClean="0"/>
              <a:t>‹#›</a:t>
            </a:fld>
            <a:endParaRPr lang="tr-TR"/>
          </a:p>
        </p:txBody>
      </p:sp>
    </p:spTree>
    <p:extLst>
      <p:ext uri="{BB962C8B-B14F-4D97-AF65-F5344CB8AC3E}">
        <p14:creationId xmlns:p14="http://schemas.microsoft.com/office/powerpoint/2010/main" val="850111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33A924BC-37B6-4BE8-9785-26CA13003B4B}" type="slidenum">
              <a:rPr lang="tr-TR" smtClean="0"/>
              <a:t>1</a:t>
            </a:fld>
            <a:endParaRPr lang="tr-TR"/>
          </a:p>
        </p:txBody>
      </p:sp>
    </p:spTree>
    <p:extLst>
      <p:ext uri="{BB962C8B-B14F-4D97-AF65-F5344CB8AC3E}">
        <p14:creationId xmlns:p14="http://schemas.microsoft.com/office/powerpoint/2010/main" val="1281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tr-TR" smtClean="0"/>
              <a:t>Asıl başlık stili için tıklatın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2C5D1A3-8D10-41AD-AC60-1807158F6ACD}" type="datetime1">
              <a:rPr lang="tr-TR" smtClean="0"/>
              <a:t>7.06.2017</a:t>
            </a:fld>
            <a:endParaRPr lang="tr-T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r>
              <a:rPr lang="tr-TR" smtClean="0"/>
              <a:t>HALİSE KADER ZENGİN</a:t>
            </a:r>
            <a:endParaRPr lang="tr-T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302176B-0E47-46AC-8F43-DAB4B8A37D06}" type="slidenum">
              <a:rPr lang="tr-TR" smtClean="0"/>
              <a:pPr/>
              <a:t>‹#›</a:t>
            </a:fld>
            <a:endParaRPr lang="tr-T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E5B08FA9-7D49-4DE3-ACD0-FFCF0801F5AB}" type="datetime1">
              <a:rPr lang="tr-TR" smtClean="0"/>
              <a:t>7.06.2017</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B4AB553-2005-48A8-9D78-58EDD9978BC3}" type="datetime1">
              <a:rPr lang="tr-TR" smtClean="0"/>
              <a:t>7.06.2017</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DA41E9-A6D9-4B98-AB43-C8E06074E532}" type="datetime1">
              <a:rPr lang="tr-TR" smtClean="0"/>
              <a:t>7.06.2017</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A082CC5-3F2F-41B8-85D4-BE14E7FD7C68}" type="datetime1">
              <a:rPr lang="tr-TR" smtClean="0"/>
              <a:t>7.06.2017</a:t>
            </a:fld>
            <a:endParaRPr lang="tr-TR"/>
          </a:p>
        </p:txBody>
      </p:sp>
      <p:sp>
        <p:nvSpPr>
          <p:cNvPr id="5" name="Footer Placeholder 4"/>
          <p:cNvSpPr>
            <a:spLocks noGrp="1"/>
          </p:cNvSpPr>
          <p:nvPr>
            <p:ph type="ftr" sz="quarter" idx="11"/>
          </p:nvPr>
        </p:nvSpPr>
        <p:spPr/>
        <p:txBody>
          <a:bodyPr/>
          <a:lstStyle/>
          <a:p>
            <a:r>
              <a:rPr lang="tr-TR" smtClean="0"/>
              <a:t>HALİSE KADER ZENGİN</a:t>
            </a:r>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762BB80F-0030-4490-8BEF-AB30C87DF4DA}" type="datetime1">
              <a:rPr lang="tr-TR" smtClean="0"/>
              <a:t>7.06.2017</a:t>
            </a:fld>
            <a:endParaRPr lang="tr-TR"/>
          </a:p>
        </p:txBody>
      </p:sp>
      <p:sp>
        <p:nvSpPr>
          <p:cNvPr id="6" name="Footer Placeholder 5"/>
          <p:cNvSpPr>
            <a:spLocks noGrp="1"/>
          </p:cNvSpPr>
          <p:nvPr>
            <p:ph type="ftr" sz="quarter" idx="11"/>
          </p:nvPr>
        </p:nvSpPr>
        <p:spPr/>
        <p:txBody>
          <a:bodyPr/>
          <a:lstStyle/>
          <a:p>
            <a:r>
              <a:rPr lang="tr-TR" smtClean="0"/>
              <a:t>HALİSE KADER ZENGİN</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9" name="Content Placeholder 8"/>
          <p:cNvSpPr>
            <a:spLocks noGrp="1"/>
          </p:cNvSpPr>
          <p:nvPr>
            <p:ph sz="quarter" idx="13"/>
          </p:nvPr>
        </p:nvSpPr>
        <p:spPr>
          <a:xfrm>
            <a:off x="1042416" y="2313432"/>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3E5E602-6628-45BF-9491-29F589500775}" type="datetime1">
              <a:rPr lang="tr-TR" smtClean="0"/>
              <a:t>7.06.2017</a:t>
            </a:fld>
            <a:endParaRPr lang="tr-TR"/>
          </a:p>
        </p:txBody>
      </p:sp>
      <p:sp>
        <p:nvSpPr>
          <p:cNvPr id="8" name="Footer Placeholder 7"/>
          <p:cNvSpPr>
            <a:spLocks noGrp="1"/>
          </p:cNvSpPr>
          <p:nvPr>
            <p:ph type="ftr" sz="quarter" idx="11"/>
          </p:nvPr>
        </p:nvSpPr>
        <p:spPr/>
        <p:txBody>
          <a:bodyPr/>
          <a:lstStyle/>
          <a:p>
            <a:r>
              <a:rPr lang="tr-TR" smtClean="0"/>
              <a:t>HALİSE KADER ZENGİN</a:t>
            </a:r>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73A4F3B5-D61C-434C-9DC6-F921CF8005A8}" type="datetime1">
              <a:rPr lang="tr-TR" smtClean="0"/>
              <a:t>7.06.2017</a:t>
            </a:fld>
            <a:endParaRPr lang="tr-TR"/>
          </a:p>
        </p:txBody>
      </p:sp>
      <p:sp>
        <p:nvSpPr>
          <p:cNvPr id="4" name="Footer Placeholder 3"/>
          <p:cNvSpPr>
            <a:spLocks noGrp="1"/>
          </p:cNvSpPr>
          <p:nvPr>
            <p:ph type="ftr" sz="quarter" idx="11"/>
          </p:nvPr>
        </p:nvSpPr>
        <p:spPr/>
        <p:txBody>
          <a:bodyPr/>
          <a:lstStyle/>
          <a:p>
            <a:r>
              <a:rPr lang="tr-TR" smtClean="0"/>
              <a:t>HALİSE KADER ZENGİN</a:t>
            </a:r>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F2749-768E-458D-9672-474FF1FB7FD0}" type="datetime1">
              <a:rPr lang="tr-TR" smtClean="0"/>
              <a:t>7.06.2017</a:t>
            </a:fld>
            <a:endParaRPr lang="tr-TR"/>
          </a:p>
        </p:txBody>
      </p:sp>
      <p:sp>
        <p:nvSpPr>
          <p:cNvPr id="3" name="Footer Placeholder 2"/>
          <p:cNvSpPr>
            <a:spLocks noGrp="1"/>
          </p:cNvSpPr>
          <p:nvPr>
            <p:ph type="ftr" sz="quarter" idx="11"/>
          </p:nvPr>
        </p:nvSpPr>
        <p:spPr/>
        <p:txBody>
          <a:bodyPr/>
          <a:lstStyle/>
          <a:p>
            <a:r>
              <a:rPr lang="tr-TR" smtClean="0"/>
              <a:t>HALİSE KADER ZENGİN</a:t>
            </a:r>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0A8F159-6483-45FF-8200-B84F5F1A8E2C}" type="datetime1">
              <a:rPr lang="tr-TR" smtClean="0"/>
              <a:t>7.06.2017</a:t>
            </a:fld>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r>
              <a:rPr lang="tr-TR" smtClean="0"/>
              <a:t>HALİSE KADER ZENGİN</a:t>
            </a:r>
            <a:endParaRPr lang="tr-T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tr-TR" smtClean="0"/>
              <a:t>Asıl başlık stili için tıklatın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2A35E0D-D38E-49E9-9DA9-7A008CA72135}" type="datetime1">
              <a:rPr lang="tr-TR" smtClean="0"/>
              <a:t>7.06.2017</a:t>
            </a:fld>
            <a:endParaRPr lang="tr-TR"/>
          </a:p>
        </p:txBody>
      </p:sp>
      <p:sp>
        <p:nvSpPr>
          <p:cNvPr id="6" name="Footer Placeholder 5"/>
          <p:cNvSpPr>
            <a:spLocks noGrp="1"/>
          </p:cNvSpPr>
          <p:nvPr>
            <p:ph type="ftr" sz="quarter" idx="11"/>
          </p:nvPr>
        </p:nvSpPr>
        <p:spPr>
          <a:xfrm>
            <a:off x="4641448" y="5724835"/>
            <a:ext cx="3493664" cy="365125"/>
          </a:xfrm>
        </p:spPr>
        <p:txBody>
          <a:bodyPr>
            <a:normAutofit/>
          </a:bodyPr>
          <a:lstStyle/>
          <a:p>
            <a:r>
              <a:rPr lang="tr-TR" smtClean="0"/>
              <a:t>HALİSE KADER ZENGİN</a:t>
            </a:r>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EBBD533-A940-4642-A184-F3234214E873}" type="datetime1">
              <a:rPr lang="tr-TR" smtClean="0"/>
              <a:t>7.06.2017</a:t>
            </a:fld>
            <a:endParaRPr lang="tr-T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r>
              <a:rPr lang="tr-TR" smtClean="0"/>
              <a:t>HALİSE KADER ZENGİN</a:t>
            </a:r>
            <a:endParaRPr lang="tr-T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NATURALİZM VE EGİTİM</a:t>
            </a:r>
            <a:endParaRPr lang="tr-TR" dirty="0"/>
          </a:p>
        </p:txBody>
      </p:sp>
      <p:sp>
        <p:nvSpPr>
          <p:cNvPr id="3" name="Alt Başlık 2"/>
          <p:cNvSpPr>
            <a:spLocks noGrp="1"/>
          </p:cNvSpPr>
          <p:nvPr>
            <p:ph type="subTitle" idx="1"/>
          </p:nvPr>
        </p:nvSpPr>
        <p:spPr/>
        <p:txBody>
          <a:bodyPr/>
          <a:lstStyle/>
          <a:p>
            <a:endParaRPr lang="tr-TR"/>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36041340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Russo</a:t>
            </a:r>
            <a:r>
              <a:rPr lang="tr-TR" dirty="0" smtClean="0"/>
              <a:t>-gelişim</a:t>
            </a:r>
            <a:endParaRPr lang="tr-TR" dirty="0"/>
          </a:p>
        </p:txBody>
      </p:sp>
      <p:sp>
        <p:nvSpPr>
          <p:cNvPr id="3" name="İçerik Yer Tutucusu 2"/>
          <p:cNvSpPr>
            <a:spLocks noGrp="1"/>
          </p:cNvSpPr>
          <p:nvPr>
            <p:ph idx="1"/>
          </p:nvPr>
        </p:nvSpPr>
        <p:spPr/>
        <p:txBody>
          <a:bodyPr>
            <a:normAutofit lnSpcReduction="10000"/>
          </a:bodyPr>
          <a:lstStyle/>
          <a:p>
            <a:r>
              <a:rPr lang="tr-TR" dirty="0" smtClean="0"/>
              <a:t>12-15 yaş:</a:t>
            </a:r>
          </a:p>
          <a:p>
            <a:r>
              <a:rPr lang="tr-TR" dirty="0" smtClean="0"/>
              <a:t>Objelerin işlevlerini, faydalarını  ve bunlar arasındaki ilişkileri öğrenmeye başlar</a:t>
            </a:r>
          </a:p>
          <a:p>
            <a:r>
              <a:rPr lang="tr-TR" dirty="0" smtClean="0"/>
              <a:t>Doğal çevrenin ve fenomenlerin gözlemiyle duyu algılaması ve duygular derece derece düşünceye dönüşür, kavranır.</a:t>
            </a:r>
          </a:p>
          <a:p>
            <a:r>
              <a:rPr lang="tr-TR" dirty="0" smtClean="0"/>
              <a:t>Bu dönemin sonuna doğru emilenin bilgi kazanma yetisi oluşur</a:t>
            </a:r>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9958488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Russo</a:t>
            </a:r>
            <a:r>
              <a:rPr lang="tr-TR" dirty="0" smtClean="0"/>
              <a:t>-gelişim</a:t>
            </a:r>
            <a:endParaRPr lang="tr-TR" dirty="0"/>
          </a:p>
        </p:txBody>
      </p:sp>
      <p:sp>
        <p:nvSpPr>
          <p:cNvPr id="3" name="İçerik Yer Tutucusu 2"/>
          <p:cNvSpPr>
            <a:spLocks noGrp="1"/>
          </p:cNvSpPr>
          <p:nvPr>
            <p:ph idx="1"/>
          </p:nvPr>
        </p:nvSpPr>
        <p:spPr/>
        <p:txBody>
          <a:bodyPr/>
          <a:lstStyle/>
          <a:p>
            <a:r>
              <a:rPr lang="tr-TR" dirty="0" smtClean="0"/>
              <a:t>15-18 yaş:</a:t>
            </a:r>
          </a:p>
          <a:p>
            <a:pPr>
              <a:buNone/>
            </a:pPr>
            <a:r>
              <a:rPr lang="tr-TR" dirty="0" smtClean="0"/>
              <a:t>Artık emile sosyal ilişkiler dünyasına girmeye hazırdır.</a:t>
            </a:r>
          </a:p>
          <a:p>
            <a:pPr>
              <a:buNone/>
            </a:pPr>
            <a:r>
              <a:rPr lang="tr-TR" dirty="0" smtClean="0"/>
              <a:t>Cinselliğin farkına varırı</a:t>
            </a:r>
          </a:p>
          <a:p>
            <a:pPr>
              <a:buNone/>
            </a:pPr>
            <a:r>
              <a:rPr lang="tr-TR" dirty="0" smtClean="0"/>
              <a:t>Düşün zayıf insanlara merhametle yaklaşır.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1884434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Russo</a:t>
            </a:r>
            <a:r>
              <a:rPr lang="tr-TR" dirty="0" smtClean="0"/>
              <a:t>-gelişim</a:t>
            </a:r>
            <a:endParaRPr lang="tr-TR" dirty="0"/>
          </a:p>
        </p:txBody>
      </p:sp>
      <p:sp>
        <p:nvSpPr>
          <p:cNvPr id="3" name="İçerik Yer Tutucusu 2"/>
          <p:cNvSpPr>
            <a:spLocks noGrp="1"/>
          </p:cNvSpPr>
          <p:nvPr>
            <p:ph idx="1"/>
          </p:nvPr>
        </p:nvSpPr>
        <p:spPr/>
        <p:txBody>
          <a:bodyPr/>
          <a:lstStyle/>
          <a:p>
            <a:r>
              <a:rPr lang="tr-TR" dirty="0" smtClean="0"/>
              <a:t>18-20 yaş :</a:t>
            </a:r>
          </a:p>
          <a:p>
            <a:pPr>
              <a:buFontTx/>
              <a:buChar char="-"/>
            </a:pPr>
            <a:r>
              <a:rPr lang="tr-TR" dirty="0" smtClean="0"/>
              <a:t>İlk sevgi duygusundan kaynaklanan, iyilik ve adalet değerlerinin ve moral ilişkilerin farkına varır, bu duyguları aklı ile kavrar</a:t>
            </a:r>
          </a:p>
          <a:p>
            <a:pPr>
              <a:buFontTx/>
              <a:buChar char="-"/>
            </a:pPr>
            <a:r>
              <a:rPr lang="tr-TR" dirty="0" smtClean="0"/>
              <a:t>Edebiyat, resim e müziğe ilişkin estetik duygusu gelişir</a:t>
            </a:r>
          </a:p>
          <a:p>
            <a:pPr>
              <a:buFontTx/>
              <a:buChar char="-"/>
            </a:pP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6394880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Naturalist</a:t>
            </a:r>
            <a:r>
              <a:rPr lang="tr-TR" dirty="0" smtClean="0"/>
              <a:t> eğitimin temeli:</a:t>
            </a:r>
            <a:endParaRPr lang="tr-TR" dirty="0"/>
          </a:p>
        </p:txBody>
      </p:sp>
      <p:sp>
        <p:nvSpPr>
          <p:cNvPr id="3" name="İçerik Yer Tutucusu 2"/>
          <p:cNvSpPr>
            <a:spLocks noGrp="1"/>
          </p:cNvSpPr>
          <p:nvPr>
            <p:ph idx="1"/>
          </p:nvPr>
        </p:nvSpPr>
        <p:spPr/>
        <p:txBody>
          <a:bodyPr/>
          <a:lstStyle/>
          <a:p>
            <a:r>
              <a:rPr lang="tr-TR" dirty="0" smtClean="0"/>
              <a:t>Doğa ve doğal olan</a:t>
            </a:r>
          </a:p>
          <a:p>
            <a:r>
              <a:rPr lang="tr-TR" dirty="0" err="1" smtClean="0"/>
              <a:t>Naturalist</a:t>
            </a:r>
            <a:r>
              <a:rPr lang="tr-TR" dirty="0" smtClean="0"/>
              <a:t> bilgi bilim</a:t>
            </a:r>
          </a:p>
          <a:p>
            <a:r>
              <a:rPr lang="tr-TR" dirty="0" err="1" smtClean="0"/>
              <a:t>Naturalist</a:t>
            </a:r>
            <a:r>
              <a:rPr lang="tr-TR" dirty="0" smtClean="0"/>
              <a:t> açıdan insanın gelişimi ve zenginleşmesi</a:t>
            </a:r>
          </a:p>
          <a:p>
            <a:r>
              <a:rPr lang="tr-TR" dirty="0" err="1" smtClean="0"/>
              <a:t>Naturalist</a:t>
            </a:r>
            <a:r>
              <a:rPr lang="tr-TR" dirty="0" smtClean="0"/>
              <a:t> müfredat</a:t>
            </a:r>
          </a:p>
          <a:p>
            <a:r>
              <a:rPr lang="tr-TR" dirty="0" err="1" smtClean="0"/>
              <a:t>Naturalist</a:t>
            </a:r>
            <a:r>
              <a:rPr lang="tr-TR" dirty="0" smtClean="0"/>
              <a:t> bağlamda eğitici- öğrenen</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0504059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764704"/>
            <a:ext cx="7024744" cy="576064"/>
          </a:xfrm>
        </p:spPr>
        <p:txBody>
          <a:bodyPr>
            <a:normAutofit fontScale="90000"/>
          </a:bodyPr>
          <a:lstStyle/>
          <a:p>
            <a:r>
              <a:rPr lang="tr-TR" dirty="0" smtClean="0"/>
              <a:t>Doğa ve doğal olan</a:t>
            </a:r>
            <a:endParaRPr lang="tr-TR" dirty="0"/>
          </a:p>
        </p:txBody>
      </p:sp>
      <p:sp>
        <p:nvSpPr>
          <p:cNvPr id="3" name="İçerik Yer Tutucusu 2"/>
          <p:cNvSpPr>
            <a:spLocks noGrp="1"/>
          </p:cNvSpPr>
          <p:nvPr>
            <p:ph idx="1"/>
          </p:nvPr>
        </p:nvSpPr>
        <p:spPr>
          <a:xfrm>
            <a:off x="1043492" y="1412776"/>
            <a:ext cx="6777317" cy="4419853"/>
          </a:xfrm>
        </p:spPr>
        <p:txBody>
          <a:bodyPr>
            <a:normAutofit fontScale="62500" lnSpcReduction="20000"/>
          </a:bodyPr>
          <a:lstStyle/>
          <a:p>
            <a:r>
              <a:rPr lang="tr-TR" sz="2900" dirty="0" smtClean="0"/>
              <a:t>Gerçek doğadır ve insan da doğal bir varlıktır. O doğuştan iyidir çünkü yaratıcının elinden çıktığında her şey iyidir; insanın elinde her şey bozulur. Toplum insanı bozar, istenmedik davranışlar göstermesine neden olur.</a:t>
            </a:r>
          </a:p>
          <a:p>
            <a:r>
              <a:rPr lang="tr-TR" sz="2900" dirty="0" smtClean="0"/>
              <a:t>Eğitim teorisinin anahtar kavramı “doğa” ve “doğal olan” ,“yapay </a:t>
            </a:r>
            <a:r>
              <a:rPr lang="tr-TR" sz="2900" dirty="0" err="1" smtClean="0"/>
              <a:t>olmayan”dır</a:t>
            </a:r>
            <a:endParaRPr lang="tr-TR" sz="2900" dirty="0" smtClean="0"/>
          </a:p>
          <a:p>
            <a:r>
              <a:rPr lang="tr-TR" sz="2900" dirty="0" smtClean="0"/>
              <a:t>Eğitimde doğal yöntem- sade kendi kendine gelişen, özgür ve orijinal bir insan doğası yaratmaktır.</a:t>
            </a:r>
          </a:p>
          <a:p>
            <a:r>
              <a:rPr lang="tr-TR" sz="2900" dirty="0" smtClean="0"/>
              <a:t>İnsan hayatı doğumundan itibaren bozulmamış içgüdülerden kaynaklanan davranışlarla yönlendirilir.</a:t>
            </a:r>
          </a:p>
          <a:p>
            <a:r>
              <a:rPr lang="tr-TR" sz="2900" dirty="0" smtClean="0"/>
              <a:t>İnsan doğasının doğuştan </a:t>
            </a:r>
            <a:r>
              <a:rPr lang="tr-TR" sz="2900" dirty="0" err="1" smtClean="0"/>
              <a:t>iYi</a:t>
            </a:r>
            <a:r>
              <a:rPr lang="tr-TR" sz="2900" dirty="0" smtClean="0"/>
              <a:t> ya da en azından bozulmamış olduğuna ilişkin bu görüş, insanların günahkar olmalarından dolayı erdemlerini yitirdiklerini savunan doktrinle çatışır. </a:t>
            </a:r>
          </a:p>
          <a:p>
            <a:r>
              <a:rPr lang="tr-TR" sz="2900" dirty="0" smtClean="0"/>
              <a:t>Doğa çok değişik olguları içerir ve her zaman doğrunun ve insan yaşantısının deneyimlerinin kaynağıdır.</a:t>
            </a:r>
          </a:p>
          <a:p>
            <a:endParaRPr lang="tr-TR" dirty="0" smtClean="0"/>
          </a:p>
          <a:p>
            <a:endParaRPr lang="tr-TR" dirty="0" smtClean="0"/>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41718494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673144"/>
          </a:xfrm>
        </p:spPr>
        <p:txBody>
          <a:bodyPr>
            <a:normAutofit fontScale="90000"/>
          </a:bodyPr>
          <a:lstStyle/>
          <a:p>
            <a:r>
              <a:rPr lang="tr-TR" dirty="0" err="1" smtClean="0"/>
              <a:t>Bilgibilim</a:t>
            </a:r>
            <a:r>
              <a:rPr lang="tr-TR" dirty="0" smtClean="0"/>
              <a:t>, bilmek</a:t>
            </a:r>
            <a:endParaRPr lang="tr-TR" dirty="0"/>
          </a:p>
        </p:txBody>
      </p:sp>
      <p:sp>
        <p:nvSpPr>
          <p:cNvPr id="3" name="İçerik Yer Tutucusu 2"/>
          <p:cNvSpPr>
            <a:spLocks noGrp="1"/>
          </p:cNvSpPr>
          <p:nvPr>
            <p:ph idx="1"/>
          </p:nvPr>
        </p:nvSpPr>
        <p:spPr>
          <a:xfrm>
            <a:off x="1043492" y="1988840"/>
            <a:ext cx="6777317" cy="3843789"/>
          </a:xfrm>
        </p:spPr>
        <p:txBody>
          <a:bodyPr>
            <a:normAutofit fontScale="85000" lnSpcReduction="10000"/>
          </a:bodyPr>
          <a:lstStyle/>
          <a:p>
            <a:r>
              <a:rPr lang="tr-TR" dirty="0" smtClean="0"/>
              <a:t>Odak noktası gerçekliği unsurlarına ayırmadır</a:t>
            </a:r>
          </a:p>
          <a:p>
            <a:r>
              <a:rPr lang="tr-TR" dirty="0" smtClean="0"/>
              <a:t>Gerçekliği bütünden ziyade her bir parçada görürler.</a:t>
            </a:r>
          </a:p>
          <a:p>
            <a:r>
              <a:rPr lang="tr-TR" dirty="0" smtClean="0"/>
              <a:t>Gerçekliğe ilişkin bir doğru ve bilimsel bir sonuç elde etmek için objeleri en küçük parçalar haline getirmek gereklidir</a:t>
            </a:r>
          </a:p>
          <a:p>
            <a:r>
              <a:rPr lang="tr-TR" dirty="0" smtClean="0"/>
              <a:t>Yanlış düşüncenin kaynağı, doğru duyumsamaya dayanmayan kurgusal ve soyut düşüncedir.</a:t>
            </a:r>
          </a:p>
          <a:p>
            <a:r>
              <a:rPr lang="tr-TR" dirty="0" smtClean="0"/>
              <a:t>Çocuk büyüyene dek hiçbir dini inanç ahlaki değer yargısı ona verilmemelidir. O kendi inanç ve değer yargılarını kendi mantığıyla oluşturmalıdır.</a:t>
            </a:r>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5870164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Değer-ahlak</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Değerler insanların çevreleriyle etkileşiminden doğar</a:t>
            </a:r>
          </a:p>
          <a:p>
            <a:r>
              <a:rPr lang="tr-TR" dirty="0" smtClean="0"/>
              <a:t>Ahlak temel insan ihtiyacıdır. Beslenme, ısınma gibi çocuğun annesi tarafından karşılanan bu temel ihtiyaçların doyumu, çocukta sevgi, güven ve duygusal güvenlik duygularını oluşturur. Bu duyguları insan daha sonra ailenin diğer üyeleriyle toplumun üyeleriyle ülkedeki vatandaşlarla dünyadaki diğer insanlarla ve nihayet Tanrıyla ilişkisinde yaşar.</a:t>
            </a:r>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43490" y="1027664"/>
            <a:ext cx="7024744" cy="529128"/>
          </a:xfrm>
        </p:spPr>
        <p:txBody>
          <a:bodyPr>
            <a:normAutofit fontScale="90000"/>
          </a:bodyPr>
          <a:lstStyle/>
          <a:p>
            <a:r>
              <a:rPr lang="tr-TR" dirty="0" smtClean="0"/>
              <a:t>Değer-ahlak</a:t>
            </a:r>
            <a:endParaRPr lang="tr-TR" dirty="0"/>
          </a:p>
        </p:txBody>
      </p:sp>
      <p:sp>
        <p:nvSpPr>
          <p:cNvPr id="3" name="2 İçerik Yer Tutucusu"/>
          <p:cNvSpPr>
            <a:spLocks noGrp="1"/>
          </p:cNvSpPr>
          <p:nvPr>
            <p:ph idx="1"/>
          </p:nvPr>
        </p:nvSpPr>
        <p:spPr>
          <a:xfrm>
            <a:off x="1043492" y="1700808"/>
            <a:ext cx="6777317" cy="4131821"/>
          </a:xfrm>
        </p:spPr>
        <p:txBody>
          <a:bodyPr>
            <a:normAutofit fontScale="85000" lnSpcReduction="20000"/>
          </a:bodyPr>
          <a:lstStyle/>
          <a:p>
            <a:r>
              <a:rPr lang="tr-TR" dirty="0" smtClean="0"/>
              <a:t>Ahlaksal gelişime yönelik eğitimin hem olumlu hem de olumsuz yönleri vardır. Doğal etikle çatışan unsurlar içeren bir eğitim, olumsuz bir nitelik taşır ve özellikle sözlü ifadeler ya da vaazlar kullanılarak etiksel öğütlerin ezberletildiği, temelde soru cevap yöntemine dayalı geleneksel dinsel eğitimde aslına uygun bir moral gelişim sağlanamamaktadır çünkü böyle bir eğitimde sözler duygu ve eylemlerin yerine geçer. </a:t>
            </a:r>
          </a:p>
          <a:p>
            <a:r>
              <a:rPr lang="tr-TR" dirty="0" smtClean="0"/>
              <a:t>Moral gelişimde olumlu bir etkisi olan eğitimin temelinde ise insanın belli başlı güdülerinin ve doğal değerlerinin dile getirilmesi/geliştirilmesi yatar ve eylemlerinin sonucunda insanın mutlu olması veya acı çekmesi o eylemin ödülü ya da cezası olur.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program</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Kitabi bilginin otorite haline getirildiği eğitim anlayışına karşı çıkarlar</a:t>
            </a:r>
          </a:p>
          <a:p>
            <a:r>
              <a:rPr lang="tr-TR" dirty="0" smtClean="0"/>
              <a:t>Öğretimde doğal davranışlar sergileyen çocuk pasif bir şekilde alıp, ezberlememeli, öğretimde çocuğun duyularını kullanarak çevreyle ilişkiye girmesi ve problem çözmesi sağlanmalı</a:t>
            </a:r>
          </a:p>
          <a:p>
            <a:r>
              <a:rPr lang="tr-TR" dirty="0" smtClean="0"/>
              <a:t>İnsanın ihtiyaçları ve hazır oluşu esas alınır</a:t>
            </a:r>
          </a:p>
          <a:p>
            <a:r>
              <a:rPr lang="tr-TR" dirty="0" smtClean="0"/>
              <a:t>Konu ağırlıklı öğretimden ziyade öğrencilere istedikleri öğretilmeli</a:t>
            </a:r>
          </a:p>
          <a:p>
            <a:r>
              <a:rPr lang="tr-TR" dirty="0" smtClean="0"/>
              <a:t>Öğrenmenin temeline aktiviteleri, tasarımları/yaratıcılığı ve problem çözmeyi koymuşlardır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Öğretmen öğrenci ilişkisi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Doğal bir öğretmen modeli çizer</a:t>
            </a:r>
          </a:p>
          <a:p>
            <a:r>
              <a:rPr lang="tr-TR" dirty="0" smtClean="0"/>
              <a:t>Çocuk merkezli ve ilerici bir öğretmen vardır</a:t>
            </a:r>
          </a:p>
          <a:p>
            <a:pPr>
              <a:buNone/>
            </a:pPr>
            <a:r>
              <a:rPr lang="tr-TR" dirty="0" smtClean="0"/>
              <a:t>Öğretmen doğayla uyum halinde olmalı</a:t>
            </a:r>
          </a:p>
          <a:p>
            <a:r>
              <a:rPr lang="tr-TR" dirty="0" smtClean="0"/>
              <a:t>Öğretmen öğrencisini öğrenmesi için zorlamak yerine onun çevreyle etkileşimini geliştirip, açıklamalarla etkileyecek eseri okuması için teşvik eder.</a:t>
            </a:r>
          </a:p>
          <a:p>
            <a:r>
              <a:rPr lang="tr-TR" dirty="0" smtClean="0"/>
              <a:t>Öğretmen, acele etmeyen, sabırlı ve seçeneklere yer verendir. Öğrenci hazır olduğunda öğrenir</a:t>
            </a:r>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Naturalizm</a:t>
            </a:r>
            <a:endParaRPr lang="tr-TR" dirty="0"/>
          </a:p>
        </p:txBody>
      </p:sp>
      <p:sp>
        <p:nvSpPr>
          <p:cNvPr id="3" name="İçerik Yer Tutucusu 2"/>
          <p:cNvSpPr>
            <a:spLocks noGrp="1"/>
          </p:cNvSpPr>
          <p:nvPr>
            <p:ph idx="1"/>
          </p:nvPr>
        </p:nvSpPr>
        <p:spPr/>
        <p:txBody>
          <a:bodyPr/>
          <a:lstStyle/>
          <a:p>
            <a:r>
              <a:rPr lang="tr-TR" dirty="0" smtClean="0"/>
              <a:t>Doğanın tüm gerçeklik olduğu düşüncesinden hareket eder.</a:t>
            </a:r>
          </a:p>
          <a:p>
            <a:r>
              <a:rPr lang="tr-TR" dirty="0" smtClean="0"/>
              <a:t>Doğanın kendisi insanları, insan doğasını ve tüm varlıkları içeren, bunları açıklayan bütünsel bir sistemdir.</a:t>
            </a:r>
          </a:p>
          <a:p>
            <a:r>
              <a:rPr lang="tr-TR" dirty="0" smtClean="0"/>
              <a:t>Materyalist olan pek çok </a:t>
            </a:r>
            <a:r>
              <a:rPr lang="tr-TR" dirty="0" err="1" smtClean="0"/>
              <a:t>naturalist</a:t>
            </a:r>
            <a:r>
              <a:rPr lang="tr-TR" dirty="0" smtClean="0"/>
              <a:t> gerçekliğin doğaüstü düzeni olduğu anlayışını reddetmiştir.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2671760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Öğretmen öğrenci ilişkisi</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Öğretmen doğruları söylemeyip bilginin keşfedilmesini sağlar</a:t>
            </a:r>
          </a:p>
          <a:p>
            <a:r>
              <a:rPr lang="tr-TR" dirty="0" smtClean="0"/>
              <a:t>Öğrenim çevresini ve öğrenenin karakteriyle kişiliğini biçimlendirme işi onun kontrolü altındadır.</a:t>
            </a:r>
          </a:p>
          <a:p>
            <a:r>
              <a:rPr lang="tr-TR" dirty="0" smtClean="0"/>
              <a:t>Öğretmen öğrenmeye rehberlik edendir</a:t>
            </a:r>
          </a:p>
          <a:p>
            <a:r>
              <a:rPr lang="tr-TR" dirty="0" smtClean="0"/>
              <a:t>Eyleme, araştırmaya, yaparak öğrenmeye önem verirken kitapları ezberletmekten, bilgileri harfi harfine öğretmekten kaçınır</a:t>
            </a:r>
          </a:p>
          <a:p>
            <a:r>
              <a:rPr lang="tr-TR" dirty="0" smtClean="0"/>
              <a:t>Çocuk, ayartıcı bir toplumun kötülükleri tarafından bozulmamış ilkel ama asil ruhlu bir varlık olarak tanımlanır.</a:t>
            </a:r>
          </a:p>
          <a:p>
            <a:pPr>
              <a:buNone/>
            </a:pPr>
            <a:endParaRPr lang="tr-TR" dirty="0" smtClean="0"/>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a:t>Gerald </a:t>
            </a:r>
            <a:r>
              <a:rPr lang="tr-TR" dirty="0" err="1"/>
              <a:t>Gutek</a:t>
            </a:r>
            <a:r>
              <a:rPr lang="tr-TR" dirty="0"/>
              <a:t>, Eğitime Felsefi ve İdeolojik Yaklaşımlar, </a:t>
            </a:r>
            <a:r>
              <a:rPr lang="tr-TR" dirty="0" err="1"/>
              <a:t>çev</a:t>
            </a:r>
            <a:r>
              <a:rPr lang="tr-TR" dirty="0"/>
              <a:t>: Nesrin Kale,  Ütopya yay., Ankara 2001. </a:t>
            </a:r>
          </a:p>
          <a:p>
            <a:endParaRPr lang="tr-TR" dirty="0"/>
          </a:p>
          <a:p>
            <a:r>
              <a:rPr lang="tr-TR" dirty="0"/>
              <a:t>Veysel Sönmez, Eğitim Felsefesi, 11. baskı Anı Yay., Ankara </a:t>
            </a:r>
            <a:r>
              <a:rPr lang="tr-TR" dirty="0" smtClean="0"/>
              <a:t>2012</a:t>
            </a:r>
            <a:endParaRPr lang="tr-TR" dirty="0"/>
          </a:p>
          <a:p>
            <a:r>
              <a:rPr lang="tr-TR" dirty="0" smtClean="0"/>
              <a:t>J.J. Rousseau, </a:t>
            </a:r>
            <a:r>
              <a:rPr lang="tr-TR" i="1" dirty="0" smtClean="0"/>
              <a:t>Emile, </a:t>
            </a:r>
            <a:r>
              <a:rPr lang="tr-TR" dirty="0" smtClean="0"/>
              <a:t>Babil Yay</a:t>
            </a:r>
            <a:r>
              <a:rPr lang="tr-TR" smtClean="0"/>
              <a:t>., Erzurum 2000.</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734421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err="1" smtClean="0"/>
              <a:t>Naturalizm’in</a:t>
            </a:r>
            <a:r>
              <a:rPr lang="tr-TR" dirty="0" smtClean="0"/>
              <a:t> Eğitimdeki Düşünceleri:</a:t>
            </a:r>
            <a:endParaRPr lang="tr-TR" dirty="0"/>
          </a:p>
        </p:txBody>
      </p:sp>
      <p:sp>
        <p:nvSpPr>
          <p:cNvPr id="3" name="İçerik Yer Tutucusu 2"/>
          <p:cNvSpPr>
            <a:spLocks noGrp="1"/>
          </p:cNvSpPr>
          <p:nvPr>
            <p:ph idx="1"/>
          </p:nvPr>
        </p:nvSpPr>
        <p:spPr/>
        <p:txBody>
          <a:bodyPr>
            <a:normAutofit lnSpcReduction="10000"/>
          </a:bodyPr>
          <a:lstStyle/>
          <a:p>
            <a:r>
              <a:rPr lang="tr-TR" dirty="0" smtClean="0"/>
              <a:t>Eğitimin hedefleri belirlenirken, evrensel düzenin bir parçası olan doğaya ve insan doğasına bakılmalıdır.</a:t>
            </a:r>
          </a:p>
          <a:p>
            <a:r>
              <a:rPr lang="tr-TR" dirty="0" smtClean="0"/>
              <a:t>Doğayı anlamanın yolu duyumlardan geçer, duyum gerçekliğe ilişkin bilgimizin temelidir</a:t>
            </a:r>
          </a:p>
          <a:p>
            <a:r>
              <a:rPr lang="tr-TR" dirty="0" smtClean="0"/>
              <a:t>Doğadaki süreçler/oluşumlar yavaş , derece-derece ve evrimsel olduğundan eğitimimizin de seyri yavaş olmalıdır.</a:t>
            </a:r>
          </a:p>
          <a:p>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2666528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j.j</a:t>
            </a:r>
            <a:r>
              <a:rPr lang="tr-TR" dirty="0" smtClean="0"/>
              <a:t>. Rousseau 1712-1778</a:t>
            </a:r>
            <a:endParaRPr lang="tr-TR" dirty="0"/>
          </a:p>
        </p:txBody>
      </p:sp>
      <p:sp>
        <p:nvSpPr>
          <p:cNvPr id="3" name="İçerik Yer Tutucusu 2"/>
          <p:cNvSpPr>
            <a:spLocks noGrp="1"/>
          </p:cNvSpPr>
          <p:nvPr>
            <p:ph idx="1"/>
          </p:nvPr>
        </p:nvSpPr>
        <p:spPr/>
        <p:txBody>
          <a:bodyPr>
            <a:normAutofit fontScale="62500" lnSpcReduction="20000"/>
          </a:bodyPr>
          <a:lstStyle/>
          <a:p>
            <a:r>
              <a:rPr lang="tr-TR" dirty="0" smtClean="0"/>
              <a:t>Felsefesinin temelini insanın karakterinin doğaya göre biçimlenmesi gerektiğine inanır.</a:t>
            </a:r>
          </a:p>
          <a:p>
            <a:r>
              <a:rPr lang="tr-TR" dirty="0" err="1" smtClean="0"/>
              <a:t>Russo</a:t>
            </a:r>
            <a:r>
              <a:rPr lang="tr-TR" dirty="0" smtClean="0"/>
              <a:t>, </a:t>
            </a:r>
            <a:r>
              <a:rPr lang="tr-TR" dirty="0" err="1" smtClean="0"/>
              <a:t>Emile’in</a:t>
            </a:r>
            <a:r>
              <a:rPr lang="tr-TR" dirty="0" smtClean="0"/>
              <a:t> sosyal kurum ve antlaşmaların olmadığı kırsal bir ortamda doğal bir şekilde gelişmesini konu edinir; ve </a:t>
            </a:r>
            <a:r>
              <a:rPr lang="tr-TR" dirty="0" err="1" smtClean="0"/>
              <a:t>naturalizmle</a:t>
            </a:r>
            <a:r>
              <a:rPr lang="tr-TR" dirty="0" smtClean="0"/>
              <a:t> ilerici eğitime dayalı şu düşünceleri ortaya koyar:</a:t>
            </a:r>
          </a:p>
          <a:p>
            <a:pPr marL="525780" indent="-457200">
              <a:buAutoNum type="arabicPeriod"/>
            </a:pPr>
            <a:r>
              <a:rPr lang="tr-TR" dirty="0" smtClean="0"/>
              <a:t>İnsanın zenginleşip, gelişmesi için en iyi dönem olan çocukluk döneminin belli bir aşamasında eğitime başlanmalı</a:t>
            </a:r>
          </a:p>
          <a:p>
            <a:pPr marL="525780" indent="-457200">
              <a:buAutoNum type="arabicPeriod"/>
            </a:pPr>
            <a:r>
              <a:rPr lang="tr-TR" dirty="0" smtClean="0"/>
              <a:t>Doğal özelliklerle donanmış bir çevreden iyi şekilde yapılacak eğitimle kız ya da erkek çocuklar merakları uyandırılarak düşünmeye ve öğrenmeye hazır hale getirilmeli</a:t>
            </a:r>
          </a:p>
          <a:p>
            <a:pPr marL="525780" indent="-457200">
              <a:buAutoNum type="arabicPeriod"/>
            </a:pPr>
            <a:r>
              <a:rPr lang="tr-TR" dirty="0" smtClean="0"/>
              <a:t>Rahat, özgür bir atmosfer içinde öğrenen çocuk tercihlerinde özgürdür; ama yapıp ettiklerinin sonucundan sorumlu olmalı ve sonuçlara katlanmalıdır. </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194545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Russo</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İnsanın öğrenmesinde belirli devreler olduğuna inanan </a:t>
            </a:r>
            <a:r>
              <a:rPr lang="tr-TR" dirty="0" err="1" smtClean="0"/>
              <a:t>Russo</a:t>
            </a:r>
            <a:r>
              <a:rPr lang="tr-TR" dirty="0" smtClean="0"/>
              <a:t>, bu eğitimi eserin kahramanı olan Emilenin gelişme evrelerine göre düzenler. </a:t>
            </a:r>
          </a:p>
          <a:p>
            <a:r>
              <a:rPr lang="tr-TR" dirty="0" smtClean="0"/>
              <a:t>Çocuğun gelişimi göstermiştir ki, gelişimine uygun bir öğrenmeye hazırdır ve onun hareketleri, öğrenme davranışları tek tek gelişim evrelerine uygundur. Bu evrelere dayalı bir öğrenme olgusu eğitime ilişkin belli bir bilgi birikiminin sonucunda ortaya çıkmıştır.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0069410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russo</a:t>
            </a:r>
            <a:endParaRPr lang="tr-TR" dirty="0"/>
          </a:p>
        </p:txBody>
      </p:sp>
      <p:sp>
        <p:nvSpPr>
          <p:cNvPr id="3" name="İçerik Yer Tutucusu 2"/>
          <p:cNvSpPr>
            <a:spLocks noGrp="1"/>
          </p:cNvSpPr>
          <p:nvPr>
            <p:ph idx="1"/>
          </p:nvPr>
        </p:nvSpPr>
        <p:spPr/>
        <p:txBody>
          <a:bodyPr>
            <a:normAutofit fontScale="92500"/>
          </a:bodyPr>
          <a:lstStyle/>
          <a:p>
            <a:r>
              <a:rPr lang="tr-TR" dirty="0" smtClean="0"/>
              <a:t>Hızlı geçen bir çocukluk dönemini reddeder. </a:t>
            </a:r>
          </a:p>
          <a:p>
            <a:r>
              <a:rPr lang="tr-TR" dirty="0" err="1" smtClean="0"/>
              <a:t>Russodan</a:t>
            </a:r>
            <a:r>
              <a:rPr lang="tr-TR" dirty="0" smtClean="0"/>
              <a:t> etkilenen </a:t>
            </a:r>
            <a:r>
              <a:rPr lang="tr-TR" dirty="0" err="1" smtClean="0"/>
              <a:t>Pestalozzi</a:t>
            </a:r>
            <a:r>
              <a:rPr lang="tr-TR" dirty="0" smtClean="0"/>
              <a:t> öğrenmenin yavaş, derece derece, birikimli olması gerektiğini savunur. Bu nedenle 20. yüzyılda eğitimciler, erken yaşta çocuklara çeşitli bilimsel konuları öğretip ezberletmekten ziyade onların bizzat deneylerin, projelerin, olup biten olayların içine sokulması gerektiğini savunmaktadırlar.</a:t>
            </a:r>
          </a:p>
          <a:p>
            <a:pPr>
              <a:buNone/>
            </a:pP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1375748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Russo</a:t>
            </a:r>
            <a:r>
              <a:rPr lang="tr-TR" dirty="0" smtClean="0"/>
              <a:t>-gelişim</a:t>
            </a:r>
            <a:endParaRPr lang="tr-TR" dirty="0"/>
          </a:p>
        </p:txBody>
      </p:sp>
      <p:sp>
        <p:nvSpPr>
          <p:cNvPr id="3" name="İçerik Yer Tutucusu 2"/>
          <p:cNvSpPr>
            <a:spLocks noGrp="1"/>
          </p:cNvSpPr>
          <p:nvPr>
            <p:ph idx="1"/>
          </p:nvPr>
        </p:nvSpPr>
        <p:spPr/>
        <p:txBody>
          <a:bodyPr/>
          <a:lstStyle/>
          <a:p>
            <a:r>
              <a:rPr lang="tr-TR" dirty="0" err="1" smtClean="0"/>
              <a:t>Russo</a:t>
            </a:r>
            <a:r>
              <a:rPr lang="tr-TR" dirty="0" smtClean="0"/>
              <a:t>, </a:t>
            </a:r>
            <a:r>
              <a:rPr lang="tr-TR" dirty="0" err="1"/>
              <a:t>E</a:t>
            </a:r>
            <a:r>
              <a:rPr lang="tr-TR" dirty="0" err="1" smtClean="0"/>
              <a:t>mile’de</a:t>
            </a:r>
            <a:r>
              <a:rPr lang="tr-TR" dirty="0" smtClean="0"/>
              <a:t> insanın gelişim evrelerini şöyle belirler: </a:t>
            </a:r>
          </a:p>
          <a:p>
            <a:pPr marL="525780" indent="-457200">
              <a:buAutoNum type="arabicPeriod"/>
            </a:pPr>
            <a:r>
              <a:rPr lang="tr-TR" dirty="0" smtClean="0"/>
              <a:t>Doğumdan 5 yaşına kadar bebeklik</a:t>
            </a:r>
          </a:p>
          <a:p>
            <a:pPr marL="525780" indent="-457200">
              <a:buAutoNum type="arabicPeriod"/>
            </a:pPr>
            <a:r>
              <a:rPr lang="tr-TR" dirty="0" smtClean="0"/>
              <a:t>5-12 yaşı arası çocukluk</a:t>
            </a:r>
          </a:p>
          <a:p>
            <a:pPr marL="525780" indent="-457200">
              <a:buAutoNum type="arabicPeriod"/>
            </a:pPr>
            <a:r>
              <a:rPr lang="tr-TR" dirty="0" smtClean="0"/>
              <a:t>12-15 yaş arası erken gençlik</a:t>
            </a:r>
          </a:p>
          <a:p>
            <a:pPr marL="525780" indent="-457200">
              <a:buAutoNum type="arabicPeriod"/>
            </a:pPr>
            <a:r>
              <a:rPr lang="tr-TR" dirty="0" smtClean="0"/>
              <a:t>15 -18 yaşları arasındaki dönem ise genç yetişkinlik çağıdır.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37872460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Russo</a:t>
            </a:r>
            <a:r>
              <a:rPr lang="tr-TR" dirty="0" smtClean="0"/>
              <a:t>-gelişim</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5 yaşına kadar ilk dönemde: </a:t>
            </a:r>
          </a:p>
          <a:p>
            <a:pPr>
              <a:buFontTx/>
              <a:buChar char="-"/>
            </a:pPr>
            <a:r>
              <a:rPr lang="tr-TR" dirty="0" smtClean="0"/>
              <a:t>Bakıma muhtaçtır, ihtiyaçları karşılanması gerekir</a:t>
            </a:r>
          </a:p>
          <a:p>
            <a:pPr>
              <a:buFontTx/>
              <a:buChar char="-"/>
            </a:pPr>
            <a:r>
              <a:rPr lang="tr-TR" dirty="0" smtClean="0"/>
              <a:t>Temel beslenme ihtiyaçları  ile, beden gelişimi için hareket özgürlüğü sağlanmalıdır</a:t>
            </a:r>
          </a:p>
          <a:p>
            <a:pPr>
              <a:buFontTx/>
              <a:buChar char="-"/>
            </a:pPr>
            <a:r>
              <a:rPr lang="tr-TR" dirty="0" smtClean="0"/>
              <a:t>Acı duyma, hoşlanma gibi içgüdüler baskındır</a:t>
            </a:r>
          </a:p>
          <a:p>
            <a:pPr>
              <a:buFontTx/>
              <a:buChar char="-"/>
            </a:pPr>
            <a:r>
              <a:rPr lang="tr-TR" dirty="0" smtClean="0"/>
              <a:t>Zihinsel faaliyetler ve moral değerler gelişmemiştir</a:t>
            </a:r>
          </a:p>
          <a:p>
            <a:pPr>
              <a:buFontTx/>
              <a:buChar char="-"/>
            </a:pPr>
            <a:r>
              <a:rPr lang="tr-TR" dirty="0" smtClean="0"/>
              <a:t>Dil gelişiminde ilk kelimeler basit, açık, somut, nesnelere yönelik az sayıda olmalıdır.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11997333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Russo</a:t>
            </a:r>
            <a:r>
              <a:rPr lang="tr-TR" dirty="0" smtClean="0"/>
              <a:t>-gelişim</a:t>
            </a:r>
            <a:endParaRPr lang="tr-TR" dirty="0"/>
          </a:p>
        </p:txBody>
      </p:sp>
      <p:sp>
        <p:nvSpPr>
          <p:cNvPr id="3" name="İçerik Yer Tutucusu 2"/>
          <p:cNvSpPr>
            <a:spLocks noGrp="1"/>
          </p:cNvSpPr>
          <p:nvPr>
            <p:ph idx="1"/>
          </p:nvPr>
        </p:nvSpPr>
        <p:spPr/>
        <p:txBody>
          <a:bodyPr>
            <a:normAutofit lnSpcReduction="10000"/>
          </a:bodyPr>
          <a:lstStyle/>
          <a:p>
            <a:r>
              <a:rPr lang="tr-TR" dirty="0" smtClean="0"/>
              <a:t>5-12 yaş:</a:t>
            </a:r>
          </a:p>
          <a:p>
            <a:pPr>
              <a:buNone/>
            </a:pPr>
            <a:r>
              <a:rPr lang="tr-TR" dirty="0" smtClean="0"/>
              <a:t>-fiziksel gelişim hızlanır bazı şeyleri kendi yapar hale gelmiştir</a:t>
            </a:r>
          </a:p>
          <a:p>
            <a:pPr>
              <a:buNone/>
            </a:pPr>
            <a:r>
              <a:rPr lang="tr-TR" dirty="0" smtClean="0"/>
              <a:t>-Emile bu dönemde toplumsal kötülüklerden, suçlardan, kötü alışkanlıklardan etkilenir, </a:t>
            </a:r>
          </a:p>
          <a:p>
            <a:pPr>
              <a:buNone/>
            </a:pPr>
            <a:r>
              <a:rPr lang="tr-TR" dirty="0" smtClean="0"/>
              <a:t>- Bu dönem duyuların eğitildiği, çevredeki objelerin detaylı olarak incelenip, karşılaştırıldığı dönemdir.</a:t>
            </a:r>
            <a:endParaRPr lang="tr-TR" dirty="0"/>
          </a:p>
        </p:txBody>
      </p:sp>
      <p:sp>
        <p:nvSpPr>
          <p:cNvPr id="4" name="Altbilgi Yer Tutucusu 3"/>
          <p:cNvSpPr>
            <a:spLocks noGrp="1"/>
          </p:cNvSpPr>
          <p:nvPr>
            <p:ph type="ftr" sz="quarter" idx="11"/>
          </p:nvPr>
        </p:nvSpPr>
        <p:spPr/>
        <p:txBody>
          <a:bodyPr/>
          <a:lstStyle/>
          <a:p>
            <a:r>
              <a:rPr lang="tr-TR" smtClean="0"/>
              <a:t>HALİSE KADER ZENGİN</a:t>
            </a:r>
            <a:endParaRPr lang="tr-TR"/>
          </a:p>
        </p:txBody>
      </p:sp>
    </p:spTree>
    <p:extLst>
      <p:ext uri="{BB962C8B-B14F-4D97-AF65-F5344CB8AC3E}">
        <p14:creationId xmlns:p14="http://schemas.microsoft.com/office/powerpoint/2010/main" val="2203634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267</TotalTime>
  <Words>1162</Words>
  <Application>Microsoft Office PowerPoint</Application>
  <PresentationFormat>Ekran Gösterisi (4:3)</PresentationFormat>
  <Paragraphs>124</Paragraphs>
  <Slides>21</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Calibri</vt:lpstr>
      <vt:lpstr>Century Gothic</vt:lpstr>
      <vt:lpstr>Wingdings 2</vt:lpstr>
      <vt:lpstr>Austin</vt:lpstr>
      <vt:lpstr>NATURALİZM VE EGİTİM</vt:lpstr>
      <vt:lpstr>Naturalizm</vt:lpstr>
      <vt:lpstr>Naturalizm’in Eğitimdeki Düşünceleri:</vt:lpstr>
      <vt:lpstr>j.j. Rousseau 1712-1778</vt:lpstr>
      <vt:lpstr>Russo</vt:lpstr>
      <vt:lpstr>russo</vt:lpstr>
      <vt:lpstr>Russo-gelişim</vt:lpstr>
      <vt:lpstr>Russo-gelişim</vt:lpstr>
      <vt:lpstr>Russo-gelişim</vt:lpstr>
      <vt:lpstr>Russo-gelişim</vt:lpstr>
      <vt:lpstr>Russo-gelişim</vt:lpstr>
      <vt:lpstr>Russo-gelişim</vt:lpstr>
      <vt:lpstr>Naturalist eğitimin temeli:</vt:lpstr>
      <vt:lpstr>Doğa ve doğal olan</vt:lpstr>
      <vt:lpstr>Bilgibilim, bilmek</vt:lpstr>
      <vt:lpstr>Değer-ahlak</vt:lpstr>
      <vt:lpstr>Değer-ahlak</vt:lpstr>
      <vt:lpstr>program</vt:lpstr>
      <vt:lpstr>Öğretmen öğrenci ilişkisi</vt:lpstr>
      <vt:lpstr>Öğretmen öğrenci ilişkisi</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NATURALİZM VE EGİTİM</dc:title>
  <dc:creator>kaderim</dc:creator>
  <cp:lastModifiedBy>halise</cp:lastModifiedBy>
  <cp:revision>27</cp:revision>
  <dcterms:modified xsi:type="dcterms:W3CDTF">2017-06-07T09:48:10Z</dcterms:modified>
</cp:coreProperties>
</file>