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466" r:id="rId3"/>
    <p:sldId id="467" r:id="rId4"/>
    <p:sldId id="480" r:id="rId5"/>
    <p:sldId id="495" r:id="rId6"/>
    <p:sldId id="510" r:id="rId7"/>
    <p:sldId id="519" r:id="rId8"/>
    <p:sldId id="521" r:id="rId9"/>
    <p:sldId id="351" r:id="rId10"/>
    <p:sldId id="52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7" autoAdjust="0"/>
    <p:restoredTop sz="94660"/>
  </p:normalViewPr>
  <p:slideViewPr>
    <p:cSldViewPr snapToGrid="0">
      <p:cViewPr varScale="1">
        <p:scale>
          <a:sx n="88" d="100"/>
          <a:sy n="88" d="100"/>
        </p:scale>
        <p:origin x="47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4230558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1461510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2005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2160262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11325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8276263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2907323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3596108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3681037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3325793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C9E0AE6-E62B-4F7D-B66A-0E142B388EAE}"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2491260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C9E0AE6-E62B-4F7D-B66A-0E142B388EAE}" type="datetimeFigureOut">
              <a:rPr lang="tr-TR" smtClean="0"/>
              <a:t>12.12.2020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2719400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C9E0AE6-E62B-4F7D-B66A-0E142B388EAE}" type="datetimeFigureOut">
              <a:rPr lang="tr-TR" smtClean="0"/>
              <a:t>12.12.2020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85319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9E0AE6-E62B-4F7D-B66A-0E142B388EAE}" type="datetimeFigureOut">
              <a:rPr lang="tr-TR" smtClean="0"/>
              <a:t>12.12.2020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3992480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C9E0AE6-E62B-4F7D-B66A-0E142B388EAE}"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4229330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C9E0AE6-E62B-4F7D-B66A-0E142B388EAE}"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2319302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C9E0AE6-E62B-4F7D-B66A-0E142B388EAE}" type="datetimeFigureOut">
              <a:rPr lang="tr-TR" smtClean="0"/>
              <a:t>12.12.2020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E0029D5-62BA-4E0D-B838-DF02B1E94796}" type="slidenum">
              <a:rPr lang="tr-TR" smtClean="0"/>
              <a:t>‹#›</a:t>
            </a:fld>
            <a:endParaRPr lang="tr-TR"/>
          </a:p>
        </p:txBody>
      </p:sp>
    </p:spTree>
    <p:extLst>
      <p:ext uri="{BB962C8B-B14F-4D97-AF65-F5344CB8AC3E}">
        <p14:creationId xmlns:p14="http://schemas.microsoft.com/office/powerpoint/2010/main" val="8166284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schn.health.nsw.gov.au/hospitals/sch" TargetMode="External"/><Relationship Id="rId2" Type="http://schemas.openxmlformats.org/officeDocument/2006/relationships/hyperlink" Target="https://echcharity.org/" TargetMode="External"/><Relationship Id="rId1" Type="http://schemas.openxmlformats.org/officeDocument/2006/relationships/slideLayout" Target="../slideLayouts/slideLayout2.xml"/><Relationship Id="rId6" Type="http://schemas.openxmlformats.org/officeDocument/2006/relationships/hyperlink" Target="https://www.chla.org/" TargetMode="External"/><Relationship Id="rId5" Type="http://schemas.openxmlformats.org/officeDocument/2006/relationships/hyperlink" Target="https://en.wikipedia.org/wiki/SGUL_Teddy_Bear_Hospital" TargetMode="External"/><Relationship Id="rId4" Type="http://schemas.openxmlformats.org/officeDocument/2006/relationships/hyperlink" Target="https://www.nhsgrampian.org/hospital-hub/royal-aberdeen-childrens-hospita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70560" y="1662294"/>
            <a:ext cx="9144000" cy="2387600"/>
          </a:xfrm>
        </p:spPr>
        <p:txBody>
          <a:bodyPr>
            <a:noAutofit/>
          </a:bodyPr>
          <a:lstStyle/>
          <a:p>
            <a:pPr algn="ctr"/>
            <a:r>
              <a:rPr lang="tr-TR" sz="4800" b="1" dirty="0" smtClean="0"/>
              <a:t>TÜRKİYE'DE VE DÜNYA'DA ÖRNEK HASTANE DÜZENLEMELERİ</a:t>
            </a:r>
            <a:endParaRPr lang="tr-TR" sz="4800" b="1" dirty="0"/>
          </a:p>
        </p:txBody>
      </p:sp>
      <p:sp>
        <p:nvSpPr>
          <p:cNvPr id="3" name="Alt Başlık 2"/>
          <p:cNvSpPr>
            <a:spLocks noGrp="1"/>
          </p:cNvSpPr>
          <p:nvPr>
            <p:ph type="subTitle" idx="1"/>
          </p:nvPr>
        </p:nvSpPr>
        <p:spPr>
          <a:xfrm>
            <a:off x="740229" y="4647066"/>
            <a:ext cx="9144000" cy="1655762"/>
          </a:xfrm>
        </p:spPr>
        <p:txBody>
          <a:bodyPr>
            <a:normAutofit/>
          </a:bodyPr>
          <a:lstStyle/>
          <a:p>
            <a:pPr algn="ctr"/>
            <a:r>
              <a:rPr lang="tr-TR" b="1" dirty="0" smtClean="0">
                <a:solidFill>
                  <a:schemeClr val="tx1">
                    <a:lumMod val="85000"/>
                    <a:lumOff val="15000"/>
                  </a:schemeClr>
                </a:solidFill>
              </a:rPr>
              <a:t>Prof. Dr. Aynur BÜTÜN AYHAN</a:t>
            </a:r>
          </a:p>
          <a:p>
            <a:pPr algn="ctr"/>
            <a:r>
              <a:rPr lang="tr-TR" b="1" dirty="0" smtClean="0">
                <a:solidFill>
                  <a:schemeClr val="tx1">
                    <a:lumMod val="85000"/>
                    <a:lumOff val="15000"/>
                  </a:schemeClr>
                </a:solidFill>
              </a:rPr>
              <a:t>Ankara Üniversitesi</a:t>
            </a:r>
          </a:p>
          <a:p>
            <a:pPr algn="ctr"/>
            <a:r>
              <a:rPr lang="tr-TR" b="1" dirty="0" smtClean="0">
                <a:solidFill>
                  <a:schemeClr val="tx1">
                    <a:lumMod val="85000"/>
                    <a:lumOff val="15000"/>
                  </a:schemeClr>
                </a:solidFill>
              </a:rPr>
              <a:t>Sağlık Bilimleri Fakültesi</a:t>
            </a:r>
          </a:p>
          <a:p>
            <a:pPr algn="ctr"/>
            <a:r>
              <a:rPr lang="tr-TR" b="1" dirty="0" smtClean="0">
                <a:solidFill>
                  <a:schemeClr val="tx1">
                    <a:lumMod val="85000"/>
                    <a:lumOff val="15000"/>
                  </a:schemeClr>
                </a:solidFill>
              </a:rPr>
              <a:t>Çocuk Gelişimi Bölümü</a:t>
            </a:r>
          </a:p>
          <a:p>
            <a:endParaRPr lang="tr-TR" dirty="0"/>
          </a:p>
        </p:txBody>
      </p:sp>
    </p:spTree>
    <p:extLst>
      <p:ext uri="{BB962C8B-B14F-4D97-AF65-F5344CB8AC3E}">
        <p14:creationId xmlns:p14="http://schemas.microsoft.com/office/powerpoint/2010/main" val="1410462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88151" y="537024"/>
            <a:ext cx="6589199" cy="644650"/>
          </a:xfrm>
        </p:spPr>
        <p:txBody>
          <a:bodyPr/>
          <a:lstStyle/>
          <a:p>
            <a:pPr algn="ctr"/>
            <a:r>
              <a:rPr lang="tr-TR" b="1" dirty="0" smtClean="0"/>
              <a:t>KAYNAKLAR</a:t>
            </a:r>
            <a:endParaRPr lang="tr-TR" b="1" dirty="0"/>
          </a:p>
        </p:txBody>
      </p:sp>
      <p:sp>
        <p:nvSpPr>
          <p:cNvPr id="3" name="İçerik Yer Tutucusu 2"/>
          <p:cNvSpPr>
            <a:spLocks noGrp="1"/>
          </p:cNvSpPr>
          <p:nvPr>
            <p:ph idx="1"/>
          </p:nvPr>
        </p:nvSpPr>
        <p:spPr>
          <a:xfrm>
            <a:off x="539932" y="1556792"/>
            <a:ext cx="9518470" cy="4354430"/>
          </a:xfrm>
        </p:spPr>
        <p:txBody>
          <a:bodyPr>
            <a:normAutofit/>
          </a:bodyPr>
          <a:lstStyle/>
          <a:p>
            <a:pPr algn="just"/>
            <a:r>
              <a:rPr lang="tr-TR" dirty="0"/>
              <a:t>Edinburgh </a:t>
            </a:r>
            <a:r>
              <a:rPr lang="tr-TR" dirty="0" err="1"/>
              <a:t>Children's</a:t>
            </a:r>
            <a:r>
              <a:rPr lang="tr-TR" dirty="0"/>
              <a:t> </a:t>
            </a:r>
            <a:r>
              <a:rPr lang="tr-TR" dirty="0" err="1" smtClean="0"/>
              <a:t>Hospital</a:t>
            </a:r>
            <a:r>
              <a:rPr lang="tr-TR" dirty="0" smtClean="0"/>
              <a:t>. Erişim </a:t>
            </a:r>
            <a:r>
              <a:rPr lang="tr-TR" dirty="0"/>
              <a:t>Adresi: </a:t>
            </a:r>
            <a:r>
              <a:rPr lang="tr-TR" dirty="0">
                <a:hlinkClick r:id="rId2"/>
              </a:rPr>
              <a:t>https://</a:t>
            </a:r>
            <a:r>
              <a:rPr lang="tr-TR" dirty="0" smtClean="0">
                <a:hlinkClick r:id="rId2"/>
              </a:rPr>
              <a:t>echcharity.org/</a:t>
            </a:r>
            <a:r>
              <a:rPr lang="tr-TR" dirty="0" smtClean="0"/>
              <a:t>. Erişim Tarihi: 12.12.2020.</a:t>
            </a:r>
          </a:p>
          <a:p>
            <a:pPr algn="just"/>
            <a:r>
              <a:rPr lang="tr-TR" dirty="0"/>
              <a:t>Sydney </a:t>
            </a:r>
            <a:r>
              <a:rPr lang="tr-TR" dirty="0" err="1"/>
              <a:t>Children's</a:t>
            </a:r>
            <a:r>
              <a:rPr lang="tr-TR" dirty="0"/>
              <a:t> </a:t>
            </a:r>
            <a:r>
              <a:rPr lang="tr-TR" dirty="0" err="1" smtClean="0"/>
              <a:t>Hospital</a:t>
            </a:r>
            <a:r>
              <a:rPr lang="tr-TR" dirty="0"/>
              <a:t>. Erişim Adresi: </a:t>
            </a:r>
            <a:r>
              <a:rPr lang="tr-TR" dirty="0">
                <a:hlinkClick r:id="rId3"/>
              </a:rPr>
              <a:t>https://</a:t>
            </a:r>
            <a:r>
              <a:rPr lang="tr-TR" dirty="0" smtClean="0">
                <a:hlinkClick r:id="rId3"/>
              </a:rPr>
              <a:t>www.schn.health.nsw.gov.au/hospitals/sch</a:t>
            </a:r>
            <a:r>
              <a:rPr lang="tr-TR" dirty="0" smtClean="0"/>
              <a:t>. Erişim </a:t>
            </a:r>
            <a:r>
              <a:rPr lang="tr-TR" dirty="0"/>
              <a:t>Tarihi: 12.12.2020</a:t>
            </a:r>
            <a:r>
              <a:rPr lang="tr-TR" dirty="0" smtClean="0"/>
              <a:t>.</a:t>
            </a:r>
          </a:p>
          <a:p>
            <a:pPr algn="just"/>
            <a:r>
              <a:rPr lang="tr-TR" dirty="0" err="1"/>
              <a:t>Royal</a:t>
            </a:r>
            <a:r>
              <a:rPr lang="tr-TR" dirty="0"/>
              <a:t> Aberdeen </a:t>
            </a:r>
            <a:r>
              <a:rPr lang="tr-TR" dirty="0" err="1"/>
              <a:t>Children's</a:t>
            </a:r>
            <a:r>
              <a:rPr lang="tr-TR" dirty="0"/>
              <a:t> </a:t>
            </a:r>
            <a:r>
              <a:rPr lang="tr-TR" dirty="0" err="1" smtClean="0"/>
              <a:t>Hospital</a:t>
            </a:r>
            <a:r>
              <a:rPr lang="tr-TR" dirty="0"/>
              <a:t>. </a:t>
            </a:r>
            <a:r>
              <a:rPr lang="tr-TR" dirty="0">
                <a:hlinkClick r:id="rId4"/>
              </a:rPr>
              <a:t>https://</a:t>
            </a:r>
            <a:r>
              <a:rPr lang="tr-TR" dirty="0" smtClean="0">
                <a:hlinkClick r:id="rId4"/>
              </a:rPr>
              <a:t>www.nhsgrampian.org/hospital-hub/royal-aberdeen-childrens-hospital</a:t>
            </a:r>
            <a:r>
              <a:rPr lang="tr-TR" dirty="0" smtClean="0"/>
              <a:t>. Erişim </a:t>
            </a:r>
            <a:r>
              <a:rPr lang="tr-TR" dirty="0"/>
              <a:t>Adresi: </a:t>
            </a:r>
            <a:r>
              <a:rPr lang="tr-TR" dirty="0" smtClean="0"/>
              <a:t>Erişim </a:t>
            </a:r>
            <a:r>
              <a:rPr lang="tr-TR" dirty="0"/>
              <a:t>Tarihi: 12.12.2020</a:t>
            </a:r>
            <a:r>
              <a:rPr lang="tr-TR" dirty="0" smtClean="0"/>
              <a:t>.</a:t>
            </a:r>
          </a:p>
          <a:p>
            <a:pPr algn="just"/>
            <a:r>
              <a:rPr lang="en-US" dirty="0" smtClean="0"/>
              <a:t>SGUL Teddy </a:t>
            </a:r>
            <a:r>
              <a:rPr lang="en-US" dirty="0"/>
              <a:t>Bear </a:t>
            </a:r>
            <a:r>
              <a:rPr lang="en-US" dirty="0" smtClean="0"/>
              <a:t>Hospital</a:t>
            </a:r>
            <a:r>
              <a:rPr lang="tr-TR" dirty="0" smtClean="0"/>
              <a:t>. Erişim </a:t>
            </a:r>
            <a:r>
              <a:rPr lang="tr-TR" dirty="0"/>
              <a:t>Adresi: </a:t>
            </a:r>
            <a:r>
              <a:rPr lang="tr-TR" dirty="0">
                <a:hlinkClick r:id="rId5"/>
              </a:rPr>
              <a:t>https://</a:t>
            </a:r>
            <a:r>
              <a:rPr lang="tr-TR" dirty="0" smtClean="0">
                <a:hlinkClick r:id="rId5"/>
              </a:rPr>
              <a:t>en.wikipedia.org/wiki/SGUL_Teddy_Bear_Hospital</a:t>
            </a:r>
            <a:r>
              <a:rPr lang="tr-TR" dirty="0" smtClean="0"/>
              <a:t>. Erişim </a:t>
            </a:r>
            <a:r>
              <a:rPr lang="tr-TR" dirty="0"/>
              <a:t>Tarihi: 12.12.2020</a:t>
            </a:r>
            <a:r>
              <a:rPr lang="tr-TR" dirty="0" smtClean="0"/>
              <a:t>.</a:t>
            </a:r>
            <a:endParaRPr lang="en-US" dirty="0"/>
          </a:p>
          <a:p>
            <a:pPr algn="just"/>
            <a:r>
              <a:rPr lang="en-US" dirty="0"/>
              <a:t>Children's Hospital Los </a:t>
            </a:r>
            <a:r>
              <a:rPr lang="en-US" dirty="0" smtClean="0"/>
              <a:t>Angeles</a:t>
            </a:r>
            <a:r>
              <a:rPr lang="tr-TR" dirty="0" smtClean="0"/>
              <a:t>. Erişim </a:t>
            </a:r>
            <a:r>
              <a:rPr lang="tr-TR" dirty="0"/>
              <a:t>Adresi: </a:t>
            </a:r>
            <a:r>
              <a:rPr lang="tr-TR" dirty="0">
                <a:hlinkClick r:id="rId6"/>
              </a:rPr>
              <a:t>https://www.chla.org</a:t>
            </a:r>
            <a:r>
              <a:rPr lang="tr-TR" dirty="0" smtClean="0">
                <a:hlinkClick r:id="rId6"/>
              </a:rPr>
              <a:t>/</a:t>
            </a:r>
            <a:r>
              <a:rPr lang="tr-TR" dirty="0" smtClean="0"/>
              <a:t>. Erişim </a:t>
            </a:r>
            <a:r>
              <a:rPr lang="tr-TR" dirty="0"/>
              <a:t>Tarihi: 12.12.2020.</a:t>
            </a:r>
            <a:endParaRPr lang="tr-TR" dirty="0"/>
          </a:p>
        </p:txBody>
      </p:sp>
    </p:spTree>
    <p:extLst>
      <p:ext uri="{BB962C8B-B14F-4D97-AF65-F5344CB8AC3E}">
        <p14:creationId xmlns:p14="http://schemas.microsoft.com/office/powerpoint/2010/main" val="2151309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8975" y="554441"/>
            <a:ext cx="10405873" cy="1280890"/>
          </a:xfrm>
        </p:spPr>
        <p:txBody>
          <a:bodyPr>
            <a:noAutofit/>
          </a:bodyPr>
          <a:lstStyle/>
          <a:p>
            <a:pPr lvl="0">
              <a:lnSpc>
                <a:spcPct val="150000"/>
              </a:lnSpc>
              <a:spcBef>
                <a:spcPts val="1000"/>
              </a:spcBef>
            </a:pPr>
            <a:r>
              <a:rPr lang="tr-TR" sz="1800" dirty="0" smtClean="0">
                <a:solidFill>
                  <a:prstClr val="black">
                    <a:lumMod val="75000"/>
                    <a:lumOff val="25000"/>
                  </a:prstClr>
                </a:solidFill>
                <a:latin typeface="Arial" panose="020B0604020202020204" pitchFamily="34" charset="0"/>
                <a:ea typeface="+mn-ea"/>
                <a:cs typeface="Arial" panose="020B0604020202020204" pitchFamily="34" charset="0"/>
              </a:rPr>
              <a:t>Hastanelerde hastaneye </a:t>
            </a:r>
            <a:r>
              <a:rPr lang="tr-TR" sz="1800" dirty="0">
                <a:solidFill>
                  <a:prstClr val="black">
                    <a:lumMod val="75000"/>
                    <a:lumOff val="25000"/>
                  </a:prstClr>
                </a:solidFill>
                <a:latin typeface="Arial" panose="020B0604020202020204" pitchFamily="34" charset="0"/>
                <a:ea typeface="+mn-ea"/>
                <a:cs typeface="Arial" panose="020B0604020202020204" pitchFamily="34" charset="0"/>
              </a:rPr>
              <a:t>hazırlayıcı </a:t>
            </a:r>
            <a:r>
              <a:rPr lang="tr-TR" sz="1800" dirty="0" smtClean="0">
                <a:solidFill>
                  <a:prstClr val="black">
                    <a:lumMod val="75000"/>
                    <a:lumOff val="25000"/>
                  </a:prstClr>
                </a:solidFill>
                <a:latin typeface="Arial" panose="020B0604020202020204" pitchFamily="34" charset="0"/>
                <a:ea typeface="+mn-ea"/>
                <a:cs typeface="Arial" panose="020B0604020202020204" pitchFamily="34" charset="0"/>
              </a:rPr>
              <a:t>eğitim ile ilgili  farklı uygulamalar yapılmaktadır. Bu uygulamaların yapıldığı örnekleri inceleyelim.</a:t>
            </a:r>
            <a:r>
              <a:rPr lang="tr-TR" sz="1200" dirty="0">
                <a:solidFill>
                  <a:prstClr val="black">
                    <a:lumMod val="75000"/>
                    <a:lumOff val="25000"/>
                  </a:prstClr>
                </a:solidFill>
                <a:latin typeface="Arial" panose="020B0604020202020204" pitchFamily="34" charset="0"/>
                <a:ea typeface="+mn-ea"/>
                <a:cs typeface="Arial" panose="020B0604020202020204" pitchFamily="34" charset="0"/>
              </a:rPr>
              <a:t/>
            </a:r>
            <a:br>
              <a:rPr lang="tr-TR" sz="1200" dirty="0">
                <a:solidFill>
                  <a:prstClr val="black">
                    <a:lumMod val="75000"/>
                    <a:lumOff val="25000"/>
                  </a:prstClr>
                </a:solidFill>
                <a:latin typeface="Arial" panose="020B0604020202020204" pitchFamily="34" charset="0"/>
                <a:ea typeface="+mn-ea"/>
                <a:cs typeface="Arial" panose="020B0604020202020204" pitchFamily="34" charset="0"/>
              </a:rPr>
            </a:br>
            <a:endParaRPr lang="tr-TR" sz="24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554890" y="1835331"/>
            <a:ext cx="8915400" cy="3777622"/>
          </a:xfrm>
        </p:spPr>
        <p:txBody>
          <a:bodyPr/>
          <a:lstStyle/>
          <a:p>
            <a:pPr algn="just">
              <a:buFont typeface="Wingdings" panose="05000000000000000000" pitchFamily="2" charset="2"/>
              <a:buChar char="Ø"/>
            </a:pPr>
            <a:r>
              <a:rPr lang="tr-TR" dirty="0" smtClean="0">
                <a:latin typeface="Arial" panose="020B0604020202020204" pitchFamily="34" charset="0"/>
                <a:cs typeface="Arial" panose="020B0604020202020204" pitchFamily="34" charset="0"/>
              </a:rPr>
              <a:t>Edinburgh </a:t>
            </a:r>
            <a:r>
              <a:rPr lang="tr-TR" dirty="0">
                <a:latin typeface="Arial" panose="020B0604020202020204" pitchFamily="34" charset="0"/>
                <a:cs typeface="Arial" panose="020B0604020202020204" pitchFamily="34" charset="0"/>
              </a:rPr>
              <a:t>Çocuk Hastanesi</a:t>
            </a:r>
          </a:p>
          <a:p>
            <a:pPr lvl="0" algn="just">
              <a:buFont typeface="Wingdings" panose="05000000000000000000" pitchFamily="2" charset="2"/>
              <a:buChar char="Ø"/>
            </a:pPr>
            <a:r>
              <a:rPr lang="tr-TR" dirty="0" smtClean="0">
                <a:latin typeface="Arial" panose="020B0604020202020204" pitchFamily="34" charset="0"/>
                <a:cs typeface="Arial" panose="020B0604020202020204" pitchFamily="34" charset="0"/>
              </a:rPr>
              <a:t>Sydney </a:t>
            </a:r>
            <a:r>
              <a:rPr lang="tr-TR" dirty="0">
                <a:latin typeface="Arial" panose="020B0604020202020204" pitchFamily="34" charset="0"/>
                <a:cs typeface="Arial" panose="020B0604020202020204" pitchFamily="34" charset="0"/>
              </a:rPr>
              <a:t>Çocuk Hastanesi</a:t>
            </a:r>
          </a:p>
          <a:p>
            <a:pPr lvl="0" algn="just">
              <a:buFont typeface="Wingdings" panose="05000000000000000000" pitchFamily="2" charset="2"/>
              <a:buChar char="Ø"/>
            </a:pPr>
            <a:r>
              <a:rPr lang="tr-TR" dirty="0" err="1">
                <a:latin typeface="Arial" panose="020B0604020202020204" pitchFamily="34" charset="0"/>
                <a:cs typeface="Arial" panose="020B0604020202020204" pitchFamily="34" charset="0"/>
              </a:rPr>
              <a:t>Royal</a:t>
            </a:r>
            <a:r>
              <a:rPr lang="tr-TR" dirty="0">
                <a:latin typeface="Arial" panose="020B0604020202020204" pitchFamily="34" charset="0"/>
                <a:cs typeface="Arial" panose="020B0604020202020204" pitchFamily="34" charset="0"/>
              </a:rPr>
              <a:t> Aberdeen Çocuk Hastanesi</a:t>
            </a:r>
          </a:p>
          <a:p>
            <a:pPr lvl="0" algn="just">
              <a:buFont typeface="Wingdings" panose="05000000000000000000" pitchFamily="2" charset="2"/>
              <a:buChar char="Ø"/>
            </a:pPr>
            <a:r>
              <a:rPr lang="tr-TR" dirty="0" smtClean="0">
                <a:latin typeface="Arial" panose="020B0604020202020204" pitchFamily="34" charset="0"/>
                <a:cs typeface="Arial" panose="020B0604020202020204" pitchFamily="34" charset="0"/>
              </a:rPr>
              <a:t>İsveç </a:t>
            </a:r>
            <a:r>
              <a:rPr lang="tr-TR" dirty="0">
                <a:latin typeface="Arial" panose="020B0604020202020204" pitchFamily="34" charset="0"/>
                <a:cs typeface="Arial" panose="020B0604020202020204" pitchFamily="34" charset="0"/>
              </a:rPr>
              <a:t>Çocuk </a:t>
            </a:r>
            <a:r>
              <a:rPr lang="tr-TR" dirty="0" smtClean="0">
                <a:latin typeface="Arial" panose="020B0604020202020204" pitchFamily="34" charset="0"/>
                <a:cs typeface="Arial" panose="020B0604020202020204" pitchFamily="34" charset="0"/>
              </a:rPr>
              <a:t>Hastanesi</a:t>
            </a:r>
            <a:endParaRPr lang="tr-TR" dirty="0"/>
          </a:p>
          <a:p>
            <a:pPr lvl="0" algn="just">
              <a:buFont typeface="Wingdings" panose="05000000000000000000" pitchFamily="2" charset="2"/>
              <a:buChar char="Ø"/>
            </a:pPr>
            <a:r>
              <a:rPr lang="tr-TR" dirty="0" err="1" smtClean="0">
                <a:latin typeface="Arial" panose="020B0604020202020204" pitchFamily="34" charset="0"/>
                <a:cs typeface="Arial" panose="020B0604020202020204" pitchFamily="34" charset="0"/>
              </a:rPr>
              <a:t>Teady</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Bear</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Hospital</a:t>
            </a:r>
            <a:endParaRPr lang="tr-TR" dirty="0" smtClean="0">
              <a:latin typeface="Arial" panose="020B0604020202020204" pitchFamily="34" charset="0"/>
              <a:cs typeface="Arial" panose="020B0604020202020204" pitchFamily="34" charset="0"/>
            </a:endParaRPr>
          </a:p>
          <a:p>
            <a:pPr lvl="0" algn="just">
              <a:buFont typeface="Wingdings" panose="05000000000000000000" pitchFamily="2" charset="2"/>
              <a:buChar char="Ø"/>
            </a:pPr>
            <a:r>
              <a:rPr lang="tr-TR" dirty="0" err="1">
                <a:latin typeface="Arial" panose="020B0604020202020204" pitchFamily="34" charset="0"/>
                <a:cs typeface="Arial" panose="020B0604020202020204" pitchFamily="34" charset="0"/>
              </a:rPr>
              <a:t>Children's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Hospital</a:t>
            </a:r>
            <a:r>
              <a:rPr lang="tr-TR" dirty="0">
                <a:latin typeface="Arial" panose="020B0604020202020204" pitchFamily="34" charset="0"/>
                <a:cs typeface="Arial" panose="020B0604020202020204" pitchFamily="34" charset="0"/>
              </a:rPr>
              <a:t> Los Angeles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9367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8681" y="624110"/>
            <a:ext cx="10635932" cy="6233890"/>
          </a:xfrm>
        </p:spPr>
        <p:txBody>
          <a:bodyPr/>
          <a:lstStyle/>
          <a:p>
            <a:r>
              <a:rPr lang="tr-TR" dirty="0" smtClean="0"/>
              <a:t>	  </a:t>
            </a:r>
            <a:r>
              <a:rPr lang="tr-TR" dirty="0" smtClean="0">
                <a:latin typeface="Arial" panose="020B0604020202020204" pitchFamily="34" charset="0"/>
                <a:cs typeface="Arial" panose="020B0604020202020204" pitchFamily="34" charset="0"/>
              </a:rPr>
              <a:t>Edinburgh Children’s </a:t>
            </a:r>
            <a:r>
              <a:rPr lang="tr-TR" dirty="0" err="1" smtClean="0">
                <a:latin typeface="Arial" panose="020B0604020202020204" pitchFamily="34" charset="0"/>
                <a:cs typeface="Arial" panose="020B0604020202020204" pitchFamily="34" charset="0"/>
              </a:rPr>
              <a:t>Hospital</a:t>
            </a:r>
            <a:r>
              <a:rPr lang="tr-TR" dirty="0" smtClean="0">
                <a:latin typeface="Arial" panose="020B0604020202020204" pitchFamily="34" charset="0"/>
                <a:cs typeface="Arial" panose="020B0604020202020204" pitchFamily="34" charset="0"/>
              </a:rPr>
              <a:t/>
            </a:r>
            <a:br>
              <a:rPr lang="tr-TR" dirty="0" smtClean="0">
                <a:latin typeface="Arial" panose="020B0604020202020204" pitchFamily="34" charset="0"/>
                <a:cs typeface="Arial" panose="020B0604020202020204" pitchFamily="34" charset="0"/>
              </a:rPr>
            </a:br>
            <a:r>
              <a:rPr lang="tr-TR"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Edinburgh Çocuk Hastanesi</a:t>
            </a:r>
            <a:endParaRPr lang="tr-TR" sz="2400" dirty="0">
              <a:latin typeface="Arial" panose="020B0604020202020204" pitchFamily="34" charset="0"/>
              <a:cs typeface="Arial" panose="020B0604020202020204" pitchFamily="34" charset="0"/>
            </a:endParaRPr>
          </a:p>
        </p:txBody>
      </p:sp>
      <p:sp>
        <p:nvSpPr>
          <p:cNvPr id="6" name="İçerik Yer Tutucusu 5"/>
          <p:cNvSpPr>
            <a:spLocks noGrp="1"/>
          </p:cNvSpPr>
          <p:nvPr>
            <p:ph idx="1"/>
          </p:nvPr>
        </p:nvSpPr>
        <p:spPr/>
        <p:txBody>
          <a:bodyPr/>
          <a:lstStyle/>
          <a:p>
            <a:pPr algn="just">
              <a:lnSpc>
                <a:spcPct val="150000"/>
              </a:lnSpc>
            </a:pPr>
            <a:r>
              <a:rPr lang="tr-TR" dirty="0" smtClean="0">
                <a:latin typeface="Arial" panose="020B0604020202020204" pitchFamily="34" charset="0"/>
                <a:cs typeface="Arial" panose="020B0604020202020204" pitchFamily="34" charset="0"/>
              </a:rPr>
              <a:t>Edinburgh </a:t>
            </a:r>
            <a:r>
              <a:rPr lang="tr-TR" dirty="0">
                <a:latin typeface="Arial" panose="020B0604020202020204" pitchFamily="34" charset="0"/>
                <a:cs typeface="Arial" panose="020B0604020202020204" pitchFamily="34" charset="0"/>
              </a:rPr>
              <a:t>Çocuk Hastanesi Rio </a:t>
            </a:r>
            <a:r>
              <a:rPr lang="tr-TR" dirty="0" err="1">
                <a:latin typeface="Arial" panose="020B0604020202020204" pitchFamily="34" charset="0"/>
                <a:cs typeface="Arial" panose="020B0604020202020204" pitchFamily="34" charset="0"/>
              </a:rPr>
              <a:t>Grande</a:t>
            </a:r>
            <a:r>
              <a:rPr lang="tr-TR" dirty="0">
                <a:latin typeface="Arial" panose="020B0604020202020204" pitchFamily="34" charset="0"/>
                <a:cs typeface="Arial" panose="020B0604020202020204" pitchFamily="34" charset="0"/>
              </a:rPr>
              <a:t> Vadisi’ </a:t>
            </a:r>
            <a:r>
              <a:rPr lang="tr-TR" dirty="0" err="1">
                <a:latin typeface="Arial" panose="020B0604020202020204" pitchFamily="34" charset="0"/>
                <a:cs typeface="Arial" panose="020B0604020202020204" pitchFamily="34" charset="0"/>
              </a:rPr>
              <a:t>nde</a:t>
            </a:r>
            <a:r>
              <a:rPr lang="tr-TR" dirty="0">
                <a:latin typeface="Arial" panose="020B0604020202020204" pitchFamily="34" charset="0"/>
                <a:cs typeface="Arial" panose="020B0604020202020204" pitchFamily="34" charset="0"/>
              </a:rPr>
              <a:t> Texas’ </a:t>
            </a:r>
            <a:r>
              <a:rPr lang="tr-TR" dirty="0" err="1">
                <a:latin typeface="Arial" panose="020B0604020202020204" pitchFamily="34" charset="0"/>
                <a:cs typeface="Arial" panose="020B0604020202020204" pitchFamily="34" charset="0"/>
              </a:rPr>
              <a:t>ın</a:t>
            </a:r>
            <a:r>
              <a:rPr lang="tr-TR" dirty="0">
                <a:latin typeface="Arial" panose="020B0604020202020204" pitchFamily="34" charset="0"/>
                <a:cs typeface="Arial" panose="020B0604020202020204" pitchFamily="34" charset="0"/>
              </a:rPr>
              <a:t> güney ucunda yer alır. </a:t>
            </a:r>
          </a:p>
          <a:p>
            <a:pPr algn="just">
              <a:lnSpc>
                <a:spcPct val="150000"/>
              </a:lnSpc>
            </a:pPr>
            <a:r>
              <a:rPr lang="tr-TR" dirty="0">
                <a:latin typeface="Arial" panose="020B0604020202020204" pitchFamily="34" charset="0"/>
                <a:cs typeface="Arial" panose="020B0604020202020204" pitchFamily="34" charset="0"/>
              </a:rPr>
              <a:t>Güney Texas sağlık sisteminin bir parçasıdır. </a:t>
            </a:r>
          </a:p>
          <a:p>
            <a:pPr algn="just">
              <a:lnSpc>
                <a:spcPct val="150000"/>
              </a:lnSpc>
            </a:pPr>
            <a:r>
              <a:rPr lang="tr-TR" dirty="0">
                <a:latin typeface="Arial" panose="020B0604020202020204" pitchFamily="34" charset="0"/>
                <a:cs typeface="Arial" panose="020B0604020202020204" pitchFamily="34" charset="0"/>
              </a:rPr>
              <a:t>2006 yılının Mart ayında Edinburgh Bölge Tıp Merkezi ile bitişik 107 yataklı 4 katlı Edinburgh Çocuk Hastanesi açılmıştır.</a:t>
            </a:r>
          </a:p>
          <a:p>
            <a:endParaRPr lang="tr-TR" dirty="0"/>
          </a:p>
        </p:txBody>
      </p:sp>
    </p:spTree>
    <p:extLst>
      <p:ext uri="{BB962C8B-B14F-4D97-AF65-F5344CB8AC3E}">
        <p14:creationId xmlns:p14="http://schemas.microsoft.com/office/powerpoint/2010/main" val="2442902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21993" y="624110"/>
            <a:ext cx="9282620" cy="1378426"/>
          </a:xfrm>
        </p:spPr>
        <p:txBody>
          <a:bodyPr>
            <a:normAutofit fontScale="90000"/>
          </a:bodyPr>
          <a:lstStyle/>
          <a:p>
            <a:r>
              <a:rPr lang="tr-TR" b="1" dirty="0" smtClean="0"/>
              <a:t>Sydney Children’s </a:t>
            </a:r>
            <a:r>
              <a:rPr lang="tr-TR" b="1" dirty="0" err="1" smtClean="0"/>
              <a:t>Hospital</a:t>
            </a:r>
            <a:r>
              <a:rPr lang="tr-TR" b="1" dirty="0" smtClean="0"/>
              <a:t/>
            </a:r>
            <a:br>
              <a:rPr lang="tr-TR" b="1" dirty="0" smtClean="0"/>
            </a:br>
            <a:r>
              <a:rPr lang="tr-TR" b="1" dirty="0" smtClean="0"/>
              <a:t/>
            </a:r>
            <a:br>
              <a:rPr lang="tr-TR" b="1" dirty="0" smtClean="0"/>
            </a:br>
            <a:r>
              <a:rPr lang="tr-TR" sz="2700" dirty="0" smtClean="0"/>
              <a:t>Sydney Çocuk Hastanesi</a:t>
            </a:r>
            <a:r>
              <a:rPr lang="tr-TR" b="1" dirty="0" smtClean="0"/>
              <a:t/>
            </a:r>
            <a:br>
              <a:rPr lang="tr-TR" b="1" dirty="0" smtClean="0"/>
            </a:br>
            <a:r>
              <a:rPr lang="tr-TR" b="1" dirty="0"/>
              <a:t/>
            </a:r>
            <a:br>
              <a:rPr lang="tr-TR" b="1" dirty="0"/>
            </a:br>
            <a:endParaRPr lang="tr-TR" b="1" dirty="0"/>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dirty="0">
                <a:solidFill>
                  <a:schemeClr val="tx1"/>
                </a:solidFill>
                <a:latin typeface="Arial" panose="020B0604020202020204" pitchFamily="34" charset="0"/>
                <a:cs typeface="Arial" panose="020B0604020202020204" pitchFamily="34" charset="0"/>
              </a:rPr>
              <a:t>1964 yılında New South </a:t>
            </a:r>
            <a:r>
              <a:rPr lang="tr-TR" dirty="0" err="1">
                <a:solidFill>
                  <a:schemeClr val="tx1"/>
                </a:solidFill>
                <a:latin typeface="Arial" panose="020B0604020202020204" pitchFamily="34" charset="0"/>
                <a:cs typeface="Arial" panose="020B0604020202020204" pitchFamily="34" charset="0"/>
              </a:rPr>
              <a:t>Wales</a:t>
            </a:r>
            <a:r>
              <a:rPr lang="tr-TR" dirty="0">
                <a:solidFill>
                  <a:schemeClr val="tx1"/>
                </a:solidFill>
                <a:latin typeface="Arial" panose="020B0604020202020204" pitchFamily="34" charset="0"/>
                <a:cs typeface="Arial" panose="020B0604020202020204" pitchFamily="34" charset="0"/>
              </a:rPr>
              <a:t> Üniversitesi Eğitim Hastanesi olmuştur.</a:t>
            </a:r>
            <a:br>
              <a:rPr lang="tr-TR" dirty="0">
                <a:solidFill>
                  <a:schemeClr val="tx1"/>
                </a:solidFill>
                <a:latin typeface="Arial" panose="020B0604020202020204" pitchFamily="34" charset="0"/>
                <a:cs typeface="Arial" panose="020B0604020202020204" pitchFamily="34" charset="0"/>
              </a:rPr>
            </a:br>
            <a:r>
              <a:rPr lang="tr-TR" dirty="0" smtClean="0">
                <a:solidFill>
                  <a:schemeClr val="tx1"/>
                </a:solidFill>
                <a:latin typeface="Arial" panose="020B0604020202020204" pitchFamily="34" charset="0"/>
                <a:cs typeface="Arial" panose="020B0604020202020204" pitchFamily="34" charset="0"/>
              </a:rPr>
              <a:t>Kurucu</a:t>
            </a:r>
            <a:r>
              <a:rPr lang="tr-TR" dirty="0">
                <a:solidFill>
                  <a:schemeClr val="tx1"/>
                </a:solidFill>
                <a:latin typeface="Arial" panose="020B0604020202020204" pitchFamily="34" charset="0"/>
                <a:cs typeface="Arial" panose="020B0604020202020204" pitchFamily="34" charset="0"/>
              </a:rPr>
              <a:t>, Profesör John </a:t>
            </a:r>
            <a:r>
              <a:rPr lang="tr-TR" dirty="0" err="1">
                <a:solidFill>
                  <a:schemeClr val="tx1"/>
                </a:solidFill>
                <a:latin typeface="Arial" panose="020B0604020202020204" pitchFamily="34" charset="0"/>
                <a:cs typeface="Arial" panose="020B0604020202020204" pitchFamily="34" charset="0"/>
              </a:rPr>
              <a:t>Beveridge</a:t>
            </a:r>
            <a:r>
              <a:rPr lang="tr-TR" dirty="0">
                <a:solidFill>
                  <a:schemeClr val="tx1"/>
                </a:solidFill>
                <a:latin typeface="Arial" panose="020B0604020202020204" pitchFamily="34" charset="0"/>
                <a:cs typeface="Arial" panose="020B0604020202020204" pitchFamily="34" charset="0"/>
              </a:rPr>
              <a:t/>
            </a:r>
            <a:br>
              <a:rPr lang="tr-TR" dirty="0">
                <a:solidFill>
                  <a:schemeClr val="tx1"/>
                </a:solidFill>
                <a:latin typeface="Arial" panose="020B0604020202020204" pitchFamily="34" charset="0"/>
                <a:cs typeface="Arial" panose="020B0604020202020204" pitchFamily="34" charset="0"/>
              </a:rPr>
            </a:br>
            <a:r>
              <a:rPr lang="tr-TR" dirty="0" smtClean="0">
                <a:solidFill>
                  <a:schemeClr val="tx1"/>
                </a:solidFill>
                <a:latin typeface="Arial" panose="020B0604020202020204" pitchFamily="34" charset="0"/>
                <a:cs typeface="Arial" panose="020B0604020202020204" pitchFamily="34" charset="0"/>
              </a:rPr>
              <a:t>90'ların </a:t>
            </a:r>
            <a:r>
              <a:rPr lang="tr-TR" dirty="0">
                <a:solidFill>
                  <a:schemeClr val="tx1"/>
                </a:solidFill>
                <a:latin typeface="Arial" panose="020B0604020202020204" pitchFamily="34" charset="0"/>
                <a:cs typeface="Arial" panose="020B0604020202020204" pitchFamily="34" charset="0"/>
              </a:rPr>
              <a:t>başında bu yana, Sydney Çocuk Hastanesi, </a:t>
            </a:r>
            <a:r>
              <a:rPr lang="tr-TR" dirty="0" err="1">
                <a:solidFill>
                  <a:schemeClr val="tx1"/>
                </a:solidFill>
                <a:latin typeface="Arial" panose="020B0604020202020204" pitchFamily="34" charset="0"/>
                <a:cs typeface="Arial" panose="020B0604020202020204" pitchFamily="34" charset="0"/>
              </a:rPr>
              <a:t>Randwick’te</a:t>
            </a:r>
            <a:r>
              <a:rPr lang="tr-TR" dirty="0">
                <a:solidFill>
                  <a:schemeClr val="tx1"/>
                </a:solidFill>
                <a:latin typeface="Arial" panose="020B0604020202020204" pitchFamily="34" charset="0"/>
                <a:cs typeface="Arial" panose="020B0604020202020204" pitchFamily="34" charset="0"/>
              </a:rPr>
              <a:t> toplum ihtiyaçlarının artışını karşılamak üzere büyük oranda değişime uğramıştır.</a:t>
            </a:r>
            <a:br>
              <a:rPr lang="tr-TR" dirty="0">
                <a:solidFill>
                  <a:schemeClr val="tx1"/>
                </a:solidFill>
                <a:latin typeface="Arial" panose="020B0604020202020204" pitchFamily="34" charset="0"/>
                <a:cs typeface="Arial" panose="020B0604020202020204" pitchFamily="34" charset="0"/>
              </a:rPr>
            </a:br>
            <a:r>
              <a:rPr lang="tr-TR" dirty="0">
                <a:latin typeface="Arial" panose="020B0604020202020204" pitchFamily="34" charset="0"/>
                <a:cs typeface="Arial" panose="020B0604020202020204" pitchFamily="34" charset="0"/>
              </a:rPr>
              <a:t>Ailelerin çocuklarının sağlık ve gelişimini takip edebilecekleri bilgilerin yer aldığı              </a:t>
            </a:r>
            <a:r>
              <a:rPr lang="tr-TR" b="1" dirty="0">
                <a:latin typeface="Arial" panose="020B0604020202020204" pitchFamily="34" charset="0"/>
                <a:cs typeface="Arial" panose="020B0604020202020204" pitchFamily="34" charset="0"/>
              </a:rPr>
              <a:t>« Mavi kitap» </a:t>
            </a:r>
            <a:r>
              <a:rPr lang="tr-TR" dirty="0">
                <a:latin typeface="Arial" panose="020B0604020202020204" pitchFamily="34" charset="0"/>
                <a:cs typeface="Arial" panose="020B0604020202020204" pitchFamily="34" charset="0"/>
              </a:rPr>
              <a:t>adlı kitaba ulaşmaları sağlanır.</a:t>
            </a:r>
          </a:p>
          <a:p>
            <a:pPr algn="just">
              <a:lnSpc>
                <a:spcPct val="150000"/>
              </a:lnSpc>
            </a:pPr>
            <a:r>
              <a:rPr lang="tr-TR" dirty="0">
                <a:latin typeface="Arial" panose="020B0604020202020204" pitchFamily="34" charset="0"/>
                <a:cs typeface="Arial" panose="020B0604020202020204" pitchFamily="34" charset="0"/>
              </a:rPr>
              <a:t>Aile çocuğunun gelişimi ve sağlığı ile ilgili sorunu olduğunu düşünürse hekimlere başvurabilir.</a:t>
            </a:r>
          </a:p>
          <a:p>
            <a:pPr algn="just">
              <a:lnSpc>
                <a:spcPct val="150000"/>
              </a:lnSpc>
            </a:pPr>
            <a:r>
              <a:rPr lang="tr-TR" dirty="0">
                <a:latin typeface="Arial" panose="020B0604020202020204" pitchFamily="34" charset="0"/>
                <a:cs typeface="Arial" panose="020B0604020202020204" pitchFamily="34" charset="0"/>
              </a:rPr>
              <a:t>Ebeveynler için </a:t>
            </a:r>
            <a:r>
              <a:rPr lang="tr-TR" dirty="0" err="1">
                <a:latin typeface="Arial" panose="020B0604020202020204" pitchFamily="34" charset="0"/>
                <a:cs typeface="Arial" panose="020B0604020202020204" pitchFamily="34" charset="0"/>
              </a:rPr>
              <a:t>Wesmead</a:t>
            </a:r>
            <a:r>
              <a:rPr lang="tr-TR" dirty="0">
                <a:latin typeface="Arial" panose="020B0604020202020204" pitchFamily="34" charset="0"/>
                <a:cs typeface="Arial" panose="020B0604020202020204" pitchFamily="34" charset="0"/>
              </a:rPr>
              <a:t> Çocuk Hastanesi ile işbirliği içinde okuyucu dostu sağlık ve güvenlik bilgileri üretmiştir.</a:t>
            </a:r>
          </a:p>
          <a:p>
            <a:endParaRPr lang="tr-TR" dirty="0"/>
          </a:p>
        </p:txBody>
      </p:sp>
    </p:spTree>
    <p:extLst>
      <p:ext uri="{BB962C8B-B14F-4D97-AF65-F5344CB8AC3E}">
        <p14:creationId xmlns:p14="http://schemas.microsoft.com/office/powerpoint/2010/main" val="1221521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6342" y="615401"/>
            <a:ext cx="8911687" cy="1515586"/>
          </a:xfrm>
        </p:spPr>
        <p:txBody>
          <a:bodyPr>
            <a:normAutofit fontScale="90000"/>
          </a:bodyPr>
          <a:lstStyle/>
          <a:p>
            <a:r>
              <a:rPr lang="tr-TR" dirty="0" smtClean="0"/>
              <a:t>ROYAL ABERDEEN CHİLDREN’ S HOSPİTAL</a:t>
            </a:r>
            <a:br>
              <a:rPr lang="tr-TR" dirty="0" smtClean="0"/>
            </a:br>
            <a:r>
              <a:rPr lang="tr-TR" dirty="0"/>
              <a:t/>
            </a:r>
            <a:br>
              <a:rPr lang="tr-TR" dirty="0"/>
            </a:br>
            <a:r>
              <a:rPr lang="tr-TR" sz="2700" b="1" dirty="0" err="1" smtClean="0"/>
              <a:t>Royal</a:t>
            </a:r>
            <a:r>
              <a:rPr lang="tr-TR" sz="2700" b="1" dirty="0" smtClean="0"/>
              <a:t> Aberdeen Çocuk Hastanesi</a:t>
            </a:r>
            <a:endParaRPr lang="tr-TR" sz="2700" b="1" dirty="0"/>
          </a:p>
        </p:txBody>
      </p:sp>
      <p:sp>
        <p:nvSpPr>
          <p:cNvPr id="3" name="İçerik Yer Tutucusu 2"/>
          <p:cNvSpPr>
            <a:spLocks noGrp="1"/>
          </p:cNvSpPr>
          <p:nvPr>
            <p:ph idx="1"/>
          </p:nvPr>
        </p:nvSpPr>
        <p:spPr/>
        <p:txBody>
          <a:bodyPr>
            <a:normAutofit fontScale="85000" lnSpcReduction="20000"/>
          </a:bodyPr>
          <a:lstStyle/>
          <a:p>
            <a:pPr algn="just">
              <a:lnSpc>
                <a:spcPct val="150000"/>
              </a:lnSpc>
            </a:pPr>
            <a:r>
              <a:rPr lang="tr-TR" dirty="0">
                <a:latin typeface="Arial" panose="020B0604020202020204" pitchFamily="34" charset="0"/>
                <a:cs typeface="Arial" panose="020B0604020202020204" pitchFamily="34" charset="0"/>
              </a:rPr>
              <a:t>Hastane İngiltere’de bulunmaktadır. 1929’da inşa edilmiş olan çocuk hastanesinin üzerine inşa edilmiştir. 24 Ocak 2004 yılında daha önce var olan hastane kampüsü üzerine kurulmuştur.</a:t>
            </a:r>
          </a:p>
          <a:p>
            <a:pPr algn="just">
              <a:lnSpc>
                <a:spcPct val="150000"/>
              </a:lnSpc>
            </a:pPr>
            <a:r>
              <a:rPr lang="tr-TR" dirty="0">
                <a:latin typeface="Arial" panose="020B0604020202020204" pitchFamily="34" charset="0"/>
                <a:cs typeface="Arial" panose="020B0604020202020204" pitchFamily="34" charset="0"/>
              </a:rPr>
              <a:t>16.000 metrekarelik bir alanı kaplamaktadır. 700 odalı bir hastanedir.</a:t>
            </a:r>
          </a:p>
          <a:p>
            <a:pPr algn="just">
              <a:lnSpc>
                <a:spcPct val="150000"/>
              </a:lnSpc>
            </a:pPr>
            <a:r>
              <a:rPr lang="tr-TR" dirty="0">
                <a:latin typeface="Arial" panose="020B0604020202020204" pitchFamily="34" charset="0"/>
                <a:cs typeface="Arial" panose="020B0604020202020204" pitchFamily="34" charset="0"/>
              </a:rPr>
              <a:t>Kombine Çocuk Sağlığı Hizmeti </a:t>
            </a:r>
            <a:r>
              <a:rPr lang="tr-TR" dirty="0" err="1">
                <a:latin typeface="Arial" panose="020B0604020202020204" pitchFamily="34" charset="0"/>
                <a:cs typeface="Arial" panose="020B0604020202020204" pitchFamily="34" charset="0"/>
              </a:rPr>
              <a:t>Grampian</a:t>
            </a:r>
            <a:r>
              <a:rPr lang="tr-TR" dirty="0">
                <a:latin typeface="Arial" panose="020B0604020202020204" pitchFamily="34" charset="0"/>
                <a:cs typeface="Arial" panose="020B0604020202020204" pitchFamily="34" charset="0"/>
              </a:rPr>
              <a:t> genelinde ve </a:t>
            </a:r>
            <a:r>
              <a:rPr lang="tr-TR" dirty="0" err="1">
                <a:latin typeface="Arial" panose="020B0604020202020204" pitchFamily="34" charset="0"/>
                <a:cs typeface="Arial" panose="020B0604020202020204" pitchFamily="34" charset="0"/>
              </a:rPr>
              <a:t>Tayside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Highland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Orkney</a:t>
            </a:r>
            <a:r>
              <a:rPr lang="tr-TR" dirty="0">
                <a:latin typeface="Arial" panose="020B0604020202020204" pitchFamily="34" charset="0"/>
                <a:cs typeface="Arial" panose="020B0604020202020204" pitchFamily="34" charset="0"/>
              </a:rPr>
              <a:t> ve </a:t>
            </a:r>
            <a:r>
              <a:rPr lang="tr-TR" dirty="0" err="1">
                <a:latin typeface="Arial" panose="020B0604020202020204" pitchFamily="34" charset="0"/>
                <a:cs typeface="Arial" panose="020B0604020202020204" pitchFamily="34" charset="0"/>
              </a:rPr>
              <a:t>Shetland</a:t>
            </a:r>
            <a:r>
              <a:rPr lang="tr-TR" dirty="0">
                <a:latin typeface="Arial" panose="020B0604020202020204" pitchFamily="34" charset="0"/>
                <a:cs typeface="Arial" panose="020B0604020202020204" pitchFamily="34" charset="0"/>
              </a:rPr>
              <a:t> çocuklar için akut ve toplum çocuk sağlığı hizmetleri sağlar. Hizmet 1999 yılında kurulmuş olup, ikincil ve üçüncül tüm akut pediatrik hizmeti vermektedir. </a:t>
            </a:r>
          </a:p>
          <a:p>
            <a:pPr marL="0" indent="0" algn="just">
              <a:lnSpc>
                <a:spcPct val="150000"/>
              </a:lnSpc>
              <a:buNone/>
            </a:pPr>
            <a:r>
              <a:rPr lang="tr-TR" b="1" i="1" dirty="0">
                <a:latin typeface="Arial" panose="020B0604020202020204" pitchFamily="34" charset="0"/>
                <a:cs typeface="Arial" panose="020B0604020202020204" pitchFamily="34" charset="0"/>
              </a:rPr>
              <a:t>	Hastanenin amaçları</a:t>
            </a:r>
            <a:r>
              <a:rPr lang="tr-TR" dirty="0">
                <a:latin typeface="Arial" panose="020B0604020202020204" pitchFamily="34" charset="0"/>
                <a:cs typeface="Arial" panose="020B0604020202020204" pitchFamily="34" charset="0"/>
              </a:rPr>
              <a:t> çocuklar ve aileleri için kusursuz bakım sağlamak için;</a:t>
            </a:r>
          </a:p>
          <a:p>
            <a:pPr lvl="0" algn="just">
              <a:lnSpc>
                <a:spcPct val="150000"/>
              </a:lnSpc>
            </a:pPr>
            <a:r>
              <a:rPr lang="tr-TR" dirty="0">
                <a:latin typeface="Arial" panose="020B0604020202020204" pitchFamily="34" charset="0"/>
                <a:cs typeface="Arial" panose="020B0604020202020204" pitchFamily="34" charset="0"/>
              </a:rPr>
              <a:t>Çocuk merkezli bakım önemlidir.</a:t>
            </a:r>
          </a:p>
          <a:p>
            <a:pPr lvl="0" algn="just">
              <a:lnSpc>
                <a:spcPct val="150000"/>
              </a:lnSpc>
            </a:pPr>
            <a:r>
              <a:rPr lang="tr-TR" dirty="0">
                <a:latin typeface="Arial" panose="020B0604020202020204" pitchFamily="34" charset="0"/>
                <a:cs typeface="Arial" panose="020B0604020202020204" pitchFamily="34" charset="0"/>
              </a:rPr>
              <a:t>Tesisler çocuk ve aile dostu olmalıdır.</a:t>
            </a:r>
          </a:p>
          <a:p>
            <a:pPr lvl="0"/>
            <a:r>
              <a:rPr lang="tr-TR" dirty="0">
                <a:latin typeface="Arial" panose="020B0604020202020204" pitchFamily="34" charset="0"/>
                <a:cs typeface="Arial" panose="020B0604020202020204" pitchFamily="34" charset="0"/>
              </a:rPr>
              <a:t>Personel çocuk merkezli eğitilmelidir.</a:t>
            </a:r>
          </a:p>
          <a:p>
            <a:endParaRPr lang="tr-TR" dirty="0"/>
          </a:p>
        </p:txBody>
      </p:sp>
    </p:spTree>
    <p:extLst>
      <p:ext uri="{BB962C8B-B14F-4D97-AF65-F5344CB8AC3E}">
        <p14:creationId xmlns:p14="http://schemas.microsoft.com/office/powerpoint/2010/main" val="3307541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0484" y="240933"/>
            <a:ext cx="9383204" cy="1908778"/>
          </a:xfrm>
        </p:spPr>
        <p:txBody>
          <a:bodyPr>
            <a:normAutofit/>
          </a:bodyPr>
          <a:lstStyle/>
          <a:p>
            <a:r>
              <a:rPr lang="tr-TR" dirty="0" smtClean="0"/>
              <a:t>SWEDISH </a:t>
            </a:r>
            <a:r>
              <a:rPr lang="tr-TR" dirty="0" err="1" smtClean="0"/>
              <a:t>Medical</a:t>
            </a:r>
            <a:r>
              <a:rPr lang="tr-TR" dirty="0" smtClean="0"/>
              <a:t> Center</a:t>
            </a:r>
            <a:br>
              <a:rPr lang="tr-TR" dirty="0" smtClean="0"/>
            </a:br>
            <a:r>
              <a:rPr lang="tr-TR" dirty="0" smtClean="0"/>
              <a:t/>
            </a:r>
            <a:br>
              <a:rPr lang="tr-TR" dirty="0" smtClean="0"/>
            </a:br>
            <a:r>
              <a:rPr lang="tr-TR" dirty="0" smtClean="0"/>
              <a:t>İsveç Tıp Merkezi</a:t>
            </a:r>
            <a:endParaRPr lang="tr-TR" dirty="0"/>
          </a:p>
        </p:txBody>
      </p:sp>
      <p:sp>
        <p:nvSpPr>
          <p:cNvPr id="3" name="İçerik Yer Tutucusu 2"/>
          <p:cNvSpPr>
            <a:spLocks noGrp="1"/>
          </p:cNvSpPr>
          <p:nvPr>
            <p:ph idx="1"/>
          </p:nvPr>
        </p:nvSpPr>
        <p:spPr>
          <a:xfrm>
            <a:off x="642500" y="2229394"/>
            <a:ext cx="8596668" cy="4423955"/>
          </a:xfrm>
        </p:spPr>
        <p:txBody>
          <a:bodyPr>
            <a:normAutofit fontScale="70000" lnSpcReduction="20000"/>
          </a:bodyPr>
          <a:lstStyle/>
          <a:p>
            <a:pPr marL="0" indent="0">
              <a:buNone/>
            </a:pPr>
            <a:r>
              <a:rPr lang="tr-TR" dirty="0">
                <a:latin typeface="Arial" panose="020B0604020202020204" pitchFamily="34" charset="0"/>
                <a:cs typeface="Arial" panose="020B0604020202020204" pitchFamily="34" charset="0"/>
              </a:rPr>
              <a:t>İsveç Çocuk Hastanesi</a:t>
            </a:r>
          </a:p>
          <a:p>
            <a:r>
              <a:rPr lang="tr-TR" dirty="0" err="1">
                <a:solidFill>
                  <a:schemeClr val="tx1"/>
                </a:solidFill>
                <a:latin typeface="Arial" panose="020B0604020202020204" pitchFamily="34" charset="0"/>
                <a:cs typeface="Arial" panose="020B0604020202020204" pitchFamily="34" charset="0"/>
              </a:rPr>
              <a:t>Ballard</a:t>
            </a:r>
            <a:r>
              <a:rPr lang="tr-TR" dirty="0">
                <a:solidFill>
                  <a:schemeClr val="tx1"/>
                </a:solidFill>
                <a:latin typeface="Arial" panose="020B0604020202020204" pitchFamily="34" charset="0"/>
                <a:cs typeface="Arial" panose="020B0604020202020204" pitchFamily="34" charset="0"/>
              </a:rPr>
              <a:t> Kampüsü, </a:t>
            </a:r>
          </a:p>
          <a:p>
            <a:r>
              <a:rPr lang="tr-TR" dirty="0" err="1">
                <a:solidFill>
                  <a:schemeClr val="tx1"/>
                </a:solidFill>
                <a:latin typeface="Arial" panose="020B0604020202020204" pitchFamily="34" charset="0"/>
                <a:cs typeface="Arial" panose="020B0604020202020204" pitchFamily="34" charset="0"/>
              </a:rPr>
              <a:t>Cherry</a:t>
            </a:r>
            <a:r>
              <a:rPr lang="tr-TR" dirty="0">
                <a:solidFill>
                  <a:schemeClr val="tx1"/>
                </a:solidFill>
                <a:latin typeface="Arial" panose="020B0604020202020204" pitchFamily="34" charset="0"/>
                <a:cs typeface="Arial" panose="020B0604020202020204" pitchFamily="34" charset="0"/>
              </a:rPr>
              <a:t> </a:t>
            </a:r>
            <a:r>
              <a:rPr lang="tr-TR" dirty="0" err="1">
                <a:solidFill>
                  <a:schemeClr val="tx1"/>
                </a:solidFill>
                <a:latin typeface="Arial" panose="020B0604020202020204" pitchFamily="34" charset="0"/>
                <a:cs typeface="Arial" panose="020B0604020202020204" pitchFamily="34" charset="0"/>
              </a:rPr>
              <a:t>Hill</a:t>
            </a:r>
            <a:r>
              <a:rPr lang="tr-TR" dirty="0">
                <a:solidFill>
                  <a:schemeClr val="tx1"/>
                </a:solidFill>
                <a:latin typeface="Arial" panose="020B0604020202020204" pitchFamily="34" charset="0"/>
                <a:cs typeface="Arial" panose="020B0604020202020204" pitchFamily="34" charset="0"/>
              </a:rPr>
              <a:t> Kampüsü,</a:t>
            </a:r>
          </a:p>
          <a:p>
            <a:r>
              <a:rPr lang="tr-TR" dirty="0">
                <a:solidFill>
                  <a:schemeClr val="tx1"/>
                </a:solidFill>
                <a:latin typeface="Arial" panose="020B0604020202020204" pitchFamily="34" charset="0"/>
                <a:cs typeface="Arial" panose="020B0604020202020204" pitchFamily="34" charset="0"/>
              </a:rPr>
              <a:t> </a:t>
            </a:r>
            <a:r>
              <a:rPr lang="tr-TR" dirty="0" err="1">
                <a:solidFill>
                  <a:schemeClr val="tx1"/>
                </a:solidFill>
                <a:latin typeface="Arial" panose="020B0604020202020204" pitchFamily="34" charset="0"/>
                <a:cs typeface="Arial" panose="020B0604020202020204" pitchFamily="34" charset="0"/>
              </a:rPr>
              <a:t>Edmonds</a:t>
            </a:r>
            <a:r>
              <a:rPr lang="tr-TR" dirty="0">
                <a:solidFill>
                  <a:schemeClr val="tx1"/>
                </a:solidFill>
                <a:latin typeface="Arial" panose="020B0604020202020204" pitchFamily="34" charset="0"/>
                <a:cs typeface="Arial" panose="020B0604020202020204" pitchFamily="34" charset="0"/>
              </a:rPr>
              <a:t> Kampüsü, </a:t>
            </a:r>
          </a:p>
          <a:p>
            <a:r>
              <a:rPr lang="tr-TR" u="sng" dirty="0">
                <a:solidFill>
                  <a:schemeClr val="tx1"/>
                </a:solidFill>
                <a:latin typeface="Arial" panose="020B0604020202020204" pitchFamily="34" charset="0"/>
                <a:cs typeface="Arial" panose="020B0604020202020204" pitchFamily="34" charset="0"/>
              </a:rPr>
              <a:t>First </a:t>
            </a:r>
            <a:r>
              <a:rPr lang="tr-TR" u="sng" dirty="0" err="1">
                <a:solidFill>
                  <a:schemeClr val="tx1"/>
                </a:solidFill>
                <a:latin typeface="Arial" panose="020B0604020202020204" pitchFamily="34" charset="0"/>
                <a:cs typeface="Arial" panose="020B0604020202020204" pitchFamily="34" charset="0"/>
              </a:rPr>
              <a:t>Hill</a:t>
            </a:r>
            <a:r>
              <a:rPr lang="tr-TR" u="sng" dirty="0">
                <a:solidFill>
                  <a:schemeClr val="tx1"/>
                </a:solidFill>
                <a:latin typeface="Arial" panose="020B0604020202020204" pitchFamily="34" charset="0"/>
                <a:cs typeface="Arial" panose="020B0604020202020204" pitchFamily="34" charset="0"/>
              </a:rPr>
              <a:t> Kampüsü</a:t>
            </a:r>
          </a:p>
          <a:p>
            <a:r>
              <a:rPr lang="tr-TR" dirty="0" err="1">
                <a:solidFill>
                  <a:schemeClr val="tx1"/>
                </a:solidFill>
                <a:latin typeface="Arial" panose="020B0604020202020204" pitchFamily="34" charset="0"/>
                <a:cs typeface="Arial" panose="020B0604020202020204" pitchFamily="34" charset="0"/>
              </a:rPr>
              <a:t>Issaquah</a:t>
            </a:r>
            <a:r>
              <a:rPr lang="tr-TR" dirty="0">
                <a:solidFill>
                  <a:schemeClr val="tx1"/>
                </a:solidFill>
                <a:latin typeface="Arial" panose="020B0604020202020204" pitchFamily="34" charset="0"/>
                <a:cs typeface="Arial" panose="020B0604020202020204" pitchFamily="34" charset="0"/>
              </a:rPr>
              <a:t> Kampüsü,</a:t>
            </a:r>
          </a:p>
          <a:p>
            <a:r>
              <a:rPr lang="tr-TR" dirty="0" err="1">
                <a:solidFill>
                  <a:schemeClr val="tx1"/>
                </a:solidFill>
                <a:latin typeface="Arial" panose="020B0604020202020204" pitchFamily="34" charset="0"/>
                <a:cs typeface="Arial" panose="020B0604020202020204" pitchFamily="34" charset="0"/>
              </a:rPr>
              <a:t>Mill</a:t>
            </a:r>
            <a:r>
              <a:rPr lang="tr-TR" dirty="0">
                <a:solidFill>
                  <a:schemeClr val="tx1"/>
                </a:solidFill>
                <a:latin typeface="Arial" panose="020B0604020202020204" pitchFamily="34" charset="0"/>
                <a:cs typeface="Arial" panose="020B0604020202020204" pitchFamily="34" charset="0"/>
              </a:rPr>
              <a:t> </a:t>
            </a:r>
            <a:r>
              <a:rPr lang="tr-TR" dirty="0" err="1">
                <a:solidFill>
                  <a:schemeClr val="tx1"/>
                </a:solidFill>
                <a:latin typeface="Arial" panose="020B0604020202020204" pitchFamily="34" charset="0"/>
                <a:cs typeface="Arial" panose="020B0604020202020204" pitchFamily="34" charset="0"/>
              </a:rPr>
              <a:t>Creek</a:t>
            </a:r>
            <a:r>
              <a:rPr lang="tr-TR" dirty="0">
                <a:solidFill>
                  <a:schemeClr val="tx1"/>
                </a:solidFill>
                <a:latin typeface="Arial" panose="020B0604020202020204" pitchFamily="34" charset="0"/>
                <a:cs typeface="Arial" panose="020B0604020202020204" pitchFamily="34" charset="0"/>
              </a:rPr>
              <a:t> Kampüsü </a:t>
            </a:r>
          </a:p>
          <a:p>
            <a:r>
              <a:rPr lang="tr-TR" dirty="0" err="1">
                <a:latin typeface="Arial" panose="020B0604020202020204" pitchFamily="34" charset="0"/>
                <a:cs typeface="Arial" panose="020B0604020202020204" pitchFamily="34" charset="0"/>
              </a:rPr>
              <a:t>Redmond</a:t>
            </a:r>
            <a:r>
              <a:rPr lang="tr-TR" dirty="0">
                <a:latin typeface="Arial" panose="020B0604020202020204" pitchFamily="34" charset="0"/>
                <a:cs typeface="Arial" panose="020B0604020202020204" pitchFamily="34" charset="0"/>
              </a:rPr>
              <a:t> Kampüs’ te hizmet vermektedir</a:t>
            </a:r>
            <a:r>
              <a:rPr lang="tr-TR" dirty="0" smtClean="0">
                <a:latin typeface="Arial" panose="020B0604020202020204" pitchFamily="34" charset="0"/>
                <a:cs typeface="Arial" panose="020B0604020202020204" pitchFamily="34" charset="0"/>
              </a:rPr>
              <a:t>.</a:t>
            </a:r>
          </a:p>
          <a:p>
            <a:endParaRPr lang="tr-TR" dirty="0">
              <a:latin typeface="Arial" panose="020B0604020202020204" pitchFamily="34" charset="0"/>
              <a:cs typeface="Arial" panose="020B0604020202020204" pitchFamily="34" charset="0"/>
            </a:endParaRPr>
          </a:p>
          <a:p>
            <a:pPr algn="just">
              <a:lnSpc>
                <a:spcPct val="150000"/>
              </a:lnSpc>
            </a:pPr>
            <a:r>
              <a:rPr lang="tr-TR" dirty="0">
                <a:latin typeface="Arial" panose="020B0604020202020204" pitchFamily="34" charset="0"/>
                <a:cs typeface="Arial" panose="020B0604020202020204" pitchFamily="34" charset="0"/>
              </a:rPr>
              <a:t>İsveç Çocuk Hastanesi genç hastalar ve aileleri için, hoş ve rahatlatıcı bir ortam yaratmak için farklı adımlar atmıştır. Örneğin; ziyaret saatleri esnektir. Ziyaretçi ziyaret için en iyi zaman hakkında bir hemşireyle konuşmak için davet edilir. Aile ziyaretçi istemiyorsa ya da ziyaret için belirli bir zaman istiyorsa, hemşireye bu mesajı iletebilir.</a:t>
            </a:r>
          </a:p>
          <a:p>
            <a:pPr algn="just">
              <a:lnSpc>
                <a:spcPct val="150000"/>
              </a:lnSpc>
            </a:pPr>
            <a:r>
              <a:rPr lang="tr-TR" dirty="0">
                <a:latin typeface="Arial" panose="020B0604020202020204" pitchFamily="34" charset="0"/>
                <a:cs typeface="Arial" panose="020B0604020202020204" pitchFamily="34" charset="0"/>
              </a:rPr>
              <a:t>Hastanede kalışın yarattığı stresi azaltmaya yardımcı olmak için Çocuk Yaşam Uzmanları her zaman hazır bulunmaktadır. 400’den fazla personel hizmet vermektedir.</a:t>
            </a:r>
          </a:p>
          <a:p>
            <a:endParaRPr lang="tr-TR" dirty="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1292696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4209" y="93758"/>
            <a:ext cx="9054020" cy="2009362"/>
          </a:xfrm>
        </p:spPr>
        <p:txBody>
          <a:bodyPr>
            <a:normAutofit/>
          </a:bodyPr>
          <a:lstStyle/>
          <a:p>
            <a:r>
              <a:rPr lang="tr-TR" dirty="0" smtClean="0"/>
              <a:t>TEDDY BEAR HOSPİTAL</a:t>
            </a:r>
            <a:br>
              <a:rPr lang="tr-TR" dirty="0" smtClean="0"/>
            </a:br>
            <a:r>
              <a:rPr lang="tr-TR" dirty="0" smtClean="0"/>
              <a:t/>
            </a:r>
            <a:br>
              <a:rPr lang="tr-TR" dirty="0" smtClean="0"/>
            </a:br>
            <a:r>
              <a:rPr lang="tr-TR" dirty="0" smtClean="0"/>
              <a:t>Oyuncak </a:t>
            </a:r>
            <a:r>
              <a:rPr lang="tr-TR" dirty="0"/>
              <a:t>A</a:t>
            </a:r>
            <a:r>
              <a:rPr lang="tr-TR" dirty="0" smtClean="0"/>
              <a:t>yı Hastanesi Projesi</a:t>
            </a: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50000"/>
              </a:lnSpc>
            </a:pPr>
            <a:r>
              <a:rPr lang="tr-TR" dirty="0">
                <a:latin typeface="Arial" panose="020B0604020202020204" pitchFamily="34" charset="0"/>
                <a:cs typeface="Arial" panose="020B0604020202020204" pitchFamily="34" charset="0"/>
              </a:rPr>
              <a:t>Oyuncak Ayı Hastanesi Projesi, ilk olarak 1950’li yıllarda, muayene sürecinin çocuklar için daha anlaşılır ve kolay olması için Trondheim Üniversitesi’ndeki Norveçli hemşireler tarafından uygulanmaya başlanmıştır.</a:t>
            </a:r>
          </a:p>
          <a:p>
            <a:pPr algn="just">
              <a:lnSpc>
                <a:spcPct val="150000"/>
              </a:lnSpc>
            </a:pPr>
            <a:r>
              <a:rPr lang="tr-TR" dirty="0">
                <a:latin typeface="Arial" panose="020B0604020202020204" pitchFamily="34" charset="0"/>
                <a:cs typeface="Arial" panose="020B0604020202020204" pitchFamily="34" charset="0"/>
              </a:rPr>
              <a:t>2009 yılında İngiltere '</a:t>
            </a:r>
            <a:r>
              <a:rPr lang="tr-TR" dirty="0" err="1">
                <a:latin typeface="Arial" panose="020B0604020202020204" pitchFamily="34" charset="0"/>
                <a:cs typeface="Arial" panose="020B0604020202020204" pitchFamily="34" charset="0"/>
              </a:rPr>
              <a:t>nin</a:t>
            </a:r>
            <a:r>
              <a:rPr lang="tr-TR" dirty="0">
                <a:latin typeface="Arial" panose="020B0604020202020204" pitchFamily="34" charset="0"/>
                <a:cs typeface="Arial" panose="020B0604020202020204" pitchFamily="34" charset="0"/>
              </a:rPr>
              <a:t> başkenti Londra'da başlayan uluslararası proje, 4 ila 11 yaş arası çocukların doktor korkularını yenmelerini sağlamayı, hastanenin düşündükleri gibi korkutucu bir yer olmadığını ve tıbbi işlemlerin sandıkları gibi ürkütücü olmadığını göstermeyi, ayrıca insan vücuduyla ilgili temel bilgiler vermeyi amaçlıyor. İngiltere'de 21 farklı hastanede uygulanan Oyuncak Ayı Hastanesi, Avrupa 'da </a:t>
            </a:r>
            <a:r>
              <a:rPr lang="tr-TR" dirty="0" err="1">
                <a:latin typeface="Arial" panose="020B0604020202020204" pitchFamily="34" charset="0"/>
                <a:cs typeface="Arial" panose="020B0604020202020204" pitchFamily="34" charset="0"/>
              </a:rPr>
              <a:t>da</a:t>
            </a:r>
            <a:r>
              <a:rPr lang="tr-TR" dirty="0">
                <a:latin typeface="Arial" panose="020B0604020202020204" pitchFamily="34" charset="0"/>
                <a:cs typeface="Arial" panose="020B0604020202020204" pitchFamily="34" charset="0"/>
              </a:rPr>
              <a:t> birçok hastanede uygulamaya konmaya başlanmış ve son duraklarından biri de Amsterdam'daki AMC Hastanesi olmuştur.</a:t>
            </a:r>
          </a:p>
          <a:p>
            <a:pPr algn="just">
              <a:lnSpc>
                <a:spcPct val="150000"/>
              </a:lnSpc>
            </a:pPr>
            <a:r>
              <a:rPr lang="tr-TR" dirty="0">
                <a:latin typeface="Arial" panose="020B0604020202020204" pitchFamily="34" charset="0"/>
                <a:cs typeface="Arial" panose="020B0604020202020204" pitchFamily="34" charset="0"/>
              </a:rPr>
              <a:t>8/11/2011 tarihinde ise ç</a:t>
            </a:r>
            <a:r>
              <a:rPr lang="tr-TR" i="1" dirty="0">
                <a:latin typeface="Arial" panose="020B0604020202020204" pitchFamily="34" charset="0"/>
                <a:cs typeface="Arial" panose="020B0604020202020204" pitchFamily="34" charset="0"/>
              </a:rPr>
              <a:t>ocukların hastane ve doktor korkularını yenmeyi amaçlayan Oyuncak Ayı Hastanesi Projesi, Hollanda'nın başkenti Amsterdam'daki dünyanın en büyük hastanelerinden biri olan AMC Hastanesi'nde de uygulanmaya başlanmıştır.</a:t>
            </a:r>
          </a:p>
          <a:p>
            <a:endParaRPr lang="tr-TR" dirty="0"/>
          </a:p>
        </p:txBody>
      </p:sp>
    </p:spTree>
    <p:extLst>
      <p:ext uri="{BB962C8B-B14F-4D97-AF65-F5344CB8AC3E}">
        <p14:creationId xmlns:p14="http://schemas.microsoft.com/office/powerpoint/2010/main" val="3536114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Dikdörtgen 8"/>
          <p:cNvSpPr/>
          <p:nvPr/>
        </p:nvSpPr>
        <p:spPr>
          <a:xfrm>
            <a:off x="308937" y="642246"/>
            <a:ext cx="9105029" cy="4801314"/>
          </a:xfrm>
          <a:prstGeom prst="rect">
            <a:avLst/>
          </a:prstGeom>
        </p:spPr>
        <p:txBody>
          <a:bodyPr wrap="square">
            <a:spAutoFit/>
          </a:bodyPr>
          <a:lstStyle/>
          <a:p>
            <a:pPr lvl="0" algn="just" eaLnBrk="0" fontAlgn="base" hangingPunct="0">
              <a:lnSpc>
                <a:spcPct val="150000"/>
              </a:lnSpc>
              <a:spcBef>
                <a:spcPct val="0"/>
              </a:spcBef>
              <a:spcAft>
                <a:spcPct val="0"/>
              </a:spcAft>
            </a:pPr>
            <a:r>
              <a:rPr lang="tr-TR" altLang="tr-TR" sz="14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	Türkiye’deki ilk Oyuncak Ayı Hastanesi ise İstanbul’ </a:t>
            </a:r>
            <a:r>
              <a:rPr lang="tr-TR" altLang="tr-TR" sz="1400" dirty="0" err="1" smtClean="0">
                <a:solidFill>
                  <a:srgbClr val="000000"/>
                </a:solidFill>
                <a:latin typeface="Arial" panose="020B0604020202020204" pitchFamily="34" charset="0"/>
                <a:ea typeface="Times New Roman" panose="02020603050405020304" pitchFamily="18" charset="0"/>
                <a:cs typeface="Arial" panose="020B0604020202020204" pitchFamily="34" charset="0"/>
              </a:rPr>
              <a:t>daki</a:t>
            </a:r>
            <a:r>
              <a:rPr lang="tr-TR" altLang="tr-TR" sz="14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 Cerrahpaşa Üniversitesi’nde açılmıştır.	</a:t>
            </a:r>
          </a:p>
          <a:p>
            <a:pPr lvl="0" algn="just" eaLnBrk="0" fontAlgn="base" hangingPunct="0">
              <a:lnSpc>
                <a:spcPct val="150000"/>
              </a:lnSpc>
              <a:spcBef>
                <a:spcPct val="0"/>
              </a:spcBef>
              <a:spcAft>
                <a:spcPct val="0"/>
              </a:spcAft>
            </a:pPr>
            <a:r>
              <a:rPr lang="tr-TR" altLang="tr-TR" sz="14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	Balıkesir'de, çocukların doktor korkusunu yenmesine yardımcı olmak için "oyuncak ayının muayene edilmesi" uygulamasına dayanan proje başlatılmıştır.</a:t>
            </a:r>
          </a:p>
          <a:p>
            <a:pPr lvl="0" algn="just" eaLnBrk="0" fontAlgn="base" hangingPunct="0">
              <a:lnSpc>
                <a:spcPct val="150000"/>
              </a:lnSpc>
              <a:spcBef>
                <a:spcPct val="0"/>
              </a:spcBef>
              <a:spcAft>
                <a:spcPct val="0"/>
              </a:spcAft>
            </a:pPr>
            <a:r>
              <a:rPr lang="tr-TR" altLang="tr-TR" sz="3200" dirty="0" smtClean="0">
                <a:latin typeface="Arial" panose="020B0604020202020204" pitchFamily="34" charset="0"/>
              </a:rPr>
              <a:t> </a:t>
            </a:r>
            <a:r>
              <a:rPr lang="tr-TR" altLang="tr-TR" sz="1600" dirty="0" smtClean="0">
                <a:latin typeface="Arial" panose="020B0604020202020204" pitchFamily="34" charset="0"/>
              </a:rPr>
              <a:t>27 Nisan 2013</a:t>
            </a:r>
          </a:p>
          <a:p>
            <a:pPr algn="just">
              <a:lnSpc>
                <a:spcPct val="150000"/>
              </a:lnSpc>
            </a:pPr>
            <a:r>
              <a:rPr lang="tr-TR" sz="1600" dirty="0">
                <a:latin typeface="Arial" panose="020B0604020202020204" pitchFamily="34" charset="0"/>
                <a:cs typeface="Arial" panose="020B0604020202020204" pitchFamily="34" charset="0"/>
              </a:rPr>
              <a:t>Türk </a:t>
            </a:r>
            <a:r>
              <a:rPr lang="tr-TR" sz="1600" dirty="0" err="1">
                <a:latin typeface="Arial" panose="020B0604020202020204" pitchFamily="34" charset="0"/>
                <a:cs typeface="Arial" panose="020B0604020202020204" pitchFamily="34" charset="0"/>
              </a:rPr>
              <a:t>Kızılayı</a:t>
            </a:r>
            <a:r>
              <a:rPr lang="tr-TR" sz="1600" dirty="0">
                <a:latin typeface="Arial" panose="020B0604020202020204" pitchFamily="34" charset="0"/>
                <a:cs typeface="Arial" panose="020B0604020202020204" pitchFamily="34" charset="0"/>
              </a:rPr>
              <a:t> Genel Başkanı Ahmet Lütfi Akar, Balıkesir'de başlatılan "Oyuncak Ayı Hastanesi Projesi" ile çocukları aşıya ve sağlık sorunlarına karşı uyarmayı, oyuncak ayı üzerinde muayene yaparak onlara, doktordan korkmamaları gerektiğini empoze etmeyi amaçladıklarını bildirdi.</a:t>
            </a:r>
          </a:p>
          <a:p>
            <a:pPr algn="just">
              <a:lnSpc>
                <a:spcPct val="150000"/>
              </a:lnSpc>
            </a:pPr>
            <a:r>
              <a:rPr lang="tr-TR" sz="1600" dirty="0">
                <a:latin typeface="Arial" panose="020B0604020202020204" pitchFamily="34" charset="0"/>
                <a:cs typeface="Arial" panose="020B0604020202020204" pitchFamily="34" charset="0"/>
              </a:rPr>
              <a:t>Yeditepe Üniversitesi Tıp Fakültesince yürütülen proje kapsamında Kent Meydanı'ndaki konuşmada, Türk </a:t>
            </a:r>
            <a:r>
              <a:rPr lang="tr-TR" sz="1600" dirty="0" err="1">
                <a:latin typeface="Arial" panose="020B0604020202020204" pitchFamily="34" charset="0"/>
                <a:cs typeface="Arial" panose="020B0604020202020204" pitchFamily="34" charset="0"/>
              </a:rPr>
              <a:t>Kızılayı’nın</a:t>
            </a:r>
            <a:r>
              <a:rPr lang="tr-TR" sz="1600" dirty="0">
                <a:latin typeface="Arial" panose="020B0604020202020204" pitchFamily="34" charset="0"/>
                <a:cs typeface="Arial" panose="020B0604020202020204" pitchFamily="34" charset="0"/>
              </a:rPr>
              <a:t> sadece doğal afetlerde adı anılan bir kurum olmaktan çıktığını ve artık sosyal aktivitelerde de yer aldığı, fakültenin uzmanları ile öğrencilerinin geliştirdiği proje kapsamında doktorların, çocuklara daha sevimli gösterilmeye çalışıldığı bilgisi verildi.</a:t>
            </a:r>
          </a:p>
          <a:p>
            <a:pPr lvl="0" algn="just" eaLnBrk="0" fontAlgn="base" hangingPunct="0">
              <a:lnSpc>
                <a:spcPct val="150000"/>
              </a:lnSpc>
              <a:spcBef>
                <a:spcPct val="0"/>
              </a:spcBef>
              <a:spcAft>
                <a:spcPct val="0"/>
              </a:spcAft>
            </a:pPr>
            <a:endParaRPr lang="tr-TR" altLang="tr-TR" sz="1600" dirty="0">
              <a:latin typeface="Arial" panose="020B0604020202020204" pitchFamily="34" charset="0"/>
            </a:endParaRPr>
          </a:p>
        </p:txBody>
      </p:sp>
    </p:spTree>
    <p:extLst>
      <p:ext uri="{BB962C8B-B14F-4D97-AF65-F5344CB8AC3E}">
        <p14:creationId xmlns:p14="http://schemas.microsoft.com/office/powerpoint/2010/main" val="4002432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164771" y="1566150"/>
            <a:ext cx="8458200" cy="1568935"/>
          </a:xfrm>
        </p:spPr>
        <p:txBody>
          <a:bodyPr/>
          <a:lstStyle/>
          <a:p>
            <a:pPr algn="ctr"/>
            <a:r>
              <a:rPr lang="tr-TR" dirty="0" smtClean="0"/>
              <a:t>Children's </a:t>
            </a:r>
            <a:r>
              <a:rPr lang="tr-TR" dirty="0" err="1" smtClean="0"/>
              <a:t>Hospital</a:t>
            </a:r>
            <a:r>
              <a:rPr lang="tr-TR" dirty="0" smtClean="0"/>
              <a:t> Los Angeles </a:t>
            </a:r>
            <a:endParaRPr lang="tr-TR" dirty="0"/>
          </a:p>
        </p:txBody>
      </p:sp>
      <p:sp>
        <p:nvSpPr>
          <p:cNvPr id="4" name="Dikdörtgen 3"/>
          <p:cNvSpPr/>
          <p:nvPr/>
        </p:nvSpPr>
        <p:spPr>
          <a:xfrm>
            <a:off x="1164771" y="3613444"/>
            <a:ext cx="8458200" cy="1200329"/>
          </a:xfrm>
          <a:prstGeom prst="rect">
            <a:avLst/>
          </a:prstGeom>
        </p:spPr>
        <p:txBody>
          <a:bodyPr wrap="square">
            <a:spAutoFit/>
          </a:bodyPr>
          <a:lstStyle/>
          <a:p>
            <a:r>
              <a:rPr lang="tr-TR" dirty="0"/>
              <a:t>Children's </a:t>
            </a:r>
            <a:r>
              <a:rPr lang="tr-TR" dirty="0" err="1"/>
              <a:t>Hospital</a:t>
            </a:r>
            <a:r>
              <a:rPr lang="tr-TR" dirty="0"/>
              <a:t> Los Angeles Amerika’nın Los Angeles şehrinde yer alan oldukça kapsamlı ve çocuklar için her alanda özelleşmiş bir hastane. Hastanede istenen doktoru seçmek mümkün. Bu açıdan aileler için de verilen tedavi daha güven verici.</a:t>
            </a:r>
          </a:p>
        </p:txBody>
      </p:sp>
    </p:spTree>
    <p:extLst>
      <p:ext uri="{BB962C8B-B14F-4D97-AF65-F5344CB8AC3E}">
        <p14:creationId xmlns:p14="http://schemas.microsoft.com/office/powerpoint/2010/main" val="3208991857"/>
      </p:ext>
    </p:extLst>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TM02900688[[fn=Model]]</Template>
  <TotalTime>31</TotalTime>
  <Words>353</Words>
  <Application>Microsoft Office PowerPoint</Application>
  <PresentationFormat>Geniş ekran</PresentationFormat>
  <Paragraphs>57</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Times New Roman</vt:lpstr>
      <vt:lpstr>Trebuchet MS</vt:lpstr>
      <vt:lpstr>Wingdings</vt:lpstr>
      <vt:lpstr>Wingdings 3</vt:lpstr>
      <vt:lpstr>Yüzeyler</vt:lpstr>
      <vt:lpstr>TÜRKİYE'DE VE DÜNYA'DA ÖRNEK HASTANE DÜZENLEMELERİ</vt:lpstr>
      <vt:lpstr>Hastanelerde hastaneye hazırlayıcı eğitim ile ilgili  farklı uygulamalar yapılmaktadır. Bu uygulamaların yapıldığı örnekleri inceleyelim. </vt:lpstr>
      <vt:lpstr>   Edinburgh Children’s Hospital    Edinburgh Çocuk Hastanesi</vt:lpstr>
      <vt:lpstr>Sydney Children’s Hospital  Sydney Çocuk Hastanesi  </vt:lpstr>
      <vt:lpstr>ROYAL ABERDEEN CHİLDREN’ S HOSPİTAL  Royal Aberdeen Çocuk Hastanesi</vt:lpstr>
      <vt:lpstr>SWEDISH Medical Center  İsveç Tıp Merkezi</vt:lpstr>
      <vt:lpstr>TEDDY BEAR HOSPİTAL  Oyuncak Ayı Hastanesi Projesi</vt:lpstr>
      <vt:lpstr>PowerPoint Sunusu</vt:lpstr>
      <vt:lpstr>Children's Hospital Los Angeles </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AKUT VE KRONİK HASTALIK TANIMI, AKUT VE KRONİK HASTALIĞI OLAN ÇOCUĞA VE AİLESİNE YAKLAŞIM</dc:title>
  <dc:creator>LUGEN</dc:creator>
  <cp:lastModifiedBy>LUGEN</cp:lastModifiedBy>
  <cp:revision>19</cp:revision>
  <dcterms:created xsi:type="dcterms:W3CDTF">2020-10-02T12:45:55Z</dcterms:created>
  <dcterms:modified xsi:type="dcterms:W3CDTF">2020-12-12T11:54:53Z</dcterms:modified>
</cp:coreProperties>
</file>