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293" r:id="rId6"/>
    <p:sldId id="294" r:id="rId7"/>
    <p:sldId id="300" r:id="rId8"/>
    <p:sldId id="295" r:id="rId9"/>
    <p:sldId id="296" r:id="rId10"/>
    <p:sldId id="269" r:id="rId11"/>
    <p:sldId id="270" r:id="rId12"/>
    <p:sldId id="30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5" id="{8642AE3D-8B3D-4FFD-A755-5B768F82CB51}">
          <p14:sldIdLst>
            <p14:sldId id="281"/>
            <p14:sldId id="293"/>
            <p14:sldId id="294"/>
            <p14:sldId id="300"/>
            <p14:sldId id="295"/>
            <p14:sldId id="296"/>
            <p14:sldId id="269"/>
            <p14:sldId id="270"/>
            <p14:sldId id="301"/>
          </p14:sldIdLst>
        </p14:section>
        <p14:section name="Varsayılan Bölüm" id="{23FD1F8F-9FF0-48C5-96A7-F7F6A10FBF2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404DE2-18E4-4D4E-AC04-DE2D5439D9CE}" v="1" dt="2020-05-27T14:36:09.5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l Nur Gözüküçük" userId="c9e7c93c-5cb0-4c0e-8df3-2f019b03d73c" providerId="ADAL" clId="{2A404DE2-18E4-4D4E-AC04-DE2D5439D9CE}"/>
    <pc:docChg chg="addSld modSld">
      <pc:chgData name="Hilal Nur Gözüküçük" userId="c9e7c93c-5cb0-4c0e-8df3-2f019b03d73c" providerId="ADAL" clId="{2A404DE2-18E4-4D4E-AC04-DE2D5439D9CE}" dt="2020-05-27T14:36:09.522" v="0"/>
      <pc:docMkLst>
        <pc:docMk/>
      </pc:docMkLst>
      <pc:sldChg chg="add">
        <pc:chgData name="Hilal Nur Gözüküçük" userId="c9e7c93c-5cb0-4c0e-8df3-2f019b03d73c" providerId="ADAL" clId="{2A404DE2-18E4-4D4E-AC04-DE2D5439D9CE}" dt="2020-05-27T14:36:09.522" v="0"/>
        <pc:sldMkLst>
          <pc:docMk/>
          <pc:sldMk cId="2320697844" sldId="28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E902A1-D63B-4567-AF28-D61AECF759A8}"/>
              </a:ext>
            </a:extLst>
          </p:cNvPr>
          <p:cNvSpPr>
            <a:spLocks noGrp="1"/>
          </p:cNvSpPr>
          <p:nvPr>
            <p:ph type="title"/>
          </p:nvPr>
        </p:nvSpPr>
        <p:spPr/>
        <p:txBody>
          <a:bodyPr>
            <a:normAutofit fontScale="90000"/>
          </a:bodyPr>
          <a:lstStyle/>
          <a:p>
            <a:pPr marL="457200"/>
            <a:r>
              <a:rPr lang="tr-TR" sz="3600" dirty="0"/>
              <a:t>HAKLARIN ÇEŞİTLERİ</a:t>
            </a:r>
            <a:br>
              <a:rPr lang="tr-TR" dirty="0"/>
            </a:br>
            <a:r>
              <a:rPr lang="tr-TR" sz="2700" dirty="0"/>
              <a:t>Mutlak haklar - Nisbi haklar</a:t>
            </a:r>
            <a:br>
              <a:rPr lang="tr-TR" dirty="0"/>
            </a:br>
            <a:endParaRPr lang="tr-TR" dirty="0"/>
          </a:p>
        </p:txBody>
      </p:sp>
      <p:sp>
        <p:nvSpPr>
          <p:cNvPr id="3" name="İçerik Yer Tutucusu 2">
            <a:extLst>
              <a:ext uri="{FF2B5EF4-FFF2-40B4-BE49-F238E27FC236}">
                <a16:creationId xmlns:a16="http://schemas.microsoft.com/office/drawing/2014/main" id="{F7EE47C7-2752-4504-8590-7C5261137683}"/>
              </a:ext>
            </a:extLst>
          </p:cNvPr>
          <p:cNvSpPr>
            <a:spLocks noGrp="1"/>
          </p:cNvSpPr>
          <p:nvPr>
            <p:ph idx="1"/>
          </p:nvPr>
        </p:nvSpPr>
        <p:spPr>
          <a:xfrm>
            <a:off x="417251" y="2015732"/>
            <a:ext cx="11336784" cy="3958940"/>
          </a:xfrm>
        </p:spPr>
        <p:txBody>
          <a:bodyPr>
            <a:normAutofit fontScale="85000" lnSpcReduction="10000"/>
          </a:bodyPr>
          <a:lstStyle/>
          <a:p>
            <a:pPr marL="457200" indent="-457200">
              <a:buFont typeface="+mj-lt"/>
              <a:buAutoNum type="arabicPeriod"/>
            </a:pPr>
            <a:r>
              <a:rPr lang="tr-TR" dirty="0"/>
              <a:t>Mutlak haklar: Hak sahibi tarafından, hakkı ihlal etmesi söz konusu olan herkese karşı ileri sürülebilen haklardır. Herkes bu haklara uymak yükümlülüğü altındadır. Kişilik hakkı, velayet hakkı ve ayni haklar mutlak haklardandır.</a:t>
            </a:r>
          </a:p>
          <a:p>
            <a:pPr marL="914400" lvl="1" indent="-457200">
              <a:buFont typeface="+mj-lt"/>
              <a:buAutoNum type="alphaLcPeriod"/>
            </a:pPr>
            <a:r>
              <a:rPr lang="tr-TR" dirty="0"/>
              <a:t>Eşya üzerindeki mutlak haklar </a:t>
            </a:r>
          </a:p>
          <a:p>
            <a:pPr marL="1371600" lvl="2" indent="-457200">
              <a:buFont typeface="+mj-lt"/>
              <a:buAutoNum type="romanLcPeriod"/>
            </a:pPr>
            <a:r>
              <a:rPr lang="tr-TR" dirty="0"/>
              <a:t>Maddi eşya üzerinde mutlak haklar (ayni haklar)</a:t>
            </a:r>
          </a:p>
          <a:p>
            <a:pPr marL="1371600" lvl="2" indent="-457200">
              <a:buFont typeface="+mj-lt"/>
              <a:buAutoNum type="romanLcPeriod"/>
            </a:pPr>
            <a:r>
              <a:rPr lang="tr-TR" dirty="0"/>
              <a:t>Maddi olmayan eşya üzerindeki mutlak haklar </a:t>
            </a:r>
          </a:p>
          <a:p>
            <a:pPr marL="914400" lvl="1" indent="-457200">
              <a:buFont typeface="+mj-lt"/>
              <a:buAutoNum type="alphaLcPeriod"/>
            </a:pPr>
            <a:r>
              <a:rPr lang="tr-TR" dirty="0"/>
              <a:t>Kişiler üzerindeki mutlak haklar</a:t>
            </a:r>
          </a:p>
          <a:p>
            <a:pPr marL="457200" indent="-457200">
              <a:buFont typeface="+mj-lt"/>
              <a:buAutoNum type="arabicPeriod"/>
            </a:pPr>
            <a:r>
              <a:rPr lang="tr-TR" dirty="0"/>
              <a:t>Nisbi haklar: Bir hukuki ilişki çerçevesinde, belirli bir kişiye veya sınırlı bir grup halindeki belirli kişilere karşı ileri sürülebilen haklardır. Alacak hakları nisbi haklardandır.</a:t>
            </a:r>
          </a:p>
          <a:p>
            <a:pPr marL="914400" lvl="1" indent="-457200">
              <a:buFont typeface="+mj-lt"/>
              <a:buAutoNum type="alphaLcPeriod"/>
            </a:pPr>
            <a:r>
              <a:rPr lang="tr-TR" dirty="0"/>
              <a:t>Alelade nisbi haklar: Ancak belirli kişilere karşı ileri sürülebilen , daha geniş bir kitleye karşı kullanılma imkanı olmayan nisbi haklardır.</a:t>
            </a:r>
          </a:p>
          <a:p>
            <a:pPr marL="914400" lvl="1" indent="-457200">
              <a:buFont typeface="+mj-lt"/>
              <a:buAutoNum type="alphaLcPeriod"/>
            </a:pPr>
            <a:r>
              <a:rPr lang="tr-TR" dirty="0"/>
              <a:t>Etkisi güçlendirilmiş nisbi haklar: Nisbi haklardan kanunen öngörülenleri, tapu siciline «şerh» edilebilir. Tapu siciline şerh edilmiş bir nisbi hak, taşınmazın sonraki maliklerine veya şerhten sonra hak sahibi olan kişilere karşı da ileri sürülebilir. Böylece nisbi hak, bu kişilere karşı da korunmuş olur.</a:t>
            </a:r>
          </a:p>
        </p:txBody>
      </p:sp>
    </p:spTree>
    <p:extLst>
      <p:ext uri="{BB962C8B-B14F-4D97-AF65-F5344CB8AC3E}">
        <p14:creationId xmlns:p14="http://schemas.microsoft.com/office/powerpoint/2010/main" val="1746453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F419EC-9871-47D5-B653-26857BFAB3DC}"/>
              </a:ext>
            </a:extLst>
          </p:cNvPr>
          <p:cNvSpPr>
            <a:spLocks noGrp="1"/>
          </p:cNvSpPr>
          <p:nvPr>
            <p:ph type="title"/>
          </p:nvPr>
        </p:nvSpPr>
        <p:spPr/>
        <p:txBody>
          <a:bodyPr>
            <a:normAutofit fontScale="90000"/>
          </a:bodyPr>
          <a:lstStyle/>
          <a:p>
            <a:r>
              <a:rPr lang="tr-TR" sz="3600" dirty="0"/>
              <a:t>HAKLARIN ÇEŞİTLERİ</a:t>
            </a:r>
            <a:br>
              <a:rPr lang="tr-TR" dirty="0"/>
            </a:br>
            <a:r>
              <a:rPr lang="tr-TR" sz="2700" dirty="0"/>
              <a:t>Yenilik doğuran haklar</a:t>
            </a:r>
            <a:br>
              <a:rPr lang="tr-TR" dirty="0"/>
            </a:br>
            <a:endParaRPr lang="tr-TR" dirty="0"/>
          </a:p>
        </p:txBody>
      </p:sp>
      <p:sp>
        <p:nvSpPr>
          <p:cNvPr id="3" name="İçerik Yer Tutucusu 2">
            <a:extLst>
              <a:ext uri="{FF2B5EF4-FFF2-40B4-BE49-F238E27FC236}">
                <a16:creationId xmlns:a16="http://schemas.microsoft.com/office/drawing/2014/main" id="{8C437765-39EE-4588-80CD-B85406A0F458}"/>
              </a:ext>
            </a:extLst>
          </p:cNvPr>
          <p:cNvSpPr>
            <a:spLocks noGrp="1"/>
          </p:cNvSpPr>
          <p:nvPr>
            <p:ph idx="1"/>
          </p:nvPr>
        </p:nvSpPr>
        <p:spPr>
          <a:xfrm>
            <a:off x="1451579" y="2015732"/>
            <a:ext cx="9603275" cy="3450613"/>
          </a:xfrm>
        </p:spPr>
        <p:txBody>
          <a:bodyPr/>
          <a:lstStyle/>
          <a:p>
            <a:pPr marL="0" indent="0">
              <a:buNone/>
            </a:pPr>
            <a:r>
              <a:rPr lang="tr-TR" dirty="0"/>
              <a:t>Yenilik doğuran hakların çeşitleri</a:t>
            </a:r>
          </a:p>
          <a:p>
            <a:pPr marL="457200" indent="-457200">
              <a:buFont typeface="+mj-lt"/>
              <a:buAutoNum type="arabicPeriod"/>
            </a:pPr>
            <a:r>
              <a:rPr lang="tr-TR" dirty="0"/>
              <a:t>Kurucu yenilik doğuran haklar: Hakkın kullanılmasıyla yeni bir hukuki ilişkinin kurulmasını sağlar. Alım, önalım, geri alım hakları.</a:t>
            </a:r>
          </a:p>
          <a:p>
            <a:pPr marL="457200" indent="-457200">
              <a:buFont typeface="+mj-lt"/>
              <a:buAutoNum type="arabicPeriod"/>
            </a:pPr>
            <a:r>
              <a:rPr lang="tr-TR" dirty="0"/>
              <a:t>Değiştirici yenilik doğuran haklar: Hakkın kullanılmasıyla, mevcut bir hukuki ilişkide değişiklik meydana getirir. Seçimlik borçlarda seçme hakkı.</a:t>
            </a:r>
          </a:p>
          <a:p>
            <a:pPr marL="457200" indent="-457200">
              <a:buFont typeface="+mj-lt"/>
              <a:buAutoNum type="arabicPeriod"/>
            </a:pPr>
            <a:r>
              <a:rPr lang="tr-TR" dirty="0"/>
              <a:t>Bozucu yenilik doğuran haklar: Hakkın kullanılmasıyla mevcut bir hukuki ilişkiyi sona erdirir.</a:t>
            </a:r>
          </a:p>
        </p:txBody>
      </p:sp>
    </p:spTree>
    <p:extLst>
      <p:ext uri="{BB962C8B-B14F-4D97-AF65-F5344CB8AC3E}">
        <p14:creationId xmlns:p14="http://schemas.microsoft.com/office/powerpoint/2010/main" val="775834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301207-4F74-4757-BB83-D28FE00EB5C3}"/>
              </a:ext>
            </a:extLst>
          </p:cNvPr>
          <p:cNvSpPr>
            <a:spLocks noGrp="1"/>
          </p:cNvSpPr>
          <p:nvPr>
            <p:ph type="title"/>
          </p:nvPr>
        </p:nvSpPr>
        <p:spPr/>
        <p:txBody>
          <a:bodyPr>
            <a:normAutofit fontScale="90000"/>
          </a:bodyPr>
          <a:lstStyle/>
          <a:p>
            <a:r>
              <a:rPr lang="tr-TR" dirty="0">
                <a:solidFill>
                  <a:prstClr val="black"/>
                </a:solidFill>
              </a:rPr>
              <a:t>HAKLARIN ÇEŞİTLERİ</a:t>
            </a:r>
            <a:br>
              <a:rPr lang="tr-TR" sz="2900" dirty="0">
                <a:solidFill>
                  <a:prstClr val="black"/>
                </a:solidFill>
              </a:rPr>
            </a:br>
            <a:r>
              <a:rPr lang="tr-TR" sz="2400" dirty="0">
                <a:solidFill>
                  <a:prstClr val="black"/>
                </a:solidFill>
              </a:rPr>
              <a:t>Yenilik doğuran haklar</a:t>
            </a:r>
            <a:br>
              <a:rPr lang="tr-TR" sz="2900" dirty="0">
                <a:solidFill>
                  <a:prstClr val="black"/>
                </a:solidFill>
              </a:rPr>
            </a:br>
            <a:endParaRPr lang="tr-TR" dirty="0"/>
          </a:p>
        </p:txBody>
      </p:sp>
      <p:sp>
        <p:nvSpPr>
          <p:cNvPr id="3" name="İçerik Yer Tutucusu 2">
            <a:extLst>
              <a:ext uri="{FF2B5EF4-FFF2-40B4-BE49-F238E27FC236}">
                <a16:creationId xmlns:a16="http://schemas.microsoft.com/office/drawing/2014/main" id="{AB9302BB-5A8A-475D-B564-F871A430DCB2}"/>
              </a:ext>
            </a:extLst>
          </p:cNvPr>
          <p:cNvSpPr>
            <a:spLocks noGrp="1"/>
          </p:cNvSpPr>
          <p:nvPr>
            <p:ph idx="1"/>
          </p:nvPr>
        </p:nvSpPr>
        <p:spPr/>
        <p:txBody>
          <a:bodyPr/>
          <a:lstStyle/>
          <a:p>
            <a:pPr marL="0" indent="0">
              <a:buNone/>
            </a:pPr>
            <a:r>
              <a:rPr lang="tr-TR" dirty="0"/>
              <a:t>Yenilik doğuran hakların ortak özellikleri</a:t>
            </a:r>
          </a:p>
          <a:p>
            <a:r>
              <a:rPr lang="tr-TR" dirty="0"/>
              <a:t>Yenilik doğuran hakkın kullanılmasına ilişkin beyanın hüküm doğurması kural olarak şarta bağlı değildir.</a:t>
            </a:r>
          </a:p>
          <a:p>
            <a:r>
              <a:rPr lang="tr-TR" dirty="0"/>
              <a:t>Yenilik doğuran haklar kural olarak zamanaşımına uğramaz. Bu haklar için hak düşürücü süreler söz konusudur.</a:t>
            </a:r>
          </a:p>
          <a:p>
            <a:r>
              <a:rPr lang="tr-TR" dirty="0"/>
              <a:t>Yenilik doğuran haklar usulüne uygun biçimde kullanılmakla sona erer.</a:t>
            </a:r>
          </a:p>
          <a:p>
            <a:r>
              <a:rPr lang="tr-TR" dirty="0"/>
              <a:t>Yenilik doğuran haklar kullanılıp sonuç meydana geldikten sonra, bundan dönülemez.</a:t>
            </a:r>
          </a:p>
        </p:txBody>
      </p:sp>
    </p:spTree>
    <p:extLst>
      <p:ext uri="{BB962C8B-B14F-4D97-AF65-F5344CB8AC3E}">
        <p14:creationId xmlns:p14="http://schemas.microsoft.com/office/powerpoint/2010/main" val="2672082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DB473A-82F3-4BDC-85A3-A3327FE6E6B4}"/>
              </a:ext>
            </a:extLst>
          </p:cNvPr>
          <p:cNvSpPr>
            <a:spLocks noGrp="1"/>
          </p:cNvSpPr>
          <p:nvPr>
            <p:ph type="title"/>
          </p:nvPr>
        </p:nvSpPr>
        <p:spPr/>
        <p:txBody>
          <a:bodyPr/>
          <a:lstStyle/>
          <a:p>
            <a:r>
              <a:rPr lang="tr-TR" dirty="0"/>
              <a:t>HAKLARIN ÇEŞİTLERİ</a:t>
            </a:r>
            <a:br>
              <a:rPr lang="tr-TR" dirty="0"/>
            </a:br>
            <a:r>
              <a:rPr lang="tr-TR" sz="2400" dirty="0"/>
              <a:t>Kullanma yetkisi açısından</a:t>
            </a:r>
          </a:p>
        </p:txBody>
      </p:sp>
      <p:sp>
        <p:nvSpPr>
          <p:cNvPr id="3" name="İçerik Yer Tutucusu 2">
            <a:extLst>
              <a:ext uri="{FF2B5EF4-FFF2-40B4-BE49-F238E27FC236}">
                <a16:creationId xmlns:a16="http://schemas.microsoft.com/office/drawing/2014/main" id="{C83EF61A-4667-4134-B077-50D62BA25D86}"/>
              </a:ext>
            </a:extLst>
          </p:cNvPr>
          <p:cNvSpPr>
            <a:spLocks noGrp="1"/>
          </p:cNvSpPr>
          <p:nvPr>
            <p:ph idx="1"/>
          </p:nvPr>
        </p:nvSpPr>
        <p:spPr/>
        <p:txBody>
          <a:bodyPr>
            <a:normAutofit fontScale="92500" lnSpcReduction="10000"/>
          </a:bodyPr>
          <a:lstStyle/>
          <a:p>
            <a:pPr marL="457200" indent="-457200">
              <a:buFont typeface="+mj-lt"/>
              <a:buAutoNum type="arabicPeriod"/>
            </a:pPr>
            <a:r>
              <a:rPr lang="tr-TR" dirty="0"/>
              <a:t>Şahsen kullanılacak haklar / Kişiye sıkı sıkıya bağlı haklar: Kişiliği oldukça yakından ilgilendirmesi sebebiyle, kullanılmasına karar verme yetkisinin yalnızca hak sahibine tanındığı haklardır. Nişanı bozma, boşanma davası açma hakkı.</a:t>
            </a:r>
          </a:p>
          <a:p>
            <a:pPr marL="457200" lvl="1" indent="0">
              <a:buNone/>
            </a:pPr>
            <a:r>
              <a:rPr lang="tr-TR" dirty="0"/>
              <a:t>Bu hakları kullanma kararı alma konusunda yetkili temsilci tayin edilemez ve hakkın kullanılmasının kararı ona bırakılamaz.</a:t>
            </a:r>
          </a:p>
          <a:p>
            <a:pPr marL="457200" lvl="1" indent="0">
              <a:buNone/>
            </a:pPr>
            <a:r>
              <a:rPr lang="tr-TR" dirty="0"/>
              <a:t>Ancak hak sahibi hakkını kullanmaya karar verdikten sonra hakkın kullanılması için gerekli işlemleri yapmak üzere bir temsilci tayin edebilir.</a:t>
            </a:r>
          </a:p>
          <a:p>
            <a:pPr marL="457200" indent="-457200">
              <a:buFont typeface="+mj-lt"/>
              <a:buAutoNum type="arabicPeriod"/>
            </a:pPr>
            <a:r>
              <a:rPr lang="tr-TR" dirty="0"/>
              <a:t>Şahsen kullanılması zorunlu olmayan haklar: Sahibi tarafından başkalarına devredilebilen, mirasçılara geçebilen ve temsilci aracılığıyla kullanılabilen haklardır.</a:t>
            </a:r>
          </a:p>
          <a:p>
            <a:pPr marL="457200" lvl="1" indent="0">
              <a:buNone/>
            </a:pPr>
            <a:r>
              <a:rPr lang="tr-TR" dirty="0"/>
              <a:t>Malvarlığı haklarının çoğunun şahsen kullanılması zorunlu değildir.</a:t>
            </a:r>
          </a:p>
          <a:p>
            <a:pPr marL="457200" indent="-457200">
              <a:buFont typeface="+mj-lt"/>
              <a:buAutoNum type="arabicPeriod"/>
            </a:pPr>
            <a:endParaRPr lang="tr-TR" dirty="0"/>
          </a:p>
          <a:p>
            <a:pPr marL="457200" indent="-457200">
              <a:buFont typeface="+mj-lt"/>
              <a:buAutoNum type="arabicPeriod"/>
            </a:pPr>
            <a:endParaRPr lang="tr-TR" dirty="0"/>
          </a:p>
          <a:p>
            <a:pPr marL="0" indent="0">
              <a:buNone/>
            </a:pPr>
            <a:endParaRPr lang="tr-TR" dirty="0"/>
          </a:p>
        </p:txBody>
      </p:sp>
    </p:spTree>
    <p:extLst>
      <p:ext uri="{BB962C8B-B14F-4D97-AF65-F5344CB8AC3E}">
        <p14:creationId xmlns:p14="http://schemas.microsoft.com/office/powerpoint/2010/main" val="2628072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0BA6D9-8A2A-474B-8B95-0011C7868E1E}"/>
              </a:ext>
            </a:extLst>
          </p:cNvPr>
          <p:cNvSpPr>
            <a:spLocks noGrp="1"/>
          </p:cNvSpPr>
          <p:nvPr>
            <p:ph type="title"/>
          </p:nvPr>
        </p:nvSpPr>
        <p:spPr/>
        <p:txBody>
          <a:bodyPr>
            <a:normAutofit fontScale="90000"/>
          </a:bodyPr>
          <a:lstStyle/>
          <a:p>
            <a:pPr marL="457200"/>
            <a:r>
              <a:rPr lang="tr-TR" sz="3600" dirty="0"/>
              <a:t>HAKLARIN ÇEŞİTLERİ</a:t>
            </a:r>
            <a:br>
              <a:rPr lang="tr-TR" dirty="0"/>
            </a:br>
            <a:r>
              <a:rPr lang="tr-TR" sz="2700" dirty="0"/>
              <a:t>Bağımsız haklar - Bağlı haklar</a:t>
            </a:r>
            <a:br>
              <a:rPr lang="tr-TR" dirty="0"/>
            </a:br>
            <a:endParaRPr lang="tr-TR" dirty="0"/>
          </a:p>
        </p:txBody>
      </p:sp>
      <p:sp>
        <p:nvSpPr>
          <p:cNvPr id="3" name="İçerik Yer Tutucusu 2">
            <a:extLst>
              <a:ext uri="{FF2B5EF4-FFF2-40B4-BE49-F238E27FC236}">
                <a16:creationId xmlns:a16="http://schemas.microsoft.com/office/drawing/2014/main" id="{343AE7F0-C813-4C3D-9269-F816A1BB7EE2}"/>
              </a:ext>
            </a:extLst>
          </p:cNvPr>
          <p:cNvSpPr>
            <a:spLocks noGrp="1"/>
          </p:cNvSpPr>
          <p:nvPr>
            <p:ph idx="1"/>
          </p:nvPr>
        </p:nvSpPr>
        <p:spPr>
          <a:xfrm>
            <a:off x="381741" y="2015732"/>
            <a:ext cx="11434438" cy="4118738"/>
          </a:xfrm>
        </p:spPr>
        <p:txBody>
          <a:bodyPr>
            <a:normAutofit fontScale="92500" lnSpcReduction="20000"/>
          </a:bodyPr>
          <a:lstStyle/>
          <a:p>
            <a:pPr marL="457200" indent="-457200">
              <a:buFont typeface="+mj-lt"/>
              <a:buAutoNum type="arabicPeriod"/>
            </a:pPr>
            <a:r>
              <a:rPr lang="tr-TR" dirty="0"/>
              <a:t>Bağımsız haklar: Hak sahibinin doğrudan doğruya, başka bir durum ya da hakla ilişkili olmaksızın sahip olduğu haklardır.</a:t>
            </a:r>
          </a:p>
          <a:p>
            <a:pPr marL="457200" lvl="1" indent="0">
              <a:buNone/>
            </a:pPr>
            <a:r>
              <a:rPr lang="tr-TR" dirty="0"/>
              <a:t>Mülkiyet hakkı, alacak hakkı, fikri haklar…</a:t>
            </a:r>
          </a:p>
          <a:p>
            <a:pPr marL="457200" indent="-457200">
              <a:buFont typeface="+mj-lt"/>
              <a:buAutoNum type="arabicPeriod"/>
            </a:pPr>
            <a:r>
              <a:rPr lang="tr-TR" dirty="0"/>
              <a:t>Bağlı haklar</a:t>
            </a:r>
          </a:p>
          <a:p>
            <a:pPr marL="914400" lvl="1" indent="-457200">
              <a:buFont typeface="+mj-lt"/>
              <a:buAutoNum type="alphaLcPeriod"/>
            </a:pPr>
            <a:r>
              <a:rPr lang="tr-TR" dirty="0"/>
              <a:t>Eşyaya bağlı haklar: Bir kimsenin, bir mala malik olması sebebiyle sahip olduğu haklardır.</a:t>
            </a:r>
          </a:p>
          <a:p>
            <a:pPr marL="914400" lvl="2" indent="0">
              <a:buNone/>
            </a:pPr>
            <a:r>
              <a:rPr lang="tr-TR" dirty="0"/>
              <a:t>Bir taşınmaz üzerinde, komşu taşınmaz maliki lehine kurulan geçit irtifakı, yasal önalım hakkı…</a:t>
            </a:r>
          </a:p>
          <a:p>
            <a:pPr marL="914400" lvl="1" indent="-457200">
              <a:buFont typeface="+mj-lt"/>
              <a:buAutoNum type="alphaLcPeriod"/>
            </a:pPr>
            <a:r>
              <a:rPr lang="tr-TR" dirty="0"/>
              <a:t>Alacağa bağlı haklar: Bir alacağa sahip olmak sebebiyle sahip olunan haklardır.</a:t>
            </a:r>
          </a:p>
          <a:p>
            <a:pPr marL="914400" lvl="2" indent="0">
              <a:buNone/>
            </a:pPr>
            <a:r>
              <a:rPr lang="tr-TR" dirty="0"/>
              <a:t>Rehin hakkı, faiz talep etme hakkı, takasta bulunma hakkı…</a:t>
            </a:r>
          </a:p>
          <a:p>
            <a:pPr marL="914400" lvl="1" indent="-457200">
              <a:buFont typeface="+mj-lt"/>
              <a:buAutoNum type="alphaLcPeriod"/>
            </a:pPr>
            <a:r>
              <a:rPr lang="tr-TR" dirty="0"/>
              <a:t>Borç ilişkisine bağlı haklar: Bazı haklar da bir borç ilişkisine taraf olmaya bağlıdır.</a:t>
            </a:r>
          </a:p>
          <a:p>
            <a:pPr marL="914400" lvl="2" indent="0">
              <a:buNone/>
            </a:pPr>
            <a:r>
              <a:rPr lang="tr-TR" dirty="0"/>
              <a:t>Kira ilişkisinde kiralayanın fesih hakkı</a:t>
            </a:r>
          </a:p>
          <a:p>
            <a:pPr marL="914400" lvl="1" indent="-457200">
              <a:buFont typeface="+mj-lt"/>
              <a:buAutoNum type="alphaLcPeriod"/>
            </a:pPr>
            <a:r>
              <a:rPr lang="tr-TR" dirty="0"/>
              <a:t>Bir topluluğa mensup olmaya bağlı haklar</a:t>
            </a:r>
          </a:p>
          <a:p>
            <a:pPr marL="914400" lvl="2" indent="0">
              <a:buNone/>
            </a:pPr>
            <a:r>
              <a:rPr lang="tr-TR" dirty="0"/>
              <a:t>Dernek üyelerinin hakları</a:t>
            </a:r>
          </a:p>
        </p:txBody>
      </p:sp>
    </p:spTree>
    <p:extLst>
      <p:ext uri="{BB962C8B-B14F-4D97-AF65-F5344CB8AC3E}">
        <p14:creationId xmlns:p14="http://schemas.microsoft.com/office/powerpoint/2010/main" val="2755131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EC0FC8-6A0A-4F40-8D35-7FFBD76F51F5}"/>
              </a:ext>
            </a:extLst>
          </p:cNvPr>
          <p:cNvSpPr>
            <a:spLocks noGrp="1"/>
          </p:cNvSpPr>
          <p:nvPr>
            <p:ph type="title"/>
          </p:nvPr>
        </p:nvSpPr>
        <p:spPr/>
        <p:txBody>
          <a:bodyPr/>
          <a:lstStyle/>
          <a:p>
            <a:r>
              <a:rPr lang="tr-TR" dirty="0"/>
              <a:t>HAK SAHİBİ</a:t>
            </a:r>
          </a:p>
        </p:txBody>
      </p:sp>
      <p:sp>
        <p:nvSpPr>
          <p:cNvPr id="3" name="İçerik Yer Tutucusu 2">
            <a:extLst>
              <a:ext uri="{FF2B5EF4-FFF2-40B4-BE49-F238E27FC236}">
                <a16:creationId xmlns:a16="http://schemas.microsoft.com/office/drawing/2014/main" id="{B6B5F609-CEC2-49DD-A46C-4EFEB5A94B4D}"/>
              </a:ext>
            </a:extLst>
          </p:cNvPr>
          <p:cNvSpPr>
            <a:spLocks noGrp="1"/>
          </p:cNvSpPr>
          <p:nvPr>
            <p:ph idx="1"/>
          </p:nvPr>
        </p:nvSpPr>
        <p:spPr/>
        <p:txBody>
          <a:bodyPr/>
          <a:lstStyle/>
          <a:p>
            <a:pPr marL="0" indent="0">
              <a:buNone/>
            </a:pPr>
            <a:r>
              <a:rPr lang="tr-TR" dirty="0"/>
              <a:t>Hak sahibi, menfaati hukuken korunan varlıktır.</a:t>
            </a:r>
          </a:p>
          <a:p>
            <a:pPr marL="0" indent="0">
              <a:buNone/>
            </a:pPr>
            <a:r>
              <a:rPr lang="tr-TR" dirty="0"/>
              <a:t>Bu varlıklara «kişi» denir.</a:t>
            </a:r>
          </a:p>
          <a:p>
            <a:pPr marL="0" indent="0">
              <a:buNone/>
            </a:pPr>
            <a:r>
              <a:rPr lang="tr-TR" dirty="0"/>
              <a:t>Kişiler, insanlar olabileceği gibi «gerçek kişi»; ticari şirket, dernek vakıf da olabilir «tüzel kişi».</a:t>
            </a:r>
          </a:p>
          <a:p>
            <a:pPr marL="0" indent="0">
              <a:buNone/>
            </a:pPr>
            <a:r>
              <a:rPr lang="tr-TR" dirty="0"/>
              <a:t>Bağımsız haklardaki gibi bağımlı haklarda da hakkın sahibi bir kişidir. Ancak bağımsız hakkın sahibi belli bir kişi iken, bağımlı hakkın sahibi hakkın bağlı olduğu ilişkiye göre saptanır.</a:t>
            </a:r>
          </a:p>
          <a:p>
            <a:pPr marL="0" indent="0">
              <a:buNone/>
            </a:pPr>
            <a:endParaRPr lang="tr-TR" dirty="0"/>
          </a:p>
        </p:txBody>
      </p:sp>
    </p:spTree>
    <p:extLst>
      <p:ext uri="{BB962C8B-B14F-4D97-AF65-F5344CB8AC3E}">
        <p14:creationId xmlns:p14="http://schemas.microsoft.com/office/powerpoint/2010/main" val="1201932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87A7BA-9090-4564-96D0-E0C2014D6932}"/>
              </a:ext>
            </a:extLst>
          </p:cNvPr>
          <p:cNvSpPr>
            <a:spLocks noGrp="1"/>
          </p:cNvSpPr>
          <p:nvPr>
            <p:ph type="title"/>
          </p:nvPr>
        </p:nvSpPr>
        <p:spPr/>
        <p:txBody>
          <a:bodyPr/>
          <a:lstStyle/>
          <a:p>
            <a:r>
              <a:rPr lang="tr-TR" dirty="0"/>
              <a:t>HAKLARIN KAZANILMASI VE KAYBEDİLMESİ</a:t>
            </a:r>
          </a:p>
        </p:txBody>
      </p:sp>
      <p:sp>
        <p:nvSpPr>
          <p:cNvPr id="3" name="İçerik Yer Tutucusu 2">
            <a:extLst>
              <a:ext uri="{FF2B5EF4-FFF2-40B4-BE49-F238E27FC236}">
                <a16:creationId xmlns:a16="http://schemas.microsoft.com/office/drawing/2014/main" id="{72306DE0-A774-4E35-8AA0-2DE6860E6B66}"/>
              </a:ext>
            </a:extLst>
          </p:cNvPr>
          <p:cNvSpPr>
            <a:spLocks noGrp="1"/>
          </p:cNvSpPr>
          <p:nvPr>
            <p:ph idx="1"/>
          </p:nvPr>
        </p:nvSpPr>
        <p:spPr>
          <a:xfrm>
            <a:off x="1451579" y="2015732"/>
            <a:ext cx="9603275" cy="4037749"/>
          </a:xfrm>
        </p:spPr>
        <p:txBody>
          <a:bodyPr>
            <a:normAutofit/>
          </a:bodyPr>
          <a:lstStyle/>
          <a:p>
            <a:pPr marL="0" indent="0">
              <a:buNone/>
            </a:pPr>
            <a:r>
              <a:rPr lang="tr-TR" dirty="0"/>
              <a:t>«hukuki olay», «hukuki fiil», «hukuki işlem» kavramları</a:t>
            </a:r>
          </a:p>
          <a:p>
            <a:pPr lvl="1"/>
            <a:r>
              <a:rPr lang="tr-TR" dirty="0"/>
              <a:t>Hukuki olay, hukukun kendisine sonuç bağladığı olaylardır.</a:t>
            </a:r>
          </a:p>
          <a:p>
            <a:pPr lvl="1"/>
            <a:r>
              <a:rPr lang="tr-TR" dirty="0"/>
              <a:t>Hukuki fiil, hukukun sonuç bağladığı insan davranışlarıdır.</a:t>
            </a:r>
          </a:p>
          <a:p>
            <a:pPr lvl="1"/>
            <a:r>
              <a:rPr lang="tr-TR" dirty="0"/>
              <a:t>Hukuki işlem ise hukukun, insan fiiline, failin iradesine uygun sonuç bağlamasıdır.</a:t>
            </a:r>
          </a:p>
          <a:p>
            <a:pPr lvl="1"/>
            <a:r>
              <a:rPr lang="tr-TR" dirty="0"/>
              <a:t>İrade açıklaması, arzu edilen ve hukukun bu arzuya bağladığı sonuca yönelmiş ise hukuki işlem söz konusu olur.</a:t>
            </a:r>
          </a:p>
          <a:p>
            <a:pPr lvl="1"/>
            <a:r>
              <a:rPr lang="tr-TR" dirty="0"/>
              <a:t>Pratik bir sonuca yönelmiş irade açıklamasına, hukuki sonuç bağlanmışsa bu, hukuki işlem benzeri fiildir.</a:t>
            </a:r>
          </a:p>
          <a:p>
            <a:pPr lvl="1"/>
            <a:r>
              <a:rPr lang="tr-TR" dirty="0"/>
              <a:t>Hukuki sonuç, iradenin açıklanmasına değil de iradi olarak meydana getirilen maddi değişikliğe bağlanmışsa maddi fiil söz konusu olur.</a:t>
            </a:r>
          </a:p>
          <a:p>
            <a:pPr marL="0" indent="0">
              <a:buNone/>
            </a:pPr>
            <a:endParaRPr lang="tr-TR" dirty="0"/>
          </a:p>
        </p:txBody>
      </p:sp>
    </p:spTree>
    <p:extLst>
      <p:ext uri="{BB962C8B-B14F-4D97-AF65-F5344CB8AC3E}">
        <p14:creationId xmlns:p14="http://schemas.microsoft.com/office/powerpoint/2010/main" val="1278794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2EF1BE-372E-43FE-8090-30235C4E7AA5}"/>
              </a:ext>
            </a:extLst>
          </p:cNvPr>
          <p:cNvSpPr>
            <a:spLocks noGrp="1"/>
          </p:cNvSpPr>
          <p:nvPr>
            <p:ph type="title"/>
          </p:nvPr>
        </p:nvSpPr>
        <p:spPr/>
        <p:txBody>
          <a:bodyPr/>
          <a:lstStyle/>
          <a:p>
            <a:r>
              <a:rPr lang="tr-TR" dirty="0"/>
              <a:t>HAKLARIN KAZANILMASI VE KAYBEDİLMESİ</a:t>
            </a:r>
          </a:p>
        </p:txBody>
      </p:sp>
      <p:sp>
        <p:nvSpPr>
          <p:cNvPr id="3" name="İçerik Yer Tutucusu 2">
            <a:extLst>
              <a:ext uri="{FF2B5EF4-FFF2-40B4-BE49-F238E27FC236}">
                <a16:creationId xmlns:a16="http://schemas.microsoft.com/office/drawing/2014/main" id="{F1419F4F-47AA-4A31-B5BD-464069D2BC2B}"/>
              </a:ext>
            </a:extLst>
          </p:cNvPr>
          <p:cNvSpPr>
            <a:spLocks noGrp="1"/>
          </p:cNvSpPr>
          <p:nvPr>
            <p:ph idx="1"/>
          </p:nvPr>
        </p:nvSpPr>
        <p:spPr>
          <a:xfrm>
            <a:off x="1451579" y="2015732"/>
            <a:ext cx="9603275" cy="4109860"/>
          </a:xfrm>
        </p:spPr>
        <p:txBody>
          <a:bodyPr/>
          <a:lstStyle/>
          <a:p>
            <a:pPr marL="0" indent="0">
              <a:buNone/>
            </a:pPr>
            <a:r>
              <a:rPr lang="tr-TR" dirty="0"/>
              <a:t>Hukuki işlemlerin türleri</a:t>
            </a:r>
          </a:p>
          <a:p>
            <a:pPr marL="457200" indent="-457200">
              <a:buFont typeface="+mj-lt"/>
              <a:buAutoNum type="arabicPeriod"/>
            </a:pPr>
            <a:r>
              <a:rPr lang="tr-TR" dirty="0"/>
              <a:t>Gerekli irade beyanı adedi açısından: tek taraflı h.i. – iki taraflı h.i. – karar – müşterek h.i</a:t>
            </a:r>
          </a:p>
          <a:p>
            <a:pPr marL="457200" indent="-457200">
              <a:buFont typeface="+mj-lt"/>
              <a:buAutoNum type="arabicPeriod"/>
            </a:pPr>
            <a:r>
              <a:rPr lang="tr-TR" dirty="0"/>
              <a:t>İrade beyanının yöneltilmesi açısından: yöneltilmesi gerekli – yöneltilmesi gerekmeyen</a:t>
            </a:r>
          </a:p>
          <a:p>
            <a:pPr marL="457200" indent="-457200">
              <a:buFont typeface="+mj-lt"/>
              <a:buAutoNum type="arabicPeriod"/>
            </a:pPr>
            <a:r>
              <a:rPr lang="tr-TR" dirty="0"/>
              <a:t>Etki doğurduğu alan bakımından: kişiliği ilgilendiren – malvarlığını ilgilendiren</a:t>
            </a:r>
          </a:p>
          <a:p>
            <a:pPr marL="457200" indent="-457200">
              <a:buFont typeface="+mj-lt"/>
              <a:buAutoNum type="arabicPeriod"/>
            </a:pPr>
            <a:r>
              <a:rPr lang="tr-TR" dirty="0"/>
              <a:t>Malvarlığına yaptıkları etki bakımından: borçlandırıcı – tasarruf - kazandırıcı</a:t>
            </a:r>
          </a:p>
          <a:p>
            <a:pPr marL="457200" indent="-457200">
              <a:buFont typeface="+mj-lt"/>
              <a:buAutoNum type="arabicPeriod"/>
            </a:pPr>
            <a:r>
              <a:rPr lang="tr-TR" dirty="0"/>
              <a:t>Hükmün ifade edeceği an bakımından: sağlar arası h.i. – ölüme bağlı tasarruflar</a:t>
            </a:r>
          </a:p>
        </p:txBody>
      </p:sp>
    </p:spTree>
    <p:extLst>
      <p:ext uri="{BB962C8B-B14F-4D97-AF65-F5344CB8AC3E}">
        <p14:creationId xmlns:p14="http://schemas.microsoft.com/office/powerpoint/2010/main" val="3251399490"/>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60FA0A-3514-4D60-B280-75A44655DDA8}">
  <ds:schemaRefs>
    <ds:schemaRef ds:uri="http://schemas.microsoft.com/office/2006/documentManagement/types"/>
    <ds:schemaRef ds:uri="http://purl.org/dc/elements/1.1/"/>
    <ds:schemaRef ds:uri="http://purl.org/dc/dcmitype/"/>
    <ds:schemaRef ds:uri="http://schemas.openxmlformats.org/package/2006/metadata/core-properties"/>
    <ds:schemaRef ds:uri="http://www.w3.org/XML/1998/namespace"/>
    <ds:schemaRef ds:uri="http://schemas.microsoft.com/office/infopath/2007/PartnerControls"/>
    <ds:schemaRef ds:uri="560ef61b-03e2-46a8-aeae-79f8a710d1e9"/>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477172E5-A48C-4287-91EE-1A4F59899A54}">
  <ds:schemaRefs>
    <ds:schemaRef ds:uri="http://schemas.microsoft.com/sharepoint/v3/contenttype/forms"/>
  </ds:schemaRefs>
</ds:datastoreItem>
</file>

<file path=customXml/itemProps3.xml><?xml version="1.0" encoding="utf-8"?>
<ds:datastoreItem xmlns:ds="http://schemas.openxmlformats.org/officeDocument/2006/customXml" ds:itemID="{6ED726DE-8B03-48FB-A651-28DAD722A5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Galeri</Template>
  <TotalTime>0</TotalTime>
  <Words>761</Words>
  <Application>Microsoft Office PowerPoint</Application>
  <PresentationFormat>Geniş ekran</PresentationFormat>
  <Paragraphs>61</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Medeni hukuk</vt:lpstr>
      <vt:lpstr>HAKLARIN ÇEŞİTLERİ Mutlak haklar - Nisbi haklar </vt:lpstr>
      <vt:lpstr>HAKLARIN ÇEŞİTLERİ Yenilik doğuran haklar </vt:lpstr>
      <vt:lpstr>HAKLARIN ÇEŞİTLERİ Yenilik doğuran haklar </vt:lpstr>
      <vt:lpstr>HAKLARIN ÇEŞİTLERİ Kullanma yetkisi açısından</vt:lpstr>
      <vt:lpstr>HAKLARIN ÇEŞİTLERİ Bağımsız haklar - Bağlı haklar </vt:lpstr>
      <vt:lpstr>HAK SAHİBİ</vt:lpstr>
      <vt:lpstr>HAKLARIN KAZANILMASI VE KAYBEDİLMESİ</vt:lpstr>
      <vt:lpstr>HAKLARIN KAZANILMASI VE KAYBEDİLMESİ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HAKLARIN ÇEŞİTLERİ Mutlak haklar - Nisbi haklar </dc:title>
  <dc:creator>Hilal Nur Gözüküçük</dc:creator>
  <cp:lastModifiedBy>Hilal Nur Gözüküçük</cp:lastModifiedBy>
  <cp:revision>1</cp:revision>
  <dcterms:created xsi:type="dcterms:W3CDTF">2020-05-03T23:26:59Z</dcterms:created>
  <dcterms:modified xsi:type="dcterms:W3CDTF">2020-05-27T14:36:10Z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