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66" r:id="rId3"/>
    <p:sldId id="275" r:id="rId4"/>
    <p:sldId id="276" r:id="rId5"/>
    <p:sldId id="277" r:id="rId6"/>
    <p:sldId id="278" r:id="rId7"/>
    <p:sldId id="279" r:id="rId8"/>
    <p:sldId id="280" r:id="rId9"/>
    <p:sldId id="281" r:id="rId10"/>
    <p:sldId id="282" r:id="rId11"/>
    <p:sldId id="283" r:id="rId12"/>
    <p:sldId id="27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2F1115A-CDD4-4757-8566-F0A4240EED07}">
          <p14:sldIdLst>
            <p14:sldId id="257"/>
          </p14:sldIdLst>
        </p14:section>
        <p14:section name="Untitled Section" id="{F52430D4-87AD-425C-BAF2-A46EB702E8E2}">
          <p14:sldIdLst>
            <p14:sldId id="266"/>
            <p14:sldId id="275"/>
            <p14:sldId id="276"/>
            <p14:sldId id="277"/>
            <p14:sldId id="278"/>
            <p14:sldId id="279"/>
            <p14:sldId id="280"/>
            <p14:sldId id="281"/>
            <p14:sldId id="282"/>
            <p14:sldId id="283"/>
            <p14:sldId id="27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59" autoAdjust="0"/>
    <p:restoredTop sz="94660"/>
  </p:normalViewPr>
  <p:slideViewPr>
    <p:cSldViewPr snapToGrid="0">
      <p:cViewPr varScale="1">
        <p:scale>
          <a:sx n="72" d="100"/>
          <a:sy n="72" d="100"/>
        </p:scale>
        <p:origin x="6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3/16/2020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3/16/2020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3/16/2020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3/16/2020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3/16/2020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3/16/2020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3/16/2020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3/16/2020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3600" i="1" dirty="0">
                <a:solidFill>
                  <a:schemeClr val="tx1"/>
                </a:solidFill>
                <a:latin typeface="Arial" panose="020B0604020202020204" pitchFamily="34" charset="0"/>
                <a:cs typeface="Arial" panose="020B0604020202020204" pitchFamily="34" charset="0"/>
              </a:rPr>
              <a:t>ИСТОРИЯ РУССКОЙ КУЛЬТУРЫ </a:t>
            </a:r>
            <a:r>
              <a:rPr lang="tr-TR" sz="3600" i="1" dirty="0">
                <a:solidFill>
                  <a:schemeClr val="tx1"/>
                </a:solidFill>
                <a:latin typeface="Arial" panose="020B0604020202020204" pitchFamily="34" charset="0"/>
                <a:cs typeface="Arial" panose="020B0604020202020204" pitchFamily="34" charset="0"/>
              </a:rPr>
              <a:t>II</a:t>
            </a:r>
            <a:endParaRPr lang="en-US" sz="3600" i="1" dirty="0">
              <a:solidFill>
                <a:schemeClr val="tx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dirty="0">
                <a:solidFill>
                  <a:schemeClr val="tx1"/>
                </a:solidFill>
                <a:latin typeface="Arial" panose="020B0604020202020204" pitchFamily="34" charset="0"/>
                <a:cs typeface="Arial" panose="020B0604020202020204" pitchFamily="34" charset="0"/>
              </a:rPr>
              <a:t>Лекция 9</a:t>
            </a:r>
            <a:endParaRPr lang="en-US"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Свою творческую задачу Чехов определил так «Мое дело только в том, чтобы уметь отличать важные показания от неважных, уметь освещать фигуры и говорить их языком». Пьесы Чехова отходили от традиционных форм, драматизм его произведений заключался не в сюжете, а в раскрытии человеческого духа. В кажущейся статичности чеховских героев скрыта внутренняя драма. Драматургия Чехова поставила логическую точку в развитии театрального искусства 19 века. С премьерой «Чайки» в 1996 г. начинается новый этап в развитии русского театра. Пьесы Чехова «Три сестры», «Вишневый сад», «Дядя Ваня» обогатили не только русскую, но и мировую драматургию. Большую часть репертуара Московский художественного театра (</a:t>
            </a:r>
            <a:r>
              <a:rPr lang="ru-RU" sz="2000" i="1" dirty="0" err="1">
                <a:solidFill>
                  <a:schemeClr val="tx1">
                    <a:lumMod val="75000"/>
                    <a:lumOff val="25000"/>
                  </a:schemeClr>
                </a:solidFill>
                <a:latin typeface="Arial" panose="020B0604020202020204" pitchFamily="34" charset="0"/>
                <a:cs typeface="Arial" panose="020B0604020202020204" pitchFamily="34" charset="0"/>
              </a:rPr>
              <a:t>МХаТ</a:t>
            </a:r>
            <a:r>
              <a:rPr lang="ru-RU" sz="2000" i="1" dirty="0">
                <a:solidFill>
                  <a:schemeClr val="tx1">
                    <a:lumMod val="75000"/>
                    <a:lumOff val="25000"/>
                  </a:schemeClr>
                </a:solidFill>
                <a:latin typeface="Arial" panose="020B0604020202020204" pitchFamily="34" charset="0"/>
                <a:cs typeface="Arial" panose="020B0604020202020204" pitchFamily="34" charset="0"/>
              </a:rPr>
              <a:t>) тех лет  составляли пьесы Чехова, именно поэтому эмблемой театра стала чеховская чайка.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47115669"/>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Продолжателем чеховских традиций и открывателем новой театральной школы станет Константин Станиславский. Выходец из состоятельной буржуазной семьи, Алексеев  в свободное от коммерции время будет играть на сцене под псевдонимом Станиславский. Однако, поняв свое истинное призвание вместе со своим соратником Владимиром Немировичем-Данченко, Станиславский создаст и возглавит Московский художественный театр. </a:t>
            </a:r>
            <a:r>
              <a:rPr lang="ru-RU" sz="2000" i="1">
                <a:solidFill>
                  <a:schemeClr val="tx1">
                    <a:lumMod val="75000"/>
                    <a:lumOff val="25000"/>
                  </a:schemeClr>
                </a:solidFill>
                <a:latin typeface="Arial" panose="020B0604020202020204" pitchFamily="34" charset="0"/>
                <a:cs typeface="Arial" panose="020B0604020202020204" pitchFamily="34" charset="0"/>
              </a:rPr>
              <a:t>Всемирную славу Станиславскому принесла созданная режиссером система актерского мастерства, основой которой составляли подлинность актерского переживания и достоверность образов.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3216526"/>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353878"/>
          </a:xfrm>
        </p:spPr>
        <p:txBody>
          <a:bodyPr>
            <a:normAutofit fontScale="90000"/>
          </a:bodyPr>
          <a:lstStyle/>
          <a:p>
            <a:r>
              <a:rPr lang="ru-RU" sz="2000" i="1">
                <a:latin typeface="Arial" panose="020B0604020202020204" pitchFamily="34" charset="0"/>
                <a:cs typeface="Arial" panose="020B0604020202020204" pitchFamily="34" charset="0"/>
              </a:rPr>
              <a:t>Список </a:t>
            </a:r>
            <a:r>
              <a:rPr lang="ru-RU" sz="2000" i="1" dirty="0">
                <a:latin typeface="Arial" panose="020B0604020202020204" pitchFamily="34" charset="0"/>
                <a:cs typeface="Arial" panose="020B0604020202020204" pitchFamily="34" charset="0"/>
              </a:rPr>
              <a:t>литературы, использованный при составлении слайдов:</a:t>
            </a:r>
            <a:br>
              <a:rPr lang="ru-RU" sz="2000" i="1" dirty="0">
                <a:latin typeface="Arial" panose="020B0604020202020204" pitchFamily="34" charset="0"/>
                <a:cs typeface="Arial" panose="020B0604020202020204" pitchFamily="34" charset="0"/>
              </a:rPr>
            </a:br>
            <a:br>
              <a:rPr lang="ru-RU" sz="20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Александров, В.Н. (2009). История русского искусства. Минск. </a:t>
            </a:r>
            <a:r>
              <a:rPr lang="ru-RU" sz="1800" i="1" dirty="0" err="1">
                <a:latin typeface="Arial" panose="020B0604020202020204" pitchFamily="34" charset="0"/>
                <a:cs typeface="Arial" panose="020B0604020202020204" pitchFamily="34" charset="0"/>
              </a:rPr>
              <a:t>Харвест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Бутромеев</a:t>
            </a:r>
            <a:r>
              <a:rPr lang="ru-RU" sz="1800" i="1" dirty="0">
                <a:latin typeface="Arial" panose="020B0604020202020204" pitchFamily="34" charset="0"/>
                <a:cs typeface="Arial" panose="020B0604020202020204" pitchFamily="34" charset="0"/>
              </a:rPr>
              <a:t>, В.П. и др.(2007). Россия державная. Москва. Белый город.</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Горелов, А.А. (2015). История русской культуры. Москва. </a:t>
            </a:r>
            <a:r>
              <a:rPr lang="ru-RU" sz="1800" i="1" dirty="0" err="1">
                <a:latin typeface="Arial" panose="020B0604020202020204" pitchFamily="34" charset="0"/>
                <a:cs typeface="Arial" panose="020B0604020202020204" pitchFamily="34" charset="0"/>
              </a:rPr>
              <a:t>Юрайт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Забылин</a:t>
            </a:r>
            <a:r>
              <a:rPr lang="ru-RU" sz="1800" i="1" dirty="0">
                <a:latin typeface="Arial" panose="020B0604020202020204" pitchFamily="34" charset="0"/>
                <a:cs typeface="Arial" panose="020B0604020202020204" pitchFamily="34" charset="0"/>
              </a:rPr>
              <a:t>, М.М. (2008). Праздники, обряды и обычаи русского народа.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Короткова, М.В. (2008). Традиции русского быта.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Костомаров, Н. (2011). Быт и нравы русского народа. Москва. Русич.</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Пархоменко, Т. (2010). Культура без цензуры. Москва. Книжный клуб.</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Стахорский</a:t>
            </a:r>
            <a:r>
              <a:rPr lang="ru-RU" sz="1800" i="1" dirty="0">
                <a:latin typeface="Arial" panose="020B0604020202020204" pitchFamily="34" charset="0"/>
                <a:cs typeface="Arial" panose="020B0604020202020204" pitchFamily="34" charset="0"/>
              </a:rPr>
              <a:t>, С. (2006). Русская культура.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Терехова, А. и др. (2007). История русской культуры. Москва. </a:t>
            </a:r>
            <a:r>
              <a:rPr lang="ru-RU" sz="1800" i="1" dirty="0" err="1">
                <a:latin typeface="Arial" panose="020B0604020202020204" pitchFamily="34" charset="0"/>
                <a:cs typeface="Arial" panose="020B0604020202020204" pitchFamily="34" charset="0"/>
              </a:rPr>
              <a:t>Эксмо</a:t>
            </a: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5003743"/>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927653"/>
            <a:ext cx="7192169" cy="4708981"/>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Активное развитие в начале 20 века  получила графика.  Причиной этому стало успешное развитие полиграфии. Лучшие издания того времени «Мир искусства», «Золотое руно», «Аполлон», «</a:t>
            </a:r>
            <a:r>
              <a:rPr lang="ru-RU" sz="2000" i="1" dirty="0" err="1">
                <a:latin typeface="Arial" panose="020B0604020202020204" pitchFamily="34" charset="0"/>
                <a:cs typeface="Arial" panose="020B0604020202020204" pitchFamily="34" charset="0"/>
              </a:rPr>
              <a:t>Сатирикон</a:t>
            </a:r>
            <a:r>
              <a:rPr lang="ru-RU" sz="2000" i="1" dirty="0">
                <a:latin typeface="Arial" panose="020B0604020202020204" pitchFamily="34" charset="0"/>
                <a:cs typeface="Arial" panose="020B0604020202020204" pitchFamily="34" charset="0"/>
              </a:rPr>
              <a:t>» печатали на своих страницах шедевры графического искусства. В развитие графического искусства важную роль играли передвижники, которые посредством иллюстрации хотели познакомить читателя с реалистическими направлениями в живописи.</a:t>
            </a:r>
          </a:p>
          <a:p>
            <a:pPr algn="just"/>
            <a:r>
              <a:rPr lang="ru-RU" sz="2000" i="1" dirty="0">
                <a:latin typeface="Arial" panose="020B0604020202020204" pitchFamily="34" charset="0"/>
                <a:cs typeface="Arial" panose="020B0604020202020204" pitchFamily="34" charset="0"/>
              </a:rPr>
              <a:t>	Видным матером графики был Евгений Лансере. Он был одним из ведущих художников журнала «Мир искусства». В своих работах оформитель часто использовал архитектурные мотивы старого Петербурга. </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825639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Иллюстрации И. Я. Билибина и А.Н. Бенуа к сказкам заслуживают отдельного внимания. Цветовое решение, внимательное отношение деталям и невероятный психологизм завораживают.</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Работы Малютина были стилизованы под русский фольклор. В них можно увидеть характерную резьбу и яркую роспись.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Выдающимся художником-иллюстратором был и Мстислав </a:t>
            </a:r>
            <a:r>
              <a:rPr lang="ru-RU" sz="2000" i="1" dirty="0" err="1">
                <a:solidFill>
                  <a:schemeClr val="tx1">
                    <a:lumMod val="75000"/>
                    <a:lumOff val="25000"/>
                  </a:schemeClr>
                </a:solidFill>
                <a:latin typeface="Arial" panose="020B0604020202020204" pitchFamily="34" charset="0"/>
                <a:cs typeface="Arial" panose="020B0604020202020204" pitchFamily="34" charset="0"/>
              </a:rPr>
              <a:t>Добужинский</a:t>
            </a:r>
            <a:r>
              <a:rPr lang="ru-RU" sz="2000" i="1" dirty="0">
                <a:solidFill>
                  <a:schemeClr val="tx1">
                    <a:lumMod val="75000"/>
                    <a:lumOff val="25000"/>
                  </a:schemeClr>
                </a:solidFill>
                <a:latin typeface="Arial" panose="020B0604020202020204" pitchFamily="34" charset="0"/>
                <a:cs typeface="Arial" panose="020B0604020202020204" pitchFamily="34" charset="0"/>
              </a:rPr>
              <a:t>. В работах художника прослеживается влияние различных художественных школ и направлений. «Окно парикмахерской», «Человек в очках», «Старый домик» - наиболее знаменитые его работы. Много и успешно работал </a:t>
            </a:r>
            <a:r>
              <a:rPr lang="ru-RU" sz="2000" i="1" dirty="0" err="1">
                <a:solidFill>
                  <a:schemeClr val="tx1">
                    <a:lumMod val="75000"/>
                    <a:lumOff val="25000"/>
                  </a:schemeClr>
                </a:solidFill>
                <a:latin typeface="Arial" panose="020B0604020202020204" pitchFamily="34" charset="0"/>
                <a:cs typeface="Arial" panose="020B0604020202020204" pitchFamily="34" charset="0"/>
              </a:rPr>
              <a:t>Добужинский</a:t>
            </a:r>
            <a:r>
              <a:rPr lang="ru-RU" sz="2000" i="1" dirty="0">
                <a:solidFill>
                  <a:schemeClr val="tx1">
                    <a:lumMod val="75000"/>
                    <a:lumOff val="25000"/>
                  </a:schemeClr>
                </a:solidFill>
                <a:latin typeface="Arial" panose="020B0604020202020204" pitchFamily="34" charset="0"/>
                <a:cs typeface="Arial" panose="020B0604020202020204" pitchFamily="34" charset="0"/>
              </a:rPr>
              <a:t> в области театрально-декорационного искусства. .</a:t>
            </a:r>
            <a:br>
              <a:rPr lang="ru-RU" sz="2000" i="1" dirty="0">
                <a:solidFill>
                  <a:schemeClr val="tx1">
                    <a:lumMod val="75000"/>
                    <a:lumOff val="25000"/>
                  </a:schemeClr>
                </a:solidFill>
                <a:latin typeface="Arial" panose="020B060402020202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927653"/>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7496723"/>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Другими видными художниками-графиками этого периода были Дмитрий Митрохин, Сергей Судейкин, Сергей Чехонин.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В начале 20 века особенно популярной становится сатирическая литературная иллюстрация. Иллюстрации к журналу «</a:t>
            </a:r>
            <a:r>
              <a:rPr lang="ru-RU" sz="2000" i="1" dirty="0" err="1">
                <a:solidFill>
                  <a:schemeClr val="tx1">
                    <a:lumMod val="75000"/>
                    <a:lumOff val="25000"/>
                  </a:schemeClr>
                </a:solidFill>
                <a:latin typeface="Arial" panose="020B0604020202020204" pitchFamily="34" charset="0"/>
                <a:cs typeface="Arial" panose="020B0604020202020204" pitchFamily="34" charset="0"/>
              </a:rPr>
              <a:t>Сатирикон</a:t>
            </a:r>
            <a:r>
              <a:rPr lang="ru-RU" sz="2000" i="1" dirty="0">
                <a:solidFill>
                  <a:schemeClr val="tx1">
                    <a:lumMod val="75000"/>
                    <a:lumOff val="25000"/>
                  </a:schemeClr>
                </a:solidFill>
                <a:latin typeface="Arial" panose="020B0604020202020204" pitchFamily="34" charset="0"/>
                <a:cs typeface="Arial" panose="020B0604020202020204" pitchFamily="34" charset="0"/>
              </a:rPr>
              <a:t>» станут ярким отражением развития сатирической иллюстрации.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Новое возражение получит лубок, однако следует заметить, что содержание его изменится и будет соответствовать агитационно-революционным настроениям. Активную роль в развитии агитационного лубка будет играть В.В. Маяковский.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5323458" y="2637183"/>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6095279"/>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Декоративно-прикладное искусство начала 20 века можно характеризовать обтекаемыми очертаниями, нарушением симметрии, беспокойностью линий и контуров, а также ярко-выраженной стилизацией. При изготовлении мебели того периода влияние модерна можно увидеть в использовании матовой поверхности. Отельное внимание уделяется обивочным тканям, в моду входят новые цветовые решения – серо-зеленые, желто-зеленые, сиренево-розовые.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Важную роль в развитии русского декоративного искусства сыграет Абрамцевский кружок, объединивший ведущих художников-декораторов того времени.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Желание объединить народное искусство с современными течениями привело к созданию мастерской в Талашкине. Здесь работали такие художники – Михаил Врубель, Л.С. </a:t>
            </a:r>
            <a:r>
              <a:rPr lang="ru-RU" sz="2000" i="1" dirty="0" err="1">
                <a:solidFill>
                  <a:schemeClr val="tx1">
                    <a:lumMod val="75000"/>
                    <a:lumOff val="25000"/>
                  </a:schemeClr>
                </a:solidFill>
                <a:latin typeface="Arial" panose="020B0604020202020204" pitchFamily="34" charset="0"/>
                <a:cs typeface="Arial" panose="020B0604020202020204" pitchFamily="34" charset="0"/>
              </a:rPr>
              <a:t>Бакст</a:t>
            </a:r>
            <a:r>
              <a:rPr lang="ru-RU" sz="2000" i="1" dirty="0">
                <a:solidFill>
                  <a:schemeClr val="tx1">
                    <a:lumMod val="75000"/>
                    <a:lumOff val="25000"/>
                  </a:schemeClr>
                </a:solidFill>
                <a:latin typeface="Arial" panose="020B0604020202020204" pitchFamily="34" charset="0"/>
                <a:cs typeface="Arial" panose="020B0604020202020204" pitchFamily="34" charset="0"/>
              </a:rPr>
              <a:t>, Александра Бенуа, М.А. Врубель, К.А. Сомов.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5323458" y="2637183"/>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6463025"/>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Говоря о музыке начала 20 века, нельзя не отметить творчество великого певца и артиста Федора Шаляпина. Не имевший академического образования Шаляпин внес значительный вклад в развитие оперного искусство начала 20 века.  Талант его был велик. Поворотным моментом в его биографии стало приглашение работать в Московском частном театре А.С. Мамонтова. Роли Ивана Сусанина в «Жизни за царя», Мефистофеля в «Фаусте», Ивана Грозного в «</a:t>
            </a:r>
            <a:r>
              <a:rPr lang="ru-RU" sz="2000" i="1" dirty="0" err="1">
                <a:solidFill>
                  <a:schemeClr val="tx1">
                    <a:lumMod val="75000"/>
                    <a:lumOff val="25000"/>
                  </a:schemeClr>
                </a:solidFill>
                <a:latin typeface="Arial" panose="020B0604020202020204" pitchFamily="34" charset="0"/>
                <a:cs typeface="Arial" panose="020B0604020202020204" pitchFamily="34" charset="0"/>
              </a:rPr>
              <a:t>Псковитянке</a:t>
            </a:r>
            <a:r>
              <a:rPr lang="ru-RU" sz="2000" i="1" dirty="0">
                <a:solidFill>
                  <a:schemeClr val="tx1">
                    <a:lumMod val="75000"/>
                    <a:lumOff val="25000"/>
                  </a:schemeClr>
                </a:solidFill>
                <a:latin typeface="Arial" panose="020B0604020202020204" pitchFamily="34" charset="0"/>
                <a:cs typeface="Arial" panose="020B0604020202020204" pitchFamily="34" charset="0"/>
              </a:rPr>
              <a:t>» принесли Шаляпину огромную славу как в России, так и за рубежом. В 1922 г. Шаляпин покидает Россию и уезжает в Париж.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5323458" y="2637183"/>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192339"/>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Музыка начала 20 века была отмечена творчеством Сергея Рахманинова. Талант Рахманинова проявил себя очень рано, о молодом исполнителе и композиторе говорили как о новом Моцарте. В 20 лет он написал «Прелюдию», в 27 уже второй концерт, в 30 лет он получил мировое признание. Революция 1917 г оставила печальный след в жизни Рахманинова.  Композитор покидает Россию. Известно, что во время Второй мировой войны Рахманинов давал концерты в пользу солдат Красной армии.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5323458" y="2637183"/>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8318690"/>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Первый показ кино состоялся в Петербурге в1896 г. В то время экранизировались только иностранные фильмы, а российский кинематограф делал только первые шаги. Кинотеатры тех лет называли иллюзионами. Под новое искусство строились новые помещения.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Начало русскому кинематографу положил Алекандр Ханжонков. По началу он представлял интересы зарубежных кинокомпаний, а в 1907 он приступил к выпуску собственных фильмов. Кинематограф быстро стал популярным и у Ханжонкова появились конкуренты - </a:t>
            </a:r>
            <a:r>
              <a:rPr lang="ru-RU" sz="2000" i="1" dirty="0" err="1">
                <a:solidFill>
                  <a:schemeClr val="tx1">
                    <a:lumMod val="75000"/>
                    <a:lumOff val="25000"/>
                  </a:schemeClr>
                </a:solidFill>
                <a:latin typeface="Arial" panose="020B0604020202020204" pitchFamily="34" charset="0"/>
                <a:cs typeface="Arial" panose="020B0604020202020204" pitchFamily="34" charset="0"/>
              </a:rPr>
              <a:t>Тиман</a:t>
            </a:r>
            <a:r>
              <a:rPr lang="ru-RU" sz="2000" i="1" dirty="0">
                <a:solidFill>
                  <a:schemeClr val="tx1">
                    <a:lumMod val="75000"/>
                    <a:lumOff val="25000"/>
                  </a:schemeClr>
                </a:solidFill>
                <a:latin typeface="Arial" panose="020B0604020202020204" pitchFamily="34" charset="0"/>
                <a:cs typeface="Arial" panose="020B0604020202020204" pitchFamily="34" charset="0"/>
              </a:rPr>
              <a:t>, </a:t>
            </a:r>
            <a:r>
              <a:rPr lang="ru-RU" sz="2000" i="1" dirty="0" err="1">
                <a:solidFill>
                  <a:schemeClr val="tx1">
                    <a:lumMod val="75000"/>
                    <a:lumOff val="25000"/>
                  </a:schemeClr>
                </a:solidFill>
                <a:latin typeface="Arial" panose="020B0604020202020204" pitchFamily="34" charset="0"/>
                <a:cs typeface="Arial" panose="020B0604020202020204" pitchFamily="34" charset="0"/>
              </a:rPr>
              <a:t>Рейнгард</a:t>
            </a:r>
            <a:r>
              <a:rPr lang="ru-RU" sz="2000" i="1" dirty="0">
                <a:solidFill>
                  <a:schemeClr val="tx1">
                    <a:lumMod val="75000"/>
                    <a:lumOff val="25000"/>
                  </a:schemeClr>
                </a:solidFill>
                <a:latin typeface="Arial" panose="020B0604020202020204" pitchFamily="34" charset="0"/>
                <a:cs typeface="Arial" panose="020B0604020202020204" pitchFamily="34" charset="0"/>
              </a:rPr>
              <a:t>, Ермолаев, Харитонов.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Вышедшая на экраны в 1908 г. картина режиссера Абрама </a:t>
            </a:r>
            <a:r>
              <a:rPr lang="ru-RU" sz="2000" i="1" dirty="0" err="1">
                <a:solidFill>
                  <a:schemeClr val="tx1">
                    <a:lumMod val="75000"/>
                    <a:lumOff val="25000"/>
                  </a:schemeClr>
                </a:solidFill>
                <a:latin typeface="Arial" panose="020B0604020202020204" pitchFamily="34" charset="0"/>
                <a:cs typeface="Arial" panose="020B0604020202020204" pitchFamily="34" charset="0"/>
              </a:rPr>
              <a:t>Дранкова</a:t>
            </a:r>
            <a:r>
              <a:rPr lang="ru-RU" sz="2000" i="1" dirty="0">
                <a:solidFill>
                  <a:schemeClr val="tx1">
                    <a:lumMod val="75000"/>
                    <a:lumOff val="25000"/>
                  </a:schemeClr>
                </a:solidFill>
                <a:latin typeface="Arial" panose="020B0604020202020204" pitchFamily="34" charset="0"/>
                <a:cs typeface="Arial" panose="020B0604020202020204" pitchFamily="34" charset="0"/>
              </a:rPr>
              <a:t> «Понизовая вольница» стала первой картиной русского игрового кино.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5323458" y="2637183"/>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2249064"/>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Говоря об искусстве конца 19 начала 20 века, нельзя не отметить развитие театрального искусства и главного его деятеля А.П. Чехова. Трудное детство, сложная юность развили в писателе большую проницательность. Чехов очень ценил в людях чувство собственного достоинства и внутренней свободы. Получивший медицинское образование Чехов поначалу не уделял достаточного внимания своему писательскому увлечению. Однако мастер короткого повествования Антоша </a:t>
            </a:r>
            <a:r>
              <a:rPr lang="ru-RU" sz="2000" i="1" dirty="0" err="1">
                <a:solidFill>
                  <a:schemeClr val="tx1">
                    <a:lumMod val="75000"/>
                    <a:lumOff val="25000"/>
                  </a:schemeClr>
                </a:solidFill>
                <a:latin typeface="Arial" panose="020B0604020202020204" pitchFamily="34" charset="0"/>
                <a:cs typeface="Arial" panose="020B0604020202020204" pitchFamily="34" charset="0"/>
              </a:rPr>
              <a:t>Чехонте</a:t>
            </a:r>
            <a:r>
              <a:rPr lang="ru-RU" sz="2000" i="1" dirty="0">
                <a:solidFill>
                  <a:schemeClr val="tx1">
                    <a:lumMod val="75000"/>
                    <a:lumOff val="25000"/>
                  </a:schemeClr>
                </a:solidFill>
                <a:latin typeface="Arial" panose="020B0604020202020204" pitchFamily="34" charset="0"/>
                <a:cs typeface="Arial" panose="020B0604020202020204" pitchFamily="34" charset="0"/>
              </a:rPr>
              <a:t> быстро стал популярным. Чехов удивительным образом в небольшой рассказ мог вместить события целой пьесы. Лаконичный стиль, выразительный язык, тонкая сатира станут характерными особенностями творчества Чехова.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5323458" y="2637183"/>
            <a:ext cx="7192169"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12300512"/>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1261</Words>
  <Application>Microsoft Office PowerPoint</Application>
  <PresentationFormat>Widescreen</PresentationFormat>
  <Paragraphs>22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Avenir Next LT Pro</vt:lpstr>
      <vt:lpstr>Avenir Next LT Pro Light</vt:lpstr>
      <vt:lpstr>Garamond</vt:lpstr>
      <vt:lpstr>SavonVTI</vt:lpstr>
      <vt:lpstr>ИСТОРИЯ РУССКОЙ КУЛЬТУРЫ II</vt:lpstr>
      <vt:lpstr> </vt:lpstr>
      <vt:lpstr> Иллюстрации И. Я. Билибина и А.Н. Бенуа к сказкам заслуживают отдельного внимания. Цветовое решение, внимательное отношение деталям и невероятный психологизм завораживают.  Работы Малютина были стилизованы под русский фольклор. В них можно увидеть характерную резьбу и яркую роспись.                           .   Выдающимся художником-иллюстратором был и Мстислав Добужинский. В работах художника прослеживается влияние различных художественных школ и направлений. «Окно парикмахерской», «Человек в очках», «Старый домик» - наиболее знаменитые его работы. Много и успешно работал Добужинский в области театрально-декорационного искусства. . </vt:lpstr>
      <vt:lpstr> Другими видными художниками-графиками этого периода были Дмитрий Митрохин, Сергей Судейкин, Сергей Чехонин.                    .   В начале 20 века особенно популярной становится сатирическая литературная иллюстрация. Иллюстрации к журналу «Сатирикон» станут ярким отражением развития сатирической иллюстрации. .  Новое возражение получит лубок, однако следует заметить, что содержание его изменится и будет соответствовать агитационно-революционным настроениям. Активную роль в развитии агитационного лубка будет играть В.В. Маяковский. .   </vt:lpstr>
      <vt:lpstr> Декоративно-прикладное искусство начала 20 века можно характеризовать обтекаемыми очертаниями, нарушением симметрии, беспокойностью линий и контуров, а также ярко-выраженной стилизацией. При изготовлении мебели того периода влияние модерна можно увидеть в использовании матовой поверхности. Отельное внимание уделяется обивочным тканям, в моду входят новые цветовые решения – серо-зеленые, желто-зеленые, сиренево-розовые.                .   Важную роль в развитии русского декоративного искусства сыграет Абрамцевский кружок, объединивший ведущих художников-декораторов того времени.                            .   Желание объединить народное искусство с современными течениями привело к созданию мастерской в Талашкине. Здесь работали такие художники – Михаил Врубель, Л.С. Бакст, Александра Бенуа, М.А. Врубель, К.А. Сомов.                                .   </vt:lpstr>
      <vt:lpstr> Говоря о музыке начала 20 века, нельзя не отметить творчество великого певца и артиста Федора Шаляпина. Не имевший академического образования Шаляпин внес значительный вклад в развитие оперного искусство начала 20 века.  Талант его был велик. Поворотным моментом в его биографии стало приглашение работать в Московском частном театре А.С. Мамонтова. Роли Ивана Сусанина в «Жизни за царя», Мефистофеля в «Фаусте», Ивана Грозного в «Псковитянке» принесли Шаляпину огромную славу как в России, так и за рубежом. В 1922 г. Шаляпин покидает Россию и уезжает в Париж.                          .   </vt:lpstr>
      <vt:lpstr> Музыка начала 20 века была отмечена творчеством Сергея Рахманинова. Талант Рахманинова проявил себя очень рано, о молодом исполнителе и композиторе говорили как о новом Моцарте. В 20 лет он написал «Прелюдию», в 27 уже второй концерт, в 30 лет он получил мировое признание. Революция 1917 г оставила печальный след в жизни Рахманинова.  Композитор покидает Россию. Известно, что во время Второй мировой войны Рахманинов давал концерты в пользу солдат Красной армии.                          .   </vt:lpstr>
      <vt:lpstr> Первый показ кино состоялся в Петербурге в1896 г. В то время экранизировались только иностранные фильмы, а российский кинематограф делал только первые шаги. Кинотеатры тех лет называли иллюзионами. Под новое искусство строились новые помещения.                 .   Начало русскому кинематографу положил Алекандр Ханжонков. По началу он представлял интересы зарубежных кинокомпаний, а в 1907 он приступил к выпуску собственных фильмов. Кинематограф быстро стал популярным и у Ханжонкова появились конкуренты - Тиман, Рейнгард, Ермолаев, Харитонов.                            .   Вышедшая на экраны в 1908 г. картина режиссера Абрама Дранкова «Понизовая вольница» стала первой картиной русского игрового кино.                           .   </vt:lpstr>
      <vt:lpstr> Говоря об искусстве конца 19 начала 20 века, нельзя не отметить развитие театрального искусства и главного его деятеля А.П. Чехова. Трудное детство, сложная юность развили в писателе большую проницательность. Чехов очень ценил в людях чувство собственного достоинства и внутренней свободы. Получивший медицинское образование Чехов поначалу не уделял достаточного внимания своему писательскому увлечению. Однако мастер короткого повествования Антоша Чехонте быстро стал популярным. Чехов удивительным образом в небольшой рассказ мог вместить события целой пьесы. Лаконичный стиль, выразительный язык, тонкая сатира станут характерными особенностями творчества Чехова.  </vt:lpstr>
      <vt:lpstr> Свою творческую задачу Чехов определил так «Мое дело только в том, чтобы уметь отличать важные показания от неважных, уметь освещать фигуры и говорить их языком». Пьесы Чехова отходили от традиционных форм, драматизм его произведений заключался не в сюжете, а в раскрытии человеческого духа. В кажущейся статичности чеховских героев скрыта внутренняя драма. Драматургия Чехова поставила логическую точку в развитии театрального искусства 19 века. С премьерой «Чайки» в 1996 г. начинается новый этап в развитии русского театра. Пьесы Чехова «Три сестры», «Вишневый сад», «Дядя Ваня» обогатили не только русскую, но и мировую драматургию. Большую часть репертуара Московский художественного театра (МХаТ) тех лет  составляли пьесы Чехова, именно поэтому эмблемой театра стала чеховская чайка.   </vt:lpstr>
      <vt:lpstr> Продолжателем чеховских традиций и открывателем новой театральной школы станет Константин Станиславский. Выходец из состоятельной буржуазной семьи, Алексеев  в свободное от коммерции время будет играть на сцене под псевдонимом Станиславский. Однако, поняв свое истинное призвание вместе со своим соратником Владимиром Немировичем-Данченко, Станиславский создаст и возглавит Московский художественный театр. Всемирную славу Станиславскому принесла созданная режиссером система актерского мастерства, основой которой составляли подлинность актерского переживания и достоверность образов. </vt:lpstr>
      <vt:lpstr>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2019-12-24T19:39:16Z</dcterms:created>
  <dcterms:modified xsi:type="dcterms:W3CDTF">2020-03-16T13:18:20Z</dcterms:modified>
</cp:coreProperties>
</file>