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80" r:id="rId2"/>
    <p:sldId id="281" r:id="rId3"/>
    <p:sldId id="282" r:id="rId4"/>
    <p:sldId id="283" r:id="rId5"/>
    <p:sldId id="284" r:id="rId6"/>
    <p:sldId id="291" r:id="rId7"/>
    <p:sldId id="285" r:id="rId8"/>
    <p:sldId id="292" r:id="rId9"/>
    <p:sldId id="293" r:id="rId10"/>
    <p:sldId id="286" r:id="rId11"/>
    <p:sldId id="294" r:id="rId12"/>
    <p:sldId id="287" r:id="rId13"/>
    <p:sldId id="295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F587-8714-4558-9844-FC19F0378C62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4BBA0-9A6F-4241-9A11-1181583940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42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3E313C-1868-42A9-906C-47388A0F0B63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DA3404-4462-4974-8DF6-134905AC4FCE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tr-TR" dirty="0" err="1" smtClean="0"/>
              <a:t>Claude</a:t>
            </a:r>
            <a:r>
              <a:rPr lang="tr-TR" dirty="0" smtClean="0"/>
              <a:t> </a:t>
            </a:r>
            <a:r>
              <a:rPr lang="tr-TR" dirty="0" err="1" smtClean="0"/>
              <a:t>Lêvi</a:t>
            </a:r>
            <a:r>
              <a:rPr lang="tr-TR" dirty="0" smtClean="0"/>
              <a:t>-Strauss</a:t>
            </a:r>
          </a:p>
          <a:p>
            <a:r>
              <a:rPr lang="tr-TR" dirty="0" smtClean="0"/>
              <a:t>Evrensel pişirme teknikleri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İkili karşıtlıklar</a:t>
            </a:r>
          </a:p>
          <a:p>
            <a:r>
              <a:rPr lang="tr-TR" dirty="0" smtClean="0"/>
              <a:t>Doğa ve kültür</a:t>
            </a:r>
          </a:p>
          <a:p>
            <a:r>
              <a:rPr lang="tr-TR" dirty="0" smtClean="0"/>
              <a:t>İşlenmiş ve işlenmemiş</a:t>
            </a:r>
          </a:p>
          <a:p>
            <a:r>
              <a:rPr lang="tr-TR" dirty="0" smtClean="0"/>
              <a:t>Çiğ ve pişmiş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tr-TR" dirty="0"/>
              <a:t>Yapısalcı yöntemle «mutfak üçgeni» modellemesi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684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/>
          <a:lstStyle/>
          <a:p>
            <a:r>
              <a:rPr lang="tr-TR" dirty="0" smtClean="0"/>
              <a:t>Yiyecek elde etme stratejileri </a:t>
            </a:r>
          </a:p>
          <a:p>
            <a:endParaRPr lang="tr-TR" dirty="0"/>
          </a:p>
          <a:p>
            <a:r>
              <a:rPr lang="tr-TR" dirty="0" smtClean="0"/>
              <a:t>Yaşam çevresi kuşakları </a:t>
            </a:r>
          </a:p>
          <a:p>
            <a:endParaRPr lang="tr-TR" dirty="0"/>
          </a:p>
          <a:p>
            <a:r>
              <a:rPr lang="tr-TR" dirty="0" smtClean="0"/>
              <a:t>Mevsimsel çeşitlemeler</a:t>
            </a:r>
          </a:p>
          <a:p>
            <a:endParaRPr lang="tr-TR" dirty="0"/>
          </a:p>
          <a:p>
            <a:r>
              <a:rPr lang="tr-TR" dirty="0" smtClean="0"/>
              <a:t>Kaynak çeşitliliği</a:t>
            </a:r>
          </a:p>
          <a:p>
            <a:endParaRPr lang="tr-TR" dirty="0"/>
          </a:p>
          <a:p>
            <a:r>
              <a:rPr lang="tr-TR" dirty="0" smtClean="0"/>
              <a:t>İktisadi </a:t>
            </a:r>
            <a:r>
              <a:rPr lang="tr-TR" smtClean="0"/>
              <a:t>üretim stratejileri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6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6" y="972319"/>
            <a:ext cx="33337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72320"/>
            <a:ext cx="60007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07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tr-TR" dirty="0" smtClean="0"/>
              <a:t>Besinsel Olandan Kültürel Olana Geçiş</a:t>
            </a:r>
          </a:p>
          <a:p>
            <a:r>
              <a:rPr lang="tr-TR" dirty="0" smtClean="0"/>
              <a:t>Hem etçil hem otçul: omnivor</a:t>
            </a:r>
          </a:p>
          <a:p>
            <a:endParaRPr lang="tr-TR" dirty="0"/>
          </a:p>
          <a:p>
            <a:r>
              <a:rPr lang="tr-TR" dirty="0" smtClean="0"/>
              <a:t>Besinlerin insan hayatına katkısı düzeyinde işlevleri: </a:t>
            </a:r>
          </a:p>
          <a:p>
            <a:endParaRPr lang="tr-TR" dirty="0" smtClean="0"/>
          </a:p>
          <a:p>
            <a:r>
              <a:rPr lang="tr-TR" dirty="0" smtClean="0"/>
              <a:t>1. enerjinin üretimi</a:t>
            </a:r>
          </a:p>
          <a:p>
            <a:r>
              <a:rPr lang="tr-TR" dirty="0" smtClean="0"/>
              <a:t>2. vücut dokusunun gelişimi ve onarımı </a:t>
            </a:r>
          </a:p>
          <a:p>
            <a:r>
              <a:rPr lang="tr-TR" dirty="0" smtClean="0"/>
              <a:t>3. enerji üretimi ve doku yenilemesinin kontrol ve düzenlenmesi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25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6967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16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/>
          <a:lstStyle/>
          <a:p>
            <a:r>
              <a:rPr lang="tr-TR" dirty="0" smtClean="0"/>
              <a:t>İşlevlerin yerine gelmesi için 5 gerekli besin grubu: </a:t>
            </a:r>
          </a:p>
          <a:p>
            <a:endParaRPr lang="tr-TR" dirty="0" smtClean="0"/>
          </a:p>
          <a:p>
            <a:r>
              <a:rPr lang="tr-TR" dirty="0" smtClean="0"/>
              <a:t>1. Karbonhidratlar</a:t>
            </a:r>
          </a:p>
          <a:p>
            <a:r>
              <a:rPr lang="tr-TR" dirty="0" smtClean="0"/>
              <a:t>2. Yağlar</a:t>
            </a:r>
          </a:p>
          <a:p>
            <a:r>
              <a:rPr lang="tr-TR" dirty="0" smtClean="0"/>
              <a:t>3. Proteinler</a:t>
            </a:r>
          </a:p>
          <a:p>
            <a:r>
              <a:rPr lang="tr-TR" dirty="0" smtClean="0"/>
              <a:t>4. Mineraller </a:t>
            </a:r>
          </a:p>
          <a:p>
            <a:r>
              <a:rPr lang="tr-TR" dirty="0" smtClean="0"/>
              <a:t>5. Vitaminler 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89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/>
          <a:lstStyle/>
          <a:p>
            <a:r>
              <a:rPr lang="tr-TR" dirty="0" smtClean="0"/>
              <a:t>Yeme etkinliği</a:t>
            </a:r>
          </a:p>
          <a:p>
            <a:endParaRPr lang="tr-TR" dirty="0"/>
          </a:p>
          <a:p>
            <a:r>
              <a:rPr lang="tr-TR" dirty="0" smtClean="0"/>
              <a:t>Besin alınmasının ötesinde bir durumdur. </a:t>
            </a:r>
          </a:p>
          <a:p>
            <a:r>
              <a:rPr lang="tr-TR" dirty="0" smtClean="0"/>
              <a:t>Biz-onlar</a:t>
            </a:r>
          </a:p>
          <a:p>
            <a:r>
              <a:rPr lang="tr-TR" dirty="0" smtClean="0"/>
              <a:t>Aynı –farklı</a:t>
            </a:r>
          </a:p>
          <a:p>
            <a:r>
              <a:rPr lang="tr-TR" dirty="0" smtClean="0"/>
              <a:t>İç-dış</a:t>
            </a:r>
          </a:p>
          <a:p>
            <a:r>
              <a:rPr lang="tr-TR" dirty="0" smtClean="0"/>
              <a:t>İyi-kötü</a:t>
            </a:r>
          </a:p>
          <a:p>
            <a:r>
              <a:rPr lang="tr-TR" dirty="0" smtClean="0"/>
              <a:t>İnsan ürünü-doğal </a:t>
            </a:r>
          </a:p>
          <a:p>
            <a:endParaRPr lang="tr-TR" dirty="0"/>
          </a:p>
          <a:p>
            <a:r>
              <a:rPr lang="tr-TR" dirty="0" smtClean="0"/>
              <a:t>Zıtlıklar temelinde: yenir-yenmez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71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r>
              <a:rPr lang="tr-TR" dirty="0" smtClean="0"/>
              <a:t>Yeme eyleminin sembolizmi</a:t>
            </a:r>
          </a:p>
          <a:p>
            <a:r>
              <a:rPr lang="tr-TR" dirty="0" smtClean="0"/>
              <a:t>Festivaller</a:t>
            </a:r>
          </a:p>
          <a:p>
            <a:r>
              <a:rPr lang="tr-TR" dirty="0" smtClean="0"/>
              <a:t>Bayramlar</a:t>
            </a:r>
          </a:p>
          <a:p>
            <a:r>
              <a:rPr lang="tr-TR" dirty="0" smtClean="0"/>
              <a:t>Kutlamalar</a:t>
            </a:r>
          </a:p>
          <a:p>
            <a:r>
              <a:rPr lang="tr-TR" dirty="0" smtClean="0"/>
              <a:t>Kutsal ritüeller</a:t>
            </a:r>
          </a:p>
          <a:p>
            <a:r>
              <a:rPr lang="tr-TR" dirty="0" smtClean="0"/>
              <a:t>Hediye adeti </a:t>
            </a:r>
            <a:r>
              <a:rPr lang="tr-TR" dirty="0" err="1" smtClean="0"/>
              <a:t>vb</a:t>
            </a:r>
            <a:r>
              <a:rPr lang="tr-TR" dirty="0" smtClean="0"/>
              <a:t>…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Yemek, kimlik ve sosyalizasyon sürecine dahildir.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64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Karşıtlıklar</a:t>
            </a:r>
          </a:p>
          <a:p>
            <a:pPr marL="0" indent="0">
              <a:buNone/>
            </a:pPr>
            <a:r>
              <a:rPr lang="tr-TR" dirty="0" smtClean="0"/>
              <a:t>Sınırlı besinler </a:t>
            </a:r>
          </a:p>
          <a:p>
            <a:pPr marL="0" indent="0">
              <a:buNone/>
            </a:pPr>
            <a:r>
              <a:rPr lang="tr-TR" dirty="0" smtClean="0"/>
              <a:t>Pişirme tekniği türleri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Besin durumu… çiğ, pişmiş, çürümüş</a:t>
            </a:r>
          </a:p>
          <a:p>
            <a:pPr marL="0" indent="0">
              <a:buNone/>
            </a:pPr>
            <a:r>
              <a:rPr lang="tr-TR" dirty="0" smtClean="0"/>
              <a:t>Pişirme tekniği…kızarmış, tütsülenmiş, haşlanmış</a:t>
            </a:r>
          </a:p>
          <a:p>
            <a:pPr marL="0" indent="0">
              <a:buNone/>
            </a:pPr>
            <a:r>
              <a:rPr lang="tr-TR" dirty="0" smtClean="0"/>
              <a:t>Birbiriyle ilişkisiz görünen kategoriler…</a:t>
            </a:r>
            <a:r>
              <a:rPr lang="tr-TR" dirty="0" err="1" smtClean="0"/>
              <a:t>simgeselcilik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Çürümüş besin, haşlanmış yemek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Pişirmede kullanılan element: ateş, hava, su</a:t>
            </a:r>
          </a:p>
          <a:p>
            <a:pPr marL="0" indent="0">
              <a:buNone/>
            </a:pPr>
            <a:r>
              <a:rPr lang="tr-TR" dirty="0" smtClean="0"/>
              <a:t>Kullanılan araçlar: kap ve araçlar</a:t>
            </a:r>
          </a:p>
          <a:p>
            <a:pPr marL="0" indent="0">
              <a:buNone/>
            </a:pPr>
            <a:r>
              <a:rPr lang="tr-TR" dirty="0" smtClean="0"/>
              <a:t>Ortaya çıkan ürün: çiğ, yarı pişmiş, çürümüş</a:t>
            </a:r>
          </a:p>
          <a:p>
            <a:pPr marL="0" indent="0">
              <a:buNone/>
            </a:pPr>
            <a:r>
              <a:rPr lang="tr-TR" dirty="0" smtClean="0"/>
              <a:t>TOPLUMSAL GÖSTERGELER</a:t>
            </a:r>
          </a:p>
          <a:p>
            <a:pPr marL="0" indent="0">
              <a:buNone/>
            </a:pPr>
            <a:r>
              <a:rPr lang="tr-TR" dirty="0" smtClean="0"/>
              <a:t>Statü </a:t>
            </a:r>
          </a:p>
          <a:p>
            <a:pPr marL="0" indent="0">
              <a:buNone/>
            </a:pPr>
            <a:r>
              <a:rPr lang="tr-TR" dirty="0" smtClean="0"/>
              <a:t>Kadın ve erkek 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735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r>
              <a:rPr lang="tr-TR" dirty="0" smtClean="0"/>
              <a:t>Besin durumu: 			Pişirme tekniği</a:t>
            </a:r>
          </a:p>
          <a:p>
            <a:r>
              <a:rPr lang="tr-TR" dirty="0" smtClean="0"/>
              <a:t>Çiğ	(Doğa) 				Kızarmış 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Pişmiş  (Kültür)				Tütsülenmiş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Çürümüş (karşıtlık dışı)			Haşlanmış (kültürel süreç)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989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r>
              <a:rPr lang="tr-TR" dirty="0" smtClean="0"/>
              <a:t>Kızartma 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Haşlama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Ölümün ve yaşamın simgesi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63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/>
          <a:lstStyle/>
          <a:p>
            <a:r>
              <a:rPr lang="tr-TR" dirty="0" smtClean="0"/>
              <a:t>Mary Douglas</a:t>
            </a:r>
          </a:p>
          <a:p>
            <a:r>
              <a:rPr lang="tr-TR" dirty="0" smtClean="0"/>
              <a:t>Kalıplaşmış yemek düzeni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Yapısalcı karşıtlıklar</a:t>
            </a:r>
          </a:p>
          <a:p>
            <a:r>
              <a:rPr lang="tr-TR" dirty="0" smtClean="0"/>
              <a:t>Kalıplar </a:t>
            </a:r>
          </a:p>
          <a:p>
            <a:endParaRPr lang="tr-TR" dirty="0"/>
          </a:p>
          <a:p>
            <a:r>
              <a:rPr lang="tr-TR" dirty="0" smtClean="0"/>
              <a:t>Saflık ve kirlilik </a:t>
            </a:r>
          </a:p>
          <a:p>
            <a:r>
              <a:rPr lang="tr-TR" dirty="0" smtClean="0"/>
              <a:t>Benzerlikle tekrar edilen sistem «yemek»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62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2738"/>
            <a:ext cx="5184576" cy="604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8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/>
          <a:lstStyle/>
          <a:p>
            <a:r>
              <a:rPr lang="tr-TR" dirty="0" smtClean="0"/>
              <a:t>Pierre </a:t>
            </a:r>
            <a:r>
              <a:rPr lang="tr-TR" dirty="0" err="1" smtClean="0"/>
              <a:t>Bourdieu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Yapısal materyalist </a:t>
            </a:r>
          </a:p>
          <a:p>
            <a:endParaRPr lang="tr-TR" dirty="0"/>
          </a:p>
          <a:p>
            <a:r>
              <a:rPr lang="tr-TR" dirty="0" smtClean="0"/>
              <a:t>İkili karşıtlıklar</a:t>
            </a:r>
          </a:p>
          <a:p>
            <a:endParaRPr lang="tr-TR" dirty="0"/>
          </a:p>
          <a:p>
            <a:r>
              <a:rPr lang="tr-TR" dirty="0" smtClean="0"/>
              <a:t>Sermaye ; ekonomik ve kültürel </a:t>
            </a:r>
          </a:p>
          <a:p>
            <a:r>
              <a:rPr lang="tr-TR" dirty="0" smtClean="0"/>
              <a:t>Toplumsal tabaka ; zengin ve yoksul </a:t>
            </a:r>
          </a:p>
          <a:p>
            <a:endParaRPr lang="tr-TR" dirty="0"/>
          </a:p>
          <a:p>
            <a:r>
              <a:rPr lang="tr-TR" dirty="0" smtClean="0"/>
              <a:t>Kadın ve erkek… yemek biçimindeki farklılıklar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90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1845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7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406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267</TotalTime>
  <Words>252</Words>
  <Application>Microsoft Office PowerPoint</Application>
  <PresentationFormat>Ekran Gösterisi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Dalga Biçimi</vt:lpstr>
      <vt:lpstr>Yapısalcı yöntemle «mutfak üçgeni» modellemesi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Beslenme ve Mutfak Kültürü</dc:title>
  <dc:creator>E</dc:creator>
  <cp:lastModifiedBy>Hp-Pc</cp:lastModifiedBy>
  <cp:revision>29</cp:revision>
  <dcterms:created xsi:type="dcterms:W3CDTF">2016-04-20T09:33:55Z</dcterms:created>
  <dcterms:modified xsi:type="dcterms:W3CDTF">2020-10-13T21:02:02Z</dcterms:modified>
</cp:coreProperties>
</file>