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 id="259" r:id="rId3"/>
    <p:sldId id="262" r:id="rId4"/>
    <p:sldId id="263" r:id="rId5"/>
    <p:sldId id="265" r:id="rId6"/>
    <p:sldId id="266" r:id="rId7"/>
    <p:sldId id="267" r:id="rId8"/>
    <p:sldId id="268" r:id="rId9"/>
    <p:sldId id="269" r:id="rId10"/>
    <p:sldId id="272" r:id="rId11"/>
    <p:sldId id="273" r:id="rId12"/>
    <p:sldId id="275" r:id="rId13"/>
    <p:sldId id="276" r:id="rId14"/>
    <p:sldId id="277" r:id="rId15"/>
    <p:sldId id="278" r:id="rId16"/>
    <p:sldId id="279" r:id="rId17"/>
    <p:sldId id="280" r:id="rId18"/>
    <p:sldId id="281"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2" d="100"/>
          <a:sy n="72" d="100"/>
        </p:scale>
        <p:origin x="-123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0856FFA1-ACFE-CB4A-93F1-554CBBC6C783}"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1AB63-3456-C04F-A2AF-D1AA99D8E5A8}" type="slidenum">
              <a:rPr lang="en-US" smtClean="0"/>
              <a:t>‹#›</a:t>
            </a:fld>
            <a:endParaRPr lang="en-US"/>
          </a:p>
        </p:txBody>
      </p:sp>
    </p:spTree>
    <p:extLst>
      <p:ext uri="{BB962C8B-B14F-4D97-AF65-F5344CB8AC3E}">
        <p14:creationId xmlns:p14="http://schemas.microsoft.com/office/powerpoint/2010/main" val="194893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856FFA1-ACFE-CB4A-93F1-554CBBC6C783}"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1AB63-3456-C04F-A2AF-D1AA99D8E5A8}" type="slidenum">
              <a:rPr lang="en-US" smtClean="0"/>
              <a:t>‹#›</a:t>
            </a:fld>
            <a:endParaRPr lang="en-US"/>
          </a:p>
        </p:txBody>
      </p:sp>
    </p:spTree>
    <p:extLst>
      <p:ext uri="{BB962C8B-B14F-4D97-AF65-F5344CB8AC3E}">
        <p14:creationId xmlns:p14="http://schemas.microsoft.com/office/powerpoint/2010/main" val="1648610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856FFA1-ACFE-CB4A-93F1-554CBBC6C783}"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1AB63-3456-C04F-A2AF-D1AA99D8E5A8}" type="slidenum">
              <a:rPr lang="en-US" smtClean="0"/>
              <a:t>‹#›</a:t>
            </a:fld>
            <a:endParaRPr lang="en-US"/>
          </a:p>
        </p:txBody>
      </p:sp>
    </p:spTree>
    <p:extLst>
      <p:ext uri="{BB962C8B-B14F-4D97-AF65-F5344CB8AC3E}">
        <p14:creationId xmlns:p14="http://schemas.microsoft.com/office/powerpoint/2010/main" val="1320989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856FFA1-ACFE-CB4A-93F1-554CBBC6C783}"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1AB63-3456-C04F-A2AF-D1AA99D8E5A8}" type="slidenum">
              <a:rPr lang="en-US" smtClean="0"/>
              <a:t>‹#›</a:t>
            </a:fld>
            <a:endParaRPr lang="en-US"/>
          </a:p>
        </p:txBody>
      </p:sp>
    </p:spTree>
    <p:extLst>
      <p:ext uri="{BB962C8B-B14F-4D97-AF65-F5344CB8AC3E}">
        <p14:creationId xmlns:p14="http://schemas.microsoft.com/office/powerpoint/2010/main" val="2192044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0856FFA1-ACFE-CB4A-93F1-554CBBC6C783}"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1AB63-3456-C04F-A2AF-D1AA99D8E5A8}" type="slidenum">
              <a:rPr lang="en-US" smtClean="0"/>
              <a:t>‹#›</a:t>
            </a:fld>
            <a:endParaRPr lang="en-US"/>
          </a:p>
        </p:txBody>
      </p:sp>
    </p:spTree>
    <p:extLst>
      <p:ext uri="{BB962C8B-B14F-4D97-AF65-F5344CB8AC3E}">
        <p14:creationId xmlns:p14="http://schemas.microsoft.com/office/powerpoint/2010/main" val="3375604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0856FFA1-ACFE-CB4A-93F1-554CBBC6C783}" type="datetimeFigureOut">
              <a:rPr lang="en-US" smtClean="0"/>
              <a:t>23.02.18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11AB63-3456-C04F-A2AF-D1AA99D8E5A8}" type="slidenum">
              <a:rPr lang="en-US" smtClean="0"/>
              <a:t>‹#›</a:t>
            </a:fld>
            <a:endParaRPr lang="en-US"/>
          </a:p>
        </p:txBody>
      </p:sp>
    </p:spTree>
    <p:extLst>
      <p:ext uri="{BB962C8B-B14F-4D97-AF65-F5344CB8AC3E}">
        <p14:creationId xmlns:p14="http://schemas.microsoft.com/office/powerpoint/2010/main" val="4272856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0856FFA1-ACFE-CB4A-93F1-554CBBC6C783}" type="datetimeFigureOut">
              <a:rPr lang="en-US" smtClean="0"/>
              <a:t>23.02.18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11AB63-3456-C04F-A2AF-D1AA99D8E5A8}" type="slidenum">
              <a:rPr lang="en-US" smtClean="0"/>
              <a:t>‹#›</a:t>
            </a:fld>
            <a:endParaRPr lang="en-US"/>
          </a:p>
        </p:txBody>
      </p:sp>
    </p:spTree>
    <p:extLst>
      <p:ext uri="{BB962C8B-B14F-4D97-AF65-F5344CB8AC3E}">
        <p14:creationId xmlns:p14="http://schemas.microsoft.com/office/powerpoint/2010/main" val="536037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0856FFA1-ACFE-CB4A-93F1-554CBBC6C783}" type="datetimeFigureOut">
              <a:rPr lang="en-US" smtClean="0"/>
              <a:t>23.02.18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11AB63-3456-C04F-A2AF-D1AA99D8E5A8}" type="slidenum">
              <a:rPr lang="en-US" smtClean="0"/>
              <a:t>‹#›</a:t>
            </a:fld>
            <a:endParaRPr lang="en-US"/>
          </a:p>
        </p:txBody>
      </p:sp>
    </p:spTree>
    <p:extLst>
      <p:ext uri="{BB962C8B-B14F-4D97-AF65-F5344CB8AC3E}">
        <p14:creationId xmlns:p14="http://schemas.microsoft.com/office/powerpoint/2010/main" val="3260843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56FFA1-ACFE-CB4A-93F1-554CBBC6C783}" type="datetimeFigureOut">
              <a:rPr lang="en-US" smtClean="0"/>
              <a:t>23.02.18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11AB63-3456-C04F-A2AF-D1AA99D8E5A8}" type="slidenum">
              <a:rPr lang="en-US" smtClean="0"/>
              <a:t>‹#›</a:t>
            </a:fld>
            <a:endParaRPr lang="en-US"/>
          </a:p>
        </p:txBody>
      </p:sp>
    </p:spTree>
    <p:extLst>
      <p:ext uri="{BB962C8B-B14F-4D97-AF65-F5344CB8AC3E}">
        <p14:creationId xmlns:p14="http://schemas.microsoft.com/office/powerpoint/2010/main" val="1906834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0856FFA1-ACFE-CB4A-93F1-554CBBC6C783}" type="datetimeFigureOut">
              <a:rPr lang="en-US" smtClean="0"/>
              <a:t>23.02.18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11AB63-3456-C04F-A2AF-D1AA99D8E5A8}" type="slidenum">
              <a:rPr lang="en-US" smtClean="0"/>
              <a:t>‹#›</a:t>
            </a:fld>
            <a:endParaRPr lang="en-US"/>
          </a:p>
        </p:txBody>
      </p:sp>
    </p:spTree>
    <p:extLst>
      <p:ext uri="{BB962C8B-B14F-4D97-AF65-F5344CB8AC3E}">
        <p14:creationId xmlns:p14="http://schemas.microsoft.com/office/powerpoint/2010/main" val="3812636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0856FFA1-ACFE-CB4A-93F1-554CBBC6C783}" type="datetimeFigureOut">
              <a:rPr lang="en-US" smtClean="0"/>
              <a:t>23.02.18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11AB63-3456-C04F-A2AF-D1AA99D8E5A8}" type="slidenum">
              <a:rPr lang="en-US" smtClean="0"/>
              <a:t>‹#›</a:t>
            </a:fld>
            <a:endParaRPr lang="en-US"/>
          </a:p>
        </p:txBody>
      </p:sp>
    </p:spTree>
    <p:extLst>
      <p:ext uri="{BB962C8B-B14F-4D97-AF65-F5344CB8AC3E}">
        <p14:creationId xmlns:p14="http://schemas.microsoft.com/office/powerpoint/2010/main" val="375593186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56FFA1-ACFE-CB4A-93F1-554CBBC6C783}" type="datetimeFigureOut">
              <a:rPr lang="en-US" smtClean="0"/>
              <a:t>23.02.18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11AB63-3456-C04F-A2AF-D1AA99D8E5A8}" type="slidenum">
              <a:rPr lang="en-US" smtClean="0"/>
              <a:t>‹#›</a:t>
            </a:fld>
            <a:endParaRPr lang="en-US"/>
          </a:p>
        </p:txBody>
      </p:sp>
    </p:spTree>
    <p:extLst>
      <p:ext uri="{BB962C8B-B14F-4D97-AF65-F5344CB8AC3E}">
        <p14:creationId xmlns:p14="http://schemas.microsoft.com/office/powerpoint/2010/main" val="15301310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Basit bir tanımla aile;</a:t>
            </a:r>
          </a:p>
          <a:p>
            <a:r>
              <a:rPr lang="tr-TR" dirty="0" smtClean="0"/>
              <a:t>Anne, baba ve çocuklarının meydana getirdiği en küçük topluluktur. Toplumun temeli olan aileyi kuran iki temel öğe, erkekle kadındır.</a:t>
            </a:r>
            <a:br>
              <a:rPr lang="tr-TR" dirty="0" smtClean="0"/>
            </a:br>
            <a:r>
              <a:rPr lang="tr-TR" dirty="0" smtClean="0"/>
              <a:t/>
            </a:r>
            <a:br>
              <a:rPr lang="tr-TR" dirty="0" smtClean="0"/>
            </a:br>
            <a:endParaRPr lang="tr-TR" dirty="0"/>
          </a:p>
        </p:txBody>
      </p:sp>
      <p:sp>
        <p:nvSpPr>
          <p:cNvPr id="3" name="2 Başlık"/>
          <p:cNvSpPr>
            <a:spLocks noGrp="1"/>
          </p:cNvSpPr>
          <p:nvPr>
            <p:ph type="title"/>
          </p:nvPr>
        </p:nvSpPr>
        <p:spPr/>
        <p:txBody>
          <a:bodyPr/>
          <a:lstStyle/>
          <a:p>
            <a:r>
              <a:rPr lang="tr-TR" b="1" dirty="0" smtClean="0">
                <a:solidFill>
                  <a:srgbClr val="FF0000"/>
                </a:solidFill>
              </a:rPr>
              <a:t>AİLE NEDİR?</a:t>
            </a:r>
            <a:endParaRPr lang="tr-TR" b="1" dirty="0">
              <a:solidFill>
                <a:srgbClr val="FF0000"/>
              </a:solidFill>
            </a:endParaRPr>
          </a:p>
        </p:txBody>
      </p:sp>
    </p:spTree>
    <p:extLst>
      <p:ext uri="{BB962C8B-B14F-4D97-AF65-F5344CB8AC3E}">
        <p14:creationId xmlns:p14="http://schemas.microsoft.com/office/powerpoint/2010/main" val="934914726"/>
      </p:ext>
    </p:extLst>
  </p:cSld>
  <p:clrMapOvr>
    <a:masterClrMapping/>
  </p:clrMapOvr>
  <p:transition xmlns:p14="http://schemas.microsoft.com/office/powerpoint/2010/main" spd="med">
    <p:wedge/>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Çok sayıda Amerikalı için çekirdek aile kültürel anlamda ideal yapılanma olmayı sürdürmesine rağmen 2010 yılı itibariyle </a:t>
            </a:r>
            <a:r>
              <a:rPr lang="tr-TR" b="1" dirty="0" smtClean="0"/>
              <a:t>çekirdek ailelerin toplam hane sayısı içinde sadece %21’lik bir kesimi teşkil ettiği</a:t>
            </a:r>
            <a:r>
              <a:rPr lang="tr-TR" dirty="0" smtClean="0"/>
              <a:t>ni ortaya koymaktadır.</a:t>
            </a:r>
          </a:p>
          <a:p>
            <a:r>
              <a:rPr lang="tr-TR" b="1" dirty="0" smtClean="0">
                <a:solidFill>
                  <a:srgbClr val="FF0000"/>
                </a:solidFill>
              </a:rPr>
              <a:t>Türkiye’de bu oran %66,4’tür. </a:t>
            </a:r>
          </a:p>
          <a:p>
            <a:r>
              <a:rPr lang="tr-TR" dirty="0" smtClean="0"/>
              <a:t>Hane yapısındaki bu değişikliğin çok sayıda nedeni vardır.</a:t>
            </a:r>
            <a:endParaRPr lang="tr-TR" dirty="0"/>
          </a:p>
        </p:txBody>
      </p:sp>
      <p:sp>
        <p:nvSpPr>
          <p:cNvPr id="3" name="2 Başlık"/>
          <p:cNvSpPr>
            <a:spLocks noGrp="1"/>
          </p:cNvSpPr>
          <p:nvPr>
            <p:ph type="title"/>
          </p:nvPr>
        </p:nvSpPr>
        <p:spPr/>
        <p:txBody>
          <a:bodyPr>
            <a:normAutofit fontScale="90000"/>
          </a:bodyPr>
          <a:lstStyle/>
          <a:p>
            <a:r>
              <a:rPr lang="tr-TR" b="1" dirty="0" smtClean="0">
                <a:solidFill>
                  <a:srgbClr val="FF0000"/>
                </a:solidFill>
              </a:rPr>
              <a:t>Kuzey Amerika’da Akrabalık Konusundaki Değişimler</a:t>
            </a:r>
            <a:endParaRPr lang="tr-TR" b="1" dirty="0">
              <a:solidFill>
                <a:srgbClr val="FF0000"/>
              </a:solidFill>
            </a:endParaRPr>
          </a:p>
        </p:txBody>
      </p:sp>
    </p:spTree>
    <p:extLst>
      <p:ext uri="{BB962C8B-B14F-4D97-AF65-F5344CB8AC3E}">
        <p14:creationId xmlns:p14="http://schemas.microsoft.com/office/powerpoint/2010/main" val="2062457984"/>
      </p:ext>
    </p:extLst>
  </p:cSld>
  <p:clrMapOvr>
    <a:masterClrMapping/>
  </p:clrMapOvr>
  <p:transition xmlns:p14="http://schemas.microsoft.com/office/powerpoint/2010/main" spd="med">
    <p:split dir="in"/>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388694"/>
            <a:ext cx="8229600" cy="6012392"/>
          </a:xfrm>
        </p:spPr>
        <p:txBody>
          <a:bodyPr>
            <a:normAutofit fontScale="85000" lnSpcReduction="20000"/>
          </a:bodyPr>
          <a:lstStyle/>
          <a:p>
            <a:r>
              <a:rPr lang="tr-TR" dirty="0" smtClean="0"/>
              <a:t>Kadınlar ücretli işlerde yaygın şekilde çalışır hale gelmişlerdir. Bu durum genellikle ailelerinden ayrılıp farklı bir bölgeye yerleşmeleri sonucunu doğurur. Bu da daha ileri yaşlarda evlenmenin ekonomik açıdan daha mantıklı bir seçenek haline gelmesine yol açar.</a:t>
            </a:r>
          </a:p>
          <a:p>
            <a:r>
              <a:rPr lang="tr-TR" dirty="0" smtClean="0"/>
              <a:t>Bunun yanında kişinin romantik yaşamı ile iş yaşamının gerekleri zaman zaman örtüşmez.</a:t>
            </a:r>
          </a:p>
          <a:p>
            <a:r>
              <a:rPr lang="tr-TR" dirty="0" smtClean="0"/>
              <a:t>Amerikalı bir kadının ortalama ilk evlilik yaşı 1970’lerde 21 iken, aynı rakam 2011 yılında 26,5 olarak belirlenmiştir.</a:t>
            </a:r>
          </a:p>
          <a:p>
            <a:r>
              <a:rPr lang="tr-TR" dirty="0" smtClean="0"/>
              <a:t>Erkekler için aynı rakamlar ise 23’ten 28,7’ye çıkmıştır. (Birleşik Devletler Nüfus İdaresi 2011)</a:t>
            </a:r>
          </a:p>
          <a:p>
            <a:r>
              <a:rPr lang="tr-TR" b="1" dirty="0" smtClean="0">
                <a:solidFill>
                  <a:srgbClr val="3366FF"/>
                </a:solidFill>
              </a:rPr>
              <a:t>Türkiye’de aynı yıl (2011) kadınlar için evlenme yaşı ortalaması %23,3 ; erkeklerde %26,6’dır.</a:t>
            </a:r>
          </a:p>
          <a:p>
            <a:r>
              <a:rPr lang="tr-TR" b="1" dirty="0" smtClean="0">
                <a:solidFill>
                  <a:srgbClr val="3366FF"/>
                </a:solidFill>
              </a:rPr>
              <a:t>2015 yılı itibariyle ise %23,9 ve % 27’dir.</a:t>
            </a:r>
          </a:p>
          <a:p>
            <a:endParaRPr lang="tr-TR" dirty="0"/>
          </a:p>
        </p:txBody>
      </p:sp>
    </p:spTree>
    <p:extLst>
      <p:ext uri="{BB962C8B-B14F-4D97-AF65-F5344CB8AC3E}">
        <p14:creationId xmlns:p14="http://schemas.microsoft.com/office/powerpoint/2010/main" val="280378040"/>
      </p:ext>
    </p:extLst>
  </p:cSld>
  <p:clrMapOvr>
    <a:masterClrMapping/>
  </p:clrMapOvr>
  <p:transition xmlns:p14="http://schemas.microsoft.com/office/powerpoint/2010/main" spd="med">
    <p:cover/>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solidFill>
                  <a:srgbClr val="FF0000"/>
                </a:solidFill>
              </a:rPr>
              <a:t>Aile ve Soydanlık</a:t>
            </a:r>
            <a:endParaRPr lang="tr-TR" b="1" dirty="0">
              <a:solidFill>
                <a:srgbClr val="FF0000"/>
              </a:solidFill>
            </a:endParaRPr>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53968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b="1" dirty="0" smtClean="0"/>
              <a:t>Kan </a:t>
            </a:r>
            <a:r>
              <a:rPr lang="tr-TR" b="1" dirty="0"/>
              <a:t>bağları, aile </a:t>
            </a:r>
            <a:r>
              <a:rPr lang="tr-TR" b="1" dirty="0" smtClean="0"/>
              <a:t>bağları</a:t>
            </a:r>
            <a:r>
              <a:rPr lang="tr-TR" b="1" dirty="0"/>
              <a:t> </a:t>
            </a:r>
            <a:r>
              <a:rPr lang="tr-TR" dirty="0" smtClean="0"/>
              <a:t>ve ayrıca </a:t>
            </a:r>
            <a:r>
              <a:rPr lang="tr-TR" b="1" dirty="0"/>
              <a:t>aşiret dediğimiz klan bağları</a:t>
            </a:r>
            <a:r>
              <a:rPr lang="tr-TR" dirty="0"/>
              <a:t>, toplumsal kurumlar açısından temel konuları içermiştir. </a:t>
            </a:r>
            <a:endParaRPr lang="tr-TR" dirty="0" smtClean="0"/>
          </a:p>
          <a:p>
            <a:r>
              <a:rPr lang="tr-TR" dirty="0" smtClean="0"/>
              <a:t>Bazı </a:t>
            </a:r>
            <a:r>
              <a:rPr lang="tr-TR" dirty="0"/>
              <a:t>dönemler çok </a:t>
            </a:r>
            <a:r>
              <a:rPr lang="tr-TR" dirty="0" err="1"/>
              <a:t>kadınlılık</a:t>
            </a:r>
            <a:r>
              <a:rPr lang="tr-TR" dirty="0"/>
              <a:t> öne çıkmışken bazı dönemler de çok erkekli evlilikler ortaya </a:t>
            </a:r>
            <a:r>
              <a:rPr lang="tr-TR" dirty="0" smtClean="0"/>
              <a:t>çıkmıştır.</a:t>
            </a:r>
          </a:p>
          <a:p>
            <a:r>
              <a:rPr lang="tr-TR" dirty="0" smtClean="0"/>
              <a:t>Bazı </a:t>
            </a:r>
            <a:r>
              <a:rPr lang="tr-TR" dirty="0"/>
              <a:t>toplumlarda erkeğin saygınlığı kadınlarının ve çocuklarının fazlalığıyla </a:t>
            </a:r>
            <a:r>
              <a:rPr lang="tr-TR" dirty="0" smtClean="0"/>
              <a:t>artar.</a:t>
            </a:r>
            <a:endParaRPr lang="tr-TR" dirty="0"/>
          </a:p>
        </p:txBody>
      </p:sp>
      <p:sp>
        <p:nvSpPr>
          <p:cNvPr id="3" name="Başlık 2"/>
          <p:cNvSpPr>
            <a:spLocks noGrp="1"/>
          </p:cNvSpPr>
          <p:nvPr>
            <p:ph type="title"/>
          </p:nvPr>
        </p:nvSpPr>
        <p:spPr/>
        <p:txBody>
          <a:bodyPr/>
          <a:lstStyle/>
          <a:p>
            <a:r>
              <a:rPr lang="tr-TR" b="1" dirty="0" smtClean="0">
                <a:solidFill>
                  <a:srgbClr val="FF0000"/>
                </a:solidFill>
              </a:rPr>
              <a:t>Soy ve Klanlar</a:t>
            </a:r>
            <a:endParaRPr lang="tr-TR" b="1" dirty="0">
              <a:solidFill>
                <a:srgbClr val="FF0000"/>
              </a:solidFill>
            </a:endParaRPr>
          </a:p>
        </p:txBody>
      </p:sp>
    </p:spTree>
    <p:extLst>
      <p:ext uri="{BB962C8B-B14F-4D97-AF65-F5344CB8AC3E}">
        <p14:creationId xmlns:p14="http://schemas.microsoft.com/office/powerpoint/2010/main" val="3798640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20000"/>
          </a:bodyPr>
          <a:lstStyle/>
          <a:p>
            <a:r>
              <a:rPr lang="tr-TR" b="1" dirty="0" smtClean="0">
                <a:solidFill>
                  <a:srgbClr val="FF0000"/>
                </a:solidFill>
              </a:rPr>
              <a:t>Soy</a:t>
            </a:r>
            <a:r>
              <a:rPr lang="tr-TR" b="1" dirty="0"/>
              <a:t>,</a:t>
            </a:r>
            <a:r>
              <a:rPr lang="tr-TR" b="1" dirty="0" smtClean="0"/>
              <a:t> </a:t>
            </a:r>
            <a:r>
              <a:rPr lang="tr-TR" dirty="0"/>
              <a:t>kuşakları izleyerek ortak bir ataya bağlanan insanların oluşturduğu tek yanlı soydanlık </a:t>
            </a:r>
            <a:r>
              <a:rPr lang="tr-TR" dirty="0" smtClean="0"/>
              <a:t>grubudur.</a:t>
            </a:r>
          </a:p>
          <a:p>
            <a:r>
              <a:rPr lang="tr-TR" b="1" dirty="0" smtClean="0">
                <a:solidFill>
                  <a:srgbClr val="FF0000"/>
                </a:solidFill>
              </a:rPr>
              <a:t>Aşiret </a:t>
            </a:r>
            <a:r>
              <a:rPr lang="tr-TR" b="1" dirty="0"/>
              <a:t>veya</a:t>
            </a:r>
            <a:r>
              <a:rPr lang="tr-TR" b="1" dirty="0">
                <a:solidFill>
                  <a:srgbClr val="FF0000"/>
                </a:solidFill>
              </a:rPr>
              <a:t> K</a:t>
            </a:r>
            <a:r>
              <a:rPr lang="tr-TR" b="1" dirty="0" smtClean="0">
                <a:solidFill>
                  <a:srgbClr val="FF0000"/>
                </a:solidFill>
              </a:rPr>
              <a:t>abile</a:t>
            </a:r>
            <a:r>
              <a:rPr lang="tr-TR" dirty="0" smtClean="0"/>
              <a:t>, </a:t>
            </a:r>
            <a:r>
              <a:rPr lang="tr-TR" dirty="0"/>
              <a:t>birbiriyle yakın olmayan bağlarla bağlı belli </a:t>
            </a:r>
            <a:r>
              <a:rPr lang="tr-TR" dirty="0" smtClean="0"/>
              <a:t>sayıdaki </a:t>
            </a:r>
            <a:r>
              <a:rPr lang="tr-TR" dirty="0"/>
              <a:t>alt gruptan oluşan ve merkezi olmayan bir soydanlık ve akrabalıktır</a:t>
            </a:r>
            <a:r>
              <a:rPr lang="tr-TR" dirty="0" smtClean="0"/>
              <a:t>.</a:t>
            </a:r>
          </a:p>
          <a:p>
            <a:r>
              <a:rPr lang="tr-TR" dirty="0"/>
              <a:t>Soydanlık, sorumluluklar ve yükümlülüklerin yanı sıra verasetin de temeli olabilir. Kısaca, </a:t>
            </a:r>
            <a:r>
              <a:rPr lang="tr-TR" b="1" dirty="0"/>
              <a:t>akrabalık</a:t>
            </a:r>
            <a:r>
              <a:rPr lang="tr-TR" dirty="0"/>
              <a:t> </a:t>
            </a:r>
            <a:r>
              <a:rPr lang="tr-TR" b="1" dirty="0" smtClean="0"/>
              <a:t>insan </a:t>
            </a:r>
            <a:r>
              <a:rPr lang="tr-TR" b="1" dirty="0"/>
              <a:t>davranışlarının hayati bir alanının düzenlenmesini sağlar</a:t>
            </a:r>
            <a:r>
              <a:rPr lang="tr-TR" dirty="0"/>
              <a:t>. Bu, kimin kiminle evlenebileceğinin belirlenmesidir.</a:t>
            </a:r>
          </a:p>
          <a:p>
            <a:endParaRPr lang="tr-TR" dirty="0"/>
          </a:p>
        </p:txBody>
      </p:sp>
      <p:sp>
        <p:nvSpPr>
          <p:cNvPr id="3" name="Başlık 2"/>
          <p:cNvSpPr>
            <a:spLocks noGrp="1"/>
          </p:cNvSpPr>
          <p:nvPr>
            <p:ph type="title"/>
          </p:nvPr>
        </p:nvSpPr>
        <p:spPr/>
        <p:txBody>
          <a:bodyPr/>
          <a:lstStyle/>
          <a:p>
            <a:r>
              <a:rPr lang="tr-TR" b="1" dirty="0" smtClean="0">
                <a:solidFill>
                  <a:srgbClr val="FF0000"/>
                </a:solidFill>
              </a:rPr>
              <a:t>Soydanlık</a:t>
            </a:r>
            <a:endParaRPr lang="tr-TR" b="1" dirty="0">
              <a:solidFill>
                <a:srgbClr val="FF0000"/>
              </a:solidFill>
            </a:endParaRPr>
          </a:p>
        </p:txBody>
      </p:sp>
    </p:spTree>
    <p:extLst>
      <p:ext uri="{BB962C8B-B14F-4D97-AF65-F5344CB8AC3E}">
        <p14:creationId xmlns:p14="http://schemas.microsoft.com/office/powerpoint/2010/main" val="2717206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620688"/>
            <a:ext cx="7745505" cy="5832648"/>
          </a:xfrm>
        </p:spPr>
        <p:txBody>
          <a:bodyPr>
            <a:normAutofit fontScale="92500" lnSpcReduction="20000"/>
          </a:bodyPr>
          <a:lstStyle/>
          <a:p>
            <a:r>
              <a:rPr lang="tr-TR" dirty="0"/>
              <a:t> </a:t>
            </a:r>
            <a:r>
              <a:rPr lang="tr-TR" b="1" dirty="0">
                <a:solidFill>
                  <a:srgbClr val="FF0000"/>
                </a:solidFill>
              </a:rPr>
              <a:t>A</a:t>
            </a:r>
            <a:r>
              <a:rPr lang="tr-TR" b="1" dirty="0" smtClean="0">
                <a:solidFill>
                  <a:srgbClr val="FF0000"/>
                </a:solidFill>
              </a:rPr>
              <a:t>krabalık</a:t>
            </a:r>
            <a:r>
              <a:rPr lang="tr-TR" dirty="0"/>
              <a:t>; evlilik veya soy bağı aracılığıyla oluşturulan ilişkiler sonucunda belli yükümlülükleri, değerleri ve statüleri içeren bir toplumsal </a:t>
            </a:r>
            <a:r>
              <a:rPr lang="tr-TR" dirty="0" smtClean="0"/>
              <a:t>sistemdir.</a:t>
            </a:r>
          </a:p>
          <a:p>
            <a:r>
              <a:rPr lang="tr-TR" dirty="0" smtClean="0"/>
              <a:t>Bireyin </a:t>
            </a:r>
            <a:r>
              <a:rPr lang="tr-TR" dirty="0"/>
              <a:t>bağlantılı olduğu insan </a:t>
            </a:r>
            <a:r>
              <a:rPr lang="tr-TR" dirty="0" smtClean="0"/>
              <a:t>birliktelikleri, akraba grubu, toplumun, düzenin ya da geleneklerin belirlediği bir biçimde oluşur.</a:t>
            </a:r>
          </a:p>
          <a:p>
            <a:r>
              <a:rPr lang="tr-TR" dirty="0" smtClean="0"/>
              <a:t>Belirli </a:t>
            </a:r>
            <a:r>
              <a:rPr lang="tr-TR" dirty="0"/>
              <a:t>bir toplumda </a:t>
            </a:r>
            <a:r>
              <a:rPr lang="tr-TR" b="1" dirty="0"/>
              <a:t>bireylerin davranışını anlamak için </a:t>
            </a:r>
            <a:r>
              <a:rPr lang="tr-TR" dirty="0"/>
              <a:t>hem </a:t>
            </a:r>
            <a:r>
              <a:rPr lang="tr-TR" b="1" dirty="0"/>
              <a:t>bir davranış normu </a:t>
            </a:r>
            <a:r>
              <a:rPr lang="tr-TR" dirty="0"/>
              <a:t>hem de bir dilbilimsel sistem </a:t>
            </a:r>
            <a:r>
              <a:rPr lang="tr-TR" b="1" dirty="0"/>
              <a:t>olarak akrabalık ilişkilerini anlamak gerekir</a:t>
            </a:r>
            <a:r>
              <a:rPr lang="tr-TR" dirty="0"/>
              <a:t>. Aynı zamanda, akrabalığın sınırlanmış yanı–</a:t>
            </a:r>
            <a:r>
              <a:rPr lang="tr-TR" b="1" dirty="0"/>
              <a:t>ortak bir atadan gelme fikri insanlar arasındaki toplumsal grupları veya kategorileri tanımlamaya yardımcı olabilir</a:t>
            </a:r>
          </a:p>
          <a:p>
            <a:endParaRPr lang="tr-TR" dirty="0"/>
          </a:p>
        </p:txBody>
      </p:sp>
      <p:sp>
        <p:nvSpPr>
          <p:cNvPr id="3" name="Başlık 2"/>
          <p:cNvSpPr>
            <a:spLocks noGrp="1"/>
          </p:cNvSpPr>
          <p:nvPr>
            <p:ph type="title"/>
          </p:nvPr>
        </p:nvSpPr>
        <p:spPr>
          <a:xfrm>
            <a:off x="457200" y="152400"/>
            <a:ext cx="8229600" cy="180256"/>
          </a:xfrm>
        </p:spPr>
        <p:txBody>
          <a:bodyPr>
            <a:normAutofit fontScale="90000"/>
          </a:bodyPr>
          <a:lstStyle/>
          <a:p>
            <a:endParaRPr lang="tr-TR" dirty="0"/>
          </a:p>
        </p:txBody>
      </p:sp>
    </p:spTree>
    <p:extLst>
      <p:ext uri="{BB962C8B-B14F-4D97-AF65-F5344CB8AC3E}">
        <p14:creationId xmlns:p14="http://schemas.microsoft.com/office/powerpoint/2010/main" val="2059158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620688"/>
            <a:ext cx="8229600" cy="5475312"/>
          </a:xfrm>
        </p:spPr>
        <p:txBody>
          <a:bodyPr>
            <a:normAutofit lnSpcReduction="10000"/>
          </a:bodyPr>
          <a:lstStyle/>
          <a:p>
            <a:r>
              <a:rPr lang="tr-TR" b="1" dirty="0" err="1" smtClean="0">
                <a:solidFill>
                  <a:srgbClr val="FF0000"/>
                </a:solidFill>
              </a:rPr>
              <a:t>Atasoyluluk</a:t>
            </a:r>
            <a:r>
              <a:rPr lang="tr-TR" dirty="0" smtClean="0"/>
              <a:t>, soyun baba</a:t>
            </a:r>
            <a:r>
              <a:rPr lang="tr-TR" dirty="0"/>
              <a:t>/erkek çizgisi ile takip edilmesi anlamına </a:t>
            </a:r>
            <a:r>
              <a:rPr lang="tr-TR" dirty="0" smtClean="0"/>
              <a:t>gelir; </a:t>
            </a:r>
            <a:r>
              <a:rPr lang="tr-TR" b="1" dirty="0" err="1" smtClean="0">
                <a:solidFill>
                  <a:srgbClr val="FF0000"/>
                </a:solidFill>
              </a:rPr>
              <a:t>Anasoyluluk</a:t>
            </a:r>
            <a:r>
              <a:rPr lang="tr-TR" dirty="0" smtClean="0">
                <a:solidFill>
                  <a:srgbClr val="FF0000"/>
                </a:solidFill>
              </a:rPr>
              <a:t> </a:t>
            </a:r>
            <a:r>
              <a:rPr lang="tr-TR" dirty="0"/>
              <a:t> </a:t>
            </a:r>
            <a:r>
              <a:rPr lang="tr-TR" dirty="0" smtClean="0"/>
              <a:t>ise bunun tersidir.</a:t>
            </a:r>
          </a:p>
          <a:p>
            <a:r>
              <a:rPr lang="tr-TR" dirty="0" smtClean="0"/>
              <a:t>Günümüzde</a:t>
            </a:r>
            <a:r>
              <a:rPr lang="tr-TR" dirty="0"/>
              <a:t>, </a:t>
            </a:r>
            <a:r>
              <a:rPr lang="tr-TR" b="1" dirty="0"/>
              <a:t>çocukların babanın soyadını alması</a:t>
            </a:r>
            <a:r>
              <a:rPr lang="tr-TR" dirty="0"/>
              <a:t>, </a:t>
            </a:r>
            <a:r>
              <a:rPr lang="tr-TR" dirty="0" err="1"/>
              <a:t>atasoyluluktan</a:t>
            </a:r>
            <a:r>
              <a:rPr lang="tr-TR" dirty="0"/>
              <a:t> kalan bir mirastır. </a:t>
            </a:r>
            <a:r>
              <a:rPr lang="tr-TR" dirty="0" smtClean="0"/>
              <a:t> </a:t>
            </a:r>
          </a:p>
          <a:p>
            <a:r>
              <a:rPr lang="tr-TR" dirty="0" smtClean="0"/>
              <a:t>Ayrıca </a:t>
            </a:r>
            <a:r>
              <a:rPr lang="tr-TR" dirty="0"/>
              <a:t>an</a:t>
            </a:r>
            <a:r>
              <a:rPr lang="tr-TR" b="1" dirty="0"/>
              <a:t>ne tarafından akrabalarla evlilik tabusu daha güçlüdür</a:t>
            </a:r>
            <a:r>
              <a:rPr lang="tr-TR" dirty="0" smtClean="0"/>
              <a:t>.</a:t>
            </a:r>
          </a:p>
          <a:p>
            <a:r>
              <a:rPr lang="tr-TR" dirty="0" smtClean="0"/>
              <a:t> </a:t>
            </a:r>
            <a:r>
              <a:rPr lang="tr-TR" dirty="0"/>
              <a:t>Çoğunlukla ataerkillikle </a:t>
            </a:r>
            <a:r>
              <a:rPr lang="tr-TR" dirty="0" err="1"/>
              <a:t>atasoyluluk</a:t>
            </a:r>
            <a:r>
              <a:rPr lang="tr-TR" dirty="0"/>
              <a:t> eş anlamlı kullanılıyorsa da, </a:t>
            </a:r>
            <a:r>
              <a:rPr lang="tr-TR" b="1" dirty="0"/>
              <a:t>ataerkillik toplumun genel örgütlenmesi </a:t>
            </a:r>
            <a:r>
              <a:rPr lang="tr-TR" dirty="0"/>
              <a:t>ile</a:t>
            </a:r>
            <a:r>
              <a:rPr lang="tr-TR" b="1" dirty="0"/>
              <a:t>, </a:t>
            </a:r>
            <a:r>
              <a:rPr lang="tr-TR" b="1" dirty="0" err="1"/>
              <a:t>atasoyluluk</a:t>
            </a:r>
            <a:r>
              <a:rPr lang="tr-TR" b="1" dirty="0"/>
              <a:t> ise yalnızca soy anlayışı </a:t>
            </a:r>
            <a:r>
              <a:rPr lang="tr-TR" dirty="0"/>
              <a:t>ile ilgilidir.</a:t>
            </a:r>
          </a:p>
        </p:txBody>
      </p:sp>
      <p:sp>
        <p:nvSpPr>
          <p:cNvPr id="3" name="Başlık 2"/>
          <p:cNvSpPr>
            <a:spLocks noGrp="1"/>
          </p:cNvSpPr>
          <p:nvPr>
            <p:ph type="title"/>
          </p:nvPr>
        </p:nvSpPr>
        <p:spPr>
          <a:xfrm>
            <a:off x="457200" y="152400"/>
            <a:ext cx="8229600" cy="324272"/>
          </a:xfrm>
        </p:spPr>
        <p:txBody>
          <a:bodyPr>
            <a:normAutofit fontScale="90000"/>
          </a:bodyPr>
          <a:lstStyle/>
          <a:p>
            <a:endParaRPr lang="tr-TR" dirty="0"/>
          </a:p>
        </p:txBody>
      </p:sp>
    </p:spTree>
    <p:extLst>
      <p:ext uri="{BB962C8B-B14F-4D97-AF65-F5344CB8AC3E}">
        <p14:creationId xmlns:p14="http://schemas.microsoft.com/office/powerpoint/2010/main" val="1764225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sz="3000" b="1" dirty="0" smtClean="0">
                <a:solidFill>
                  <a:srgbClr val="FF0000"/>
                </a:solidFill>
              </a:rPr>
              <a:t> Sülale</a:t>
            </a:r>
            <a:r>
              <a:rPr lang="tr-TR" sz="3000" dirty="0" smtClean="0"/>
              <a:t>, </a:t>
            </a:r>
            <a:r>
              <a:rPr lang="tr-TR" sz="3000" b="1" dirty="0" smtClean="0"/>
              <a:t>belgelenmiş</a:t>
            </a:r>
            <a:r>
              <a:rPr lang="tr-TR" sz="3000" dirty="0" smtClean="0"/>
              <a:t> bir soya dayanır.</a:t>
            </a:r>
          </a:p>
          <a:p>
            <a:r>
              <a:rPr lang="tr-TR" sz="3000" dirty="0" smtClean="0"/>
              <a:t> </a:t>
            </a:r>
            <a:r>
              <a:rPr lang="tr-TR" sz="3000" b="1" dirty="0" smtClean="0">
                <a:solidFill>
                  <a:srgbClr val="FF0000"/>
                </a:solidFill>
              </a:rPr>
              <a:t>Klanlar</a:t>
            </a:r>
            <a:r>
              <a:rPr lang="tr-TR" sz="3000" dirty="0" smtClean="0">
                <a:solidFill>
                  <a:srgbClr val="FF0000"/>
                </a:solidFill>
              </a:rPr>
              <a:t> </a:t>
            </a:r>
            <a:r>
              <a:rPr lang="tr-TR" sz="3000" dirty="0" smtClean="0"/>
              <a:t>ise </a:t>
            </a:r>
            <a:r>
              <a:rPr lang="tr-TR" sz="3000" b="1" dirty="0" smtClean="0"/>
              <a:t>iddia edilen </a:t>
            </a:r>
            <a:r>
              <a:rPr lang="tr-TR" sz="3000" dirty="0" smtClean="0"/>
              <a:t>bir soya dayanırlar</a:t>
            </a:r>
          </a:p>
          <a:p>
            <a:r>
              <a:rPr lang="tr-TR" sz="3000" dirty="0" smtClean="0"/>
              <a:t> </a:t>
            </a:r>
            <a:r>
              <a:rPr lang="tr-TR" sz="3000" b="1" dirty="0" smtClean="0">
                <a:solidFill>
                  <a:srgbClr val="FF0000"/>
                </a:solidFill>
              </a:rPr>
              <a:t>Totem</a:t>
            </a:r>
            <a:r>
              <a:rPr lang="tr-TR" sz="3000" dirty="0" smtClean="0"/>
              <a:t>: Üst-atanın canlı ya da cansız bir varlık olmasının önemsenmemesi durumu.</a:t>
            </a:r>
            <a:endParaRPr lang="tr-TR" sz="3000" dirty="0"/>
          </a:p>
        </p:txBody>
      </p:sp>
      <p:sp>
        <p:nvSpPr>
          <p:cNvPr id="3" name="Başlık 2"/>
          <p:cNvSpPr>
            <a:spLocks noGrp="1"/>
          </p:cNvSpPr>
          <p:nvPr>
            <p:ph type="title"/>
          </p:nvPr>
        </p:nvSpPr>
        <p:spPr/>
        <p:txBody>
          <a:bodyPr/>
          <a:lstStyle/>
          <a:p>
            <a:r>
              <a:rPr lang="tr-TR" b="1" dirty="0" smtClean="0">
                <a:solidFill>
                  <a:srgbClr val="FF0000"/>
                </a:solidFill>
              </a:rPr>
              <a:t>Sülale ve Klanın Farkı</a:t>
            </a:r>
            <a:endParaRPr lang="tr-TR" b="1" dirty="0">
              <a:solidFill>
                <a:srgbClr val="FF0000"/>
              </a:solidFill>
            </a:endParaRPr>
          </a:p>
        </p:txBody>
      </p:sp>
    </p:spTree>
    <p:extLst>
      <p:ext uri="{BB962C8B-B14F-4D97-AF65-F5344CB8AC3E}">
        <p14:creationId xmlns:p14="http://schemas.microsoft.com/office/powerpoint/2010/main" val="1384765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err="1" smtClean="0">
                <a:solidFill>
                  <a:srgbClr val="FF0000"/>
                </a:solidFill>
              </a:rPr>
              <a:t>Yararlanılan</a:t>
            </a:r>
            <a:r>
              <a:rPr lang="en-US" dirty="0" smtClean="0">
                <a:solidFill>
                  <a:srgbClr val="FF0000"/>
                </a:solidFill>
              </a:rPr>
              <a:t> </a:t>
            </a:r>
            <a:r>
              <a:rPr lang="en-US" dirty="0" err="1" smtClean="0">
                <a:solidFill>
                  <a:srgbClr val="FF0000"/>
                </a:solidFill>
              </a:rPr>
              <a:t>Kaynak</a:t>
            </a:r>
            <a:r>
              <a:rPr lang="en-US" dirty="0" smtClean="0">
                <a:solidFill>
                  <a:srgbClr val="FF0000"/>
                </a:solidFill>
              </a:rPr>
              <a:t>: </a:t>
            </a:r>
          </a:p>
          <a:p>
            <a:pPr marL="0" indent="0">
              <a:buNone/>
            </a:pPr>
            <a:endParaRPr lang="en-US" dirty="0"/>
          </a:p>
          <a:p>
            <a:pPr marL="0" indent="0">
              <a:buNone/>
            </a:pPr>
            <a:r>
              <a:rPr lang="tr-TR" dirty="0" err="1">
                <a:solidFill>
                  <a:srgbClr val="3366FF"/>
                </a:solidFill>
              </a:rPr>
              <a:t>Kottak</a:t>
            </a:r>
            <a:r>
              <a:rPr lang="tr-TR" dirty="0">
                <a:solidFill>
                  <a:srgbClr val="3366FF"/>
                </a:solidFill>
              </a:rPr>
              <a:t>, C. P. (2014). Antropoloji: İnsan Çeşitliliğine Bir Bakış. İstanbul: Deki Yayınevi</a:t>
            </a:r>
          </a:p>
          <a:p>
            <a:pPr marL="0" indent="0">
              <a:buNone/>
            </a:pPr>
            <a:endParaRPr lang="en-US" dirty="0"/>
          </a:p>
        </p:txBody>
      </p:sp>
    </p:spTree>
    <p:extLst>
      <p:ext uri="{BB962C8B-B14F-4D97-AF65-F5344CB8AC3E}">
        <p14:creationId xmlns:p14="http://schemas.microsoft.com/office/powerpoint/2010/main" val="204241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İçerik Yer Tutucusu"/>
          <p:cNvSpPr>
            <a:spLocks noGrp="1"/>
          </p:cNvSpPr>
          <p:nvPr>
            <p:ph idx="1"/>
          </p:nvPr>
        </p:nvSpPr>
        <p:spPr>
          <a:xfrm>
            <a:off x="457200" y="1401199"/>
            <a:ext cx="8229600" cy="5810272"/>
          </a:xfrm>
        </p:spPr>
        <p:txBody>
          <a:bodyPr/>
          <a:lstStyle/>
          <a:p>
            <a:pPr>
              <a:buNone/>
            </a:pPr>
            <a:r>
              <a:rPr lang="tr-TR" dirty="0" smtClean="0"/>
              <a:t>   Antropologların geleneksel olarak </a:t>
            </a:r>
            <a:r>
              <a:rPr lang="tr-TR" b="1" dirty="0" smtClean="0"/>
              <a:t>toplum çeşitliliği üzerine yoğunlaşmaları</a:t>
            </a:r>
            <a:r>
              <a:rPr lang="tr-TR" dirty="0" smtClean="0"/>
              <a:t>, aile incelemelerinin ve bunun yanı sıra soydanlık ve evlilik gibi daha geniş </a:t>
            </a:r>
            <a:r>
              <a:rPr lang="tr-TR" b="1" dirty="0" smtClean="0"/>
              <a:t>akrabalık sistemlerinin de incelenmesine duyulan ilgiy</a:t>
            </a:r>
            <a:r>
              <a:rPr lang="tr-TR" dirty="0" smtClean="0"/>
              <a:t>i arttırmıştır.</a:t>
            </a:r>
          </a:p>
          <a:p>
            <a:pPr>
              <a:buNone/>
            </a:pPr>
            <a:endParaRPr lang="tr-TR" dirty="0"/>
          </a:p>
        </p:txBody>
      </p:sp>
    </p:spTree>
    <p:extLst>
      <p:ext uri="{BB962C8B-B14F-4D97-AF65-F5344CB8AC3E}">
        <p14:creationId xmlns:p14="http://schemas.microsoft.com/office/powerpoint/2010/main" val="2575717368"/>
      </p:ext>
    </p:extLst>
  </p:cSld>
  <p:clrMapOvr>
    <a:masterClrMapping/>
  </p:clrMapOvr>
  <p:transition xmlns:p14="http://schemas.microsoft.com/office/powerpoint/2010/main">
    <p:pull dir="d"/>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Çekirdek aile, insan toplumları arasında yaygın şekilde gözlemlenen bir akraba grubu çeşididir.</a:t>
            </a:r>
          </a:p>
          <a:p>
            <a:r>
              <a:rPr lang="tr-TR" b="1" dirty="0" smtClean="0"/>
              <a:t>Bir çekirdek ailede aynı evde yaşayan anne, baba ve çocuklar olur.</a:t>
            </a:r>
            <a:endParaRPr lang="tr-TR" b="1" dirty="0"/>
          </a:p>
        </p:txBody>
      </p:sp>
      <p:sp>
        <p:nvSpPr>
          <p:cNvPr id="3" name="2 Başlık"/>
          <p:cNvSpPr>
            <a:spLocks noGrp="1"/>
          </p:cNvSpPr>
          <p:nvPr>
            <p:ph type="title"/>
          </p:nvPr>
        </p:nvSpPr>
        <p:spPr/>
        <p:txBody>
          <a:bodyPr/>
          <a:lstStyle/>
          <a:p>
            <a:r>
              <a:rPr lang="tr-TR" b="1" dirty="0" smtClean="0">
                <a:solidFill>
                  <a:srgbClr val="FF0000"/>
                </a:solidFill>
              </a:rPr>
              <a:t>Çekirdek Aile</a:t>
            </a:r>
            <a:endParaRPr lang="tr-TR" b="1" dirty="0">
              <a:solidFill>
                <a:srgbClr val="FF0000"/>
              </a:solidFill>
            </a:endParaRPr>
          </a:p>
        </p:txBody>
      </p:sp>
    </p:spTree>
    <p:extLst>
      <p:ext uri="{BB962C8B-B14F-4D97-AF65-F5344CB8AC3E}">
        <p14:creationId xmlns:p14="http://schemas.microsoft.com/office/powerpoint/2010/main" val="4256555406"/>
      </p:ext>
    </p:extLst>
  </p:cSld>
  <p:clrMapOvr>
    <a:masterClrMapping/>
  </p:clrMapOvr>
  <p:transition xmlns:p14="http://schemas.microsoft.com/office/powerpoint/2010/main" spd="med">
    <p:wedge/>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67544" y="548680"/>
            <a:ext cx="8229600" cy="6000792"/>
          </a:xfrm>
        </p:spPr>
        <p:txBody>
          <a:bodyPr>
            <a:normAutofit lnSpcReduction="10000"/>
          </a:bodyPr>
          <a:lstStyle/>
          <a:p>
            <a:r>
              <a:rPr lang="tr-TR" dirty="0" smtClean="0"/>
              <a:t>Bir çekirdek ailenin </a:t>
            </a:r>
            <a:r>
              <a:rPr lang="tr-TR" b="1" dirty="0" smtClean="0"/>
              <a:t>ömrü anne, baba ve çocukların bir arada kaldığı süreyle sınırlıdır</a:t>
            </a:r>
            <a:r>
              <a:rPr lang="tr-TR" dirty="0" smtClean="0"/>
              <a:t>. </a:t>
            </a:r>
            <a:r>
              <a:rPr lang="tr-TR" b="1" dirty="0" smtClean="0"/>
              <a:t>Çoğu insan hayatları süresince en azından iki çekirdek ailenin parçası olur.</a:t>
            </a:r>
          </a:p>
          <a:p>
            <a:pPr marL="0" indent="0">
              <a:buNone/>
            </a:pPr>
            <a:endParaRPr lang="tr-TR" b="1" dirty="0" smtClean="0"/>
          </a:p>
          <a:p>
            <a:r>
              <a:rPr lang="tr-TR" dirty="0" smtClean="0"/>
              <a:t>Pek çok toplumda </a:t>
            </a:r>
            <a:r>
              <a:rPr lang="tr-TR" b="1" dirty="0" smtClean="0"/>
              <a:t>çekirdek aile ve birey arasındaki ilişkiler diğer akrabalarla olan ilişkilere göre daha önceliklidir</a:t>
            </a:r>
            <a:r>
              <a:rPr lang="tr-TR" dirty="0" smtClean="0"/>
              <a:t>. </a:t>
            </a:r>
          </a:p>
          <a:p>
            <a:pPr marL="0" indent="0">
              <a:buNone/>
            </a:pPr>
            <a:endParaRPr lang="tr-TR" dirty="0" smtClean="0"/>
          </a:p>
          <a:p>
            <a:r>
              <a:rPr lang="tr-TR" dirty="0" smtClean="0"/>
              <a:t>Çekirdek aile örgütlenmesi son derece </a:t>
            </a:r>
            <a:r>
              <a:rPr lang="tr-TR" b="1" dirty="0" smtClean="0"/>
              <a:t>yaygın olsa da evrensel nitelikli değildir</a:t>
            </a:r>
            <a:r>
              <a:rPr lang="tr-TR" dirty="0" smtClean="0"/>
              <a:t> ve toplum için ifade ettiği önem değişiklik gösterir.</a:t>
            </a:r>
            <a:endParaRPr lang="tr-TR" dirty="0"/>
          </a:p>
        </p:txBody>
      </p:sp>
    </p:spTree>
    <p:extLst>
      <p:ext uri="{BB962C8B-B14F-4D97-AF65-F5344CB8AC3E}">
        <p14:creationId xmlns:p14="http://schemas.microsoft.com/office/powerpoint/2010/main" val="2124389133"/>
      </p:ext>
    </p:extLst>
  </p:cSld>
  <p:clrMapOvr>
    <a:masterClrMapping/>
  </p:clrMapOvr>
  <p:transition xmlns:p14="http://schemas.microsoft.com/office/powerpoint/2010/main" spd="med">
    <p:wipe/>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67544" y="1340768"/>
            <a:ext cx="8229600" cy="4572000"/>
          </a:xfrm>
        </p:spPr>
        <p:txBody>
          <a:bodyPr/>
          <a:lstStyle/>
          <a:p>
            <a:r>
              <a:rPr lang="tr-TR" dirty="0" smtClean="0"/>
              <a:t>Bir başka örgütlenme tipi ise </a:t>
            </a:r>
            <a:r>
              <a:rPr lang="tr-TR" b="1" dirty="0" smtClean="0"/>
              <a:t>üç ya da daha fazla nesilden bireyin birlikte yaşadığı geniş aileler </a:t>
            </a:r>
            <a:r>
              <a:rPr lang="tr-TR" dirty="0" smtClean="0"/>
              <a:t>ve soy gruplarıdır.</a:t>
            </a:r>
          </a:p>
          <a:p>
            <a:r>
              <a:rPr lang="tr-TR" dirty="0" smtClean="0"/>
              <a:t>Geniş ailelerin mensupları zaman zaman bir araya gelmelerine rağmen birlikte yaşamayabilirler.</a:t>
            </a:r>
            <a:endParaRPr lang="tr-TR" dirty="0"/>
          </a:p>
        </p:txBody>
      </p:sp>
      <p:sp>
        <p:nvSpPr>
          <p:cNvPr id="3" name="2 Başlık"/>
          <p:cNvSpPr>
            <a:spLocks noGrp="1"/>
          </p:cNvSpPr>
          <p:nvPr>
            <p:ph type="title"/>
          </p:nvPr>
        </p:nvSpPr>
        <p:spPr/>
        <p:txBody>
          <a:bodyPr/>
          <a:lstStyle/>
          <a:p>
            <a:r>
              <a:rPr lang="tr-TR" b="1" dirty="0" smtClean="0">
                <a:solidFill>
                  <a:srgbClr val="FF0000"/>
                </a:solidFill>
              </a:rPr>
              <a:t>Geniş Aile</a:t>
            </a:r>
            <a:endParaRPr lang="tr-TR" b="1" dirty="0">
              <a:solidFill>
                <a:srgbClr val="FF0000"/>
              </a:solidFill>
            </a:endParaRPr>
          </a:p>
        </p:txBody>
      </p:sp>
    </p:spTree>
    <p:extLst>
      <p:ext uri="{BB962C8B-B14F-4D97-AF65-F5344CB8AC3E}">
        <p14:creationId xmlns:p14="http://schemas.microsoft.com/office/powerpoint/2010/main" val="3261372432"/>
      </p:ext>
    </p:extLst>
  </p:cSld>
  <p:clrMapOvr>
    <a:masterClrMapping/>
  </p:clrMapOvr>
  <p:transition xmlns:p14="http://schemas.microsoft.com/office/powerpoint/2010/main" spd="med">
    <p:pull dir="rd"/>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357158" y="357166"/>
            <a:ext cx="8229600" cy="6000792"/>
          </a:xfrm>
        </p:spPr>
        <p:txBody>
          <a:bodyPr>
            <a:normAutofit fontScale="92500"/>
          </a:bodyPr>
          <a:lstStyle/>
          <a:p>
            <a:r>
              <a:rPr lang="tr-TR" dirty="0"/>
              <a:t>Ç</a:t>
            </a:r>
            <a:r>
              <a:rPr lang="tr-TR" dirty="0" smtClean="0"/>
              <a:t>oğunlukla </a:t>
            </a:r>
            <a:r>
              <a:rPr lang="tr-TR" b="1" dirty="0" smtClean="0"/>
              <a:t>ekonomik koşulların çekirdek ailenin kendine yeterli olmasını engellediği durumlarda ortaya çıkar</a:t>
            </a:r>
            <a:r>
              <a:rPr lang="tr-TR" dirty="0" smtClean="0"/>
              <a:t>. </a:t>
            </a:r>
          </a:p>
          <a:p>
            <a:r>
              <a:rPr lang="tr-TR" dirty="0" smtClean="0"/>
              <a:t>Geniş aile </a:t>
            </a:r>
            <a:r>
              <a:rPr lang="tr-TR" b="1" dirty="0" smtClean="0"/>
              <a:t>daha uzak akrabaları da içerebilir</a:t>
            </a:r>
            <a:r>
              <a:rPr lang="tr-TR" dirty="0"/>
              <a:t>.</a:t>
            </a:r>
            <a:endParaRPr lang="tr-TR" dirty="0" smtClean="0"/>
          </a:p>
          <a:p>
            <a:r>
              <a:rPr lang="tr-TR" dirty="0" smtClean="0"/>
              <a:t>Geniş ailede çekirdek aile üyelerinin birbirleri için kullandıkları akrabalık terimleri klan içindeki daha geniş akraba grupları için kullanılır. </a:t>
            </a:r>
          </a:p>
          <a:p>
            <a:r>
              <a:rPr lang="tr-TR" dirty="0" smtClean="0"/>
              <a:t>Genel kullanımda, </a:t>
            </a:r>
            <a:r>
              <a:rPr lang="tr-TR" b="1" dirty="0" smtClean="0"/>
              <a:t>geniş aile kavramına birçok değişik anlam yüklenmiştir</a:t>
            </a:r>
            <a:r>
              <a:rPr lang="tr-TR" dirty="0" smtClean="0"/>
              <a:t>. Örneğin, bir hane halkının çekirdek aile dışında akrabalar içermesi durumunda ya da yaşayan tüm kan akrabalarını belirtmek amacıyla kullanılabilmektedir.</a:t>
            </a:r>
          </a:p>
          <a:p>
            <a:endParaRPr lang="tr-TR" dirty="0" smtClean="0"/>
          </a:p>
          <a:p>
            <a:endParaRPr lang="tr-TR" dirty="0"/>
          </a:p>
        </p:txBody>
      </p:sp>
    </p:spTree>
    <p:extLst>
      <p:ext uri="{BB962C8B-B14F-4D97-AF65-F5344CB8AC3E}">
        <p14:creationId xmlns:p14="http://schemas.microsoft.com/office/powerpoint/2010/main" val="1428221175"/>
      </p:ext>
    </p:extLst>
  </p:cSld>
  <p:clrMapOvr>
    <a:masterClrMapping/>
  </p:clrMapOvr>
  <p:transition xmlns:p14="http://schemas.microsoft.com/office/powerpoint/2010/main" spd="med">
    <p:wheel spokes="2"/>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etin kutusu"/>
          <p:cNvSpPr txBox="1"/>
          <p:nvPr/>
        </p:nvSpPr>
        <p:spPr>
          <a:xfrm>
            <a:off x="1071538" y="1126621"/>
            <a:ext cx="7429552" cy="4524315"/>
          </a:xfrm>
          <a:prstGeom prst="rect">
            <a:avLst/>
          </a:prstGeom>
          <a:noFill/>
        </p:spPr>
        <p:txBody>
          <a:bodyPr wrap="square" rtlCol="0">
            <a:spAutoFit/>
          </a:bodyPr>
          <a:lstStyle/>
          <a:p>
            <a:r>
              <a:rPr lang="tr-TR" sz="3200" b="1" dirty="0" smtClean="0">
                <a:solidFill>
                  <a:srgbClr val="FF0000"/>
                </a:solidFill>
              </a:rPr>
              <a:t>SANAYİLEŞME VE AİLE ÖRGÜTLENMESİ</a:t>
            </a:r>
          </a:p>
          <a:p>
            <a:endParaRPr lang="tr-TR" sz="3200" dirty="0"/>
          </a:p>
          <a:p>
            <a:r>
              <a:rPr lang="tr-TR" sz="3200" b="1" dirty="0" smtClean="0"/>
              <a:t>Ailelerin birbirlerinden kopuk olması sanayileşmeyle ilişkilendirilen coğrafi  hareketliliğin bir sonucudur. </a:t>
            </a:r>
          </a:p>
          <a:p>
            <a:r>
              <a:rPr lang="tr-TR" sz="3200" dirty="0" smtClean="0"/>
              <a:t>Doğduğumuz aileden  ayrılıp  okumak ya da çalışmak için başka bir bölgeye gideriz ve takip eden dönemlerde anne-babamızdan ayrı bir hayat kurarız.</a:t>
            </a:r>
          </a:p>
        </p:txBody>
      </p:sp>
    </p:spTree>
    <p:extLst>
      <p:ext uri="{BB962C8B-B14F-4D97-AF65-F5344CB8AC3E}">
        <p14:creationId xmlns:p14="http://schemas.microsoft.com/office/powerpoint/2010/main" val="1617418118"/>
      </p:ext>
    </p:extLst>
  </p:cSld>
  <p:clrMapOvr>
    <a:masterClrMapping/>
  </p:clrMapOvr>
  <p:transition xmlns:p14="http://schemas.microsoft.com/office/powerpoint/2010/main" spd="med">
    <p:wheel spokes="3"/>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77305" y="1126622"/>
            <a:ext cx="8229600" cy="6286544"/>
          </a:xfrm>
        </p:spPr>
        <p:txBody>
          <a:bodyPr/>
          <a:lstStyle/>
          <a:p>
            <a:r>
              <a:rPr lang="tr-TR" dirty="0" smtClean="0"/>
              <a:t>Bu süreç dahilinde çoğu kimse evlenip bu yolla başka bir  aile kurar. </a:t>
            </a:r>
            <a:r>
              <a:rPr lang="tr-TR" dirty="0"/>
              <a:t>Ç</a:t>
            </a:r>
            <a:r>
              <a:rPr lang="tr-TR" dirty="0" smtClean="0"/>
              <a:t>oğumuz için </a:t>
            </a:r>
            <a:r>
              <a:rPr lang="tr-TR" b="1" dirty="0" smtClean="0"/>
              <a:t>toprağa bağlılık söz konusu değildir</a:t>
            </a:r>
            <a:r>
              <a:rPr lang="tr-TR" dirty="0" smtClean="0"/>
              <a:t>. Bu yüzden </a:t>
            </a:r>
            <a:r>
              <a:rPr lang="tr-TR" b="1" dirty="0" smtClean="0"/>
              <a:t>nerede iş bulursak oraya taşınırız.</a:t>
            </a:r>
          </a:p>
          <a:p>
            <a:r>
              <a:rPr lang="tr-TR" dirty="0" smtClean="0"/>
              <a:t>Evlenip yeni bir aile kuran çiftler anne babalarından çok uzakta yaşıyor olabilir. </a:t>
            </a:r>
            <a:r>
              <a:rPr lang="tr-TR" b="1" dirty="0" smtClean="0"/>
              <a:t>Nerede yaşayacaklarını belirleyen etken yapı iştir</a:t>
            </a:r>
            <a:r>
              <a:rPr lang="tr-TR" dirty="0" smtClean="0"/>
              <a:t>. Bu duruma </a:t>
            </a:r>
            <a:r>
              <a:rPr lang="tr-TR" i="1" dirty="0" smtClean="0">
                <a:solidFill>
                  <a:srgbClr val="FF0000"/>
                </a:solidFill>
              </a:rPr>
              <a:t>yeni yerleşimcilik </a:t>
            </a:r>
            <a:r>
              <a:rPr lang="tr-TR" dirty="0" smtClean="0"/>
              <a:t>adı verilir.</a:t>
            </a:r>
          </a:p>
          <a:p>
            <a:endParaRPr lang="tr-TR" dirty="0"/>
          </a:p>
        </p:txBody>
      </p:sp>
    </p:spTree>
    <p:extLst>
      <p:ext uri="{BB962C8B-B14F-4D97-AF65-F5344CB8AC3E}">
        <p14:creationId xmlns:p14="http://schemas.microsoft.com/office/powerpoint/2010/main" val="2051767564"/>
      </p:ext>
    </p:extLst>
  </p:cSld>
  <p:clrMapOvr>
    <a:masterClrMapping/>
  </p:clrMapOvr>
  <p:transition xmlns:p14="http://schemas.microsoft.com/office/powerpoint/2010/main" spd="med">
    <p:zoom dir="in"/>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28596" y="357166"/>
            <a:ext cx="8229600" cy="6286544"/>
          </a:xfrm>
        </p:spPr>
        <p:txBody>
          <a:bodyPr>
            <a:normAutofit fontScale="92500" lnSpcReduction="10000"/>
          </a:bodyPr>
          <a:lstStyle/>
          <a:p>
            <a:r>
              <a:rPr lang="tr-TR" b="1" dirty="0" smtClean="0"/>
              <a:t>Yeni yerleşimcilik orta sınıf için modern toplumda hem bir tercih hem de norm olarak en yaygın kalıptır. </a:t>
            </a:r>
            <a:r>
              <a:rPr lang="tr-TR" dirty="0" smtClean="0"/>
              <a:t>Orta sınıftan gelen çoğu insan er ya da geç kendi evini ve çekirdek ailesini kurar.</a:t>
            </a:r>
          </a:p>
          <a:p>
            <a:r>
              <a:rPr lang="tr-TR" b="1" dirty="0" smtClean="0"/>
              <a:t>Tabakalaşmış toplumlarda değer sistemleri gibi akrabalık sistemleri de sınıflara göre farklılıklar gösterir. </a:t>
            </a:r>
            <a:r>
              <a:rPr lang="tr-TR" dirty="0" smtClean="0"/>
              <a:t>Orta sınıftan biri ile yoksul kesimden biri arasında önemli farklılıklar vardır.</a:t>
            </a:r>
          </a:p>
          <a:p>
            <a:r>
              <a:rPr lang="tr-TR" dirty="0" smtClean="0"/>
              <a:t>Örneğin; alt gelir grubundan insanlar arasında geniş ailelerin bir arada yaşadığı hanelerin sayısı orta sınıfa oranla çok daha yüksektir.</a:t>
            </a:r>
          </a:p>
          <a:p>
            <a:r>
              <a:rPr lang="tr-TR" dirty="0" smtClean="0"/>
              <a:t>Kardeş, kardeş eşleri ve çocuklarının bir arada yaşadığı aile tipine </a:t>
            </a:r>
            <a:r>
              <a:rPr lang="tr-TR" b="1" i="1" dirty="0" smtClean="0">
                <a:solidFill>
                  <a:srgbClr val="FF0000"/>
                </a:solidFill>
              </a:rPr>
              <a:t>birleşik hane </a:t>
            </a:r>
            <a:r>
              <a:rPr lang="tr-TR" dirty="0" smtClean="0"/>
              <a:t>denir.</a:t>
            </a:r>
          </a:p>
          <a:p>
            <a:endParaRPr lang="tr-TR" dirty="0"/>
          </a:p>
        </p:txBody>
      </p:sp>
    </p:spTree>
    <p:extLst>
      <p:ext uri="{BB962C8B-B14F-4D97-AF65-F5344CB8AC3E}">
        <p14:creationId xmlns:p14="http://schemas.microsoft.com/office/powerpoint/2010/main" val="2073825624"/>
      </p:ext>
    </p:extLst>
  </p:cSld>
  <p:clrMapOvr>
    <a:masterClrMapping/>
  </p:clrMapOvr>
  <p:transition xmlns:p14="http://schemas.microsoft.com/office/powerpoint/2010/main" spd="med">
    <p:diamond/>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TotalTime>
  <Words>781</Words>
  <Application>Microsoft Macintosh PowerPoint</Application>
  <PresentationFormat>On-screen Show (4:3)</PresentationFormat>
  <Paragraphs>62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AİLE NEDİR?</vt:lpstr>
      <vt:lpstr>PowerPoint Presentation</vt:lpstr>
      <vt:lpstr>Çekirdek Aile</vt:lpstr>
      <vt:lpstr>PowerPoint Presentation</vt:lpstr>
      <vt:lpstr>Geniş Aile</vt:lpstr>
      <vt:lpstr>PowerPoint Presentation</vt:lpstr>
      <vt:lpstr>PowerPoint Presentation</vt:lpstr>
      <vt:lpstr>PowerPoint Presentation</vt:lpstr>
      <vt:lpstr>PowerPoint Presentation</vt:lpstr>
      <vt:lpstr>Kuzey Amerika’da Akrabalık Konusundaki Değişimler</vt:lpstr>
      <vt:lpstr>PowerPoint Presentation</vt:lpstr>
      <vt:lpstr>Aile ve Soydanlık</vt:lpstr>
      <vt:lpstr>Soy ve Klanlar</vt:lpstr>
      <vt:lpstr>Soydanlık</vt:lpstr>
      <vt:lpstr>PowerPoint Presentation</vt:lpstr>
      <vt:lpstr>PowerPoint Presentation</vt:lpstr>
      <vt:lpstr>Sülale ve Klanın Farkı</vt:lpstr>
      <vt:lpstr>PowerPoint Presentation</vt:lpstr>
    </vt:vector>
  </TitlesOfParts>
  <Company>ahmet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AİLE NEDİR?</dc:title>
  <dc:creator>ahmet ahmet</dc:creator>
  <cp:lastModifiedBy>ahmet ahmet</cp:lastModifiedBy>
  <cp:revision>2</cp:revision>
  <dcterms:created xsi:type="dcterms:W3CDTF">2018-02-22T16:20:27Z</dcterms:created>
  <dcterms:modified xsi:type="dcterms:W3CDTF">2018-02-23T12:11:20Z</dcterms:modified>
</cp:coreProperties>
</file>