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64" r:id="rId4"/>
    <p:sldId id="265" r:id="rId5"/>
    <p:sldId id="266" r:id="rId6"/>
    <p:sldId id="269" r:id="rId7"/>
    <p:sldId id="275" r:id="rId8"/>
    <p:sldId id="267" r:id="rId9"/>
    <p:sldId id="276" r:id="rId10"/>
    <p:sldId id="277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214" autoAdjust="0"/>
    <p:restoredTop sz="94660"/>
  </p:normalViewPr>
  <p:slideViewPr>
    <p:cSldViewPr>
      <p:cViewPr varScale="1">
        <p:scale>
          <a:sx n="108" d="100"/>
          <a:sy n="108" d="100"/>
        </p:scale>
        <p:origin x="1302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8. HAFTA 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Birleşik Sessiz Harflerin 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Yazım Kuralları-</a:t>
            </a:r>
            <a:r>
              <a:rPr lang="tr-TR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ııı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spcAft>
                <a:spcPts val="0"/>
              </a:spcAft>
              <a:buNone/>
            </a:pPr>
            <a:r>
              <a:rPr lang="tr-TR" sz="2000" dirty="0">
                <a:latin typeface="Sanskrit 1.2" pitchFamily="2" charset="0"/>
                <a:ea typeface="Times New Roman" panose="02020603050405020304" pitchFamily="18" charset="0"/>
              </a:rPr>
              <a:t>”   q+   q(   •   Q+   f(   F+   {q   {Q   {F   {[   {m    {y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ñña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ñra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ñya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ñhñha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ñhra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óya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óhra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õña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õñha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õóha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õõa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õma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 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õya</a:t>
            </a:r>
            <a:endParaRPr lang="tr-TR" sz="1200" dirty="0">
              <a:latin typeface="Roman Sanskrit Serif" panose="04020500000000000000" pitchFamily="82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tr-T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tr-T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tr-T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sz="2000" dirty="0" err="1">
                <a:latin typeface="Sanskrit 1.2" pitchFamily="2" charset="0"/>
                <a:ea typeface="Times New Roman" panose="02020603050405020304" pitchFamily="18" charset="0"/>
              </a:rPr>
              <a:t>Tk</a:t>
            </a:r>
            <a:r>
              <a:rPr lang="tr-TR" sz="2000" dirty="0">
                <a:latin typeface="Sanskrit 1.2" pitchFamily="2" charset="0"/>
                <a:ea typeface="Times New Roman" panose="02020603050405020304" pitchFamily="18" charset="0"/>
              </a:rPr>
              <a:t>    T³   Ä   </a:t>
            </a:r>
            <a:r>
              <a:rPr lang="tr-TR" sz="2000" dirty="0" err="1">
                <a:latin typeface="Sanskrit 1.2" pitchFamily="2" charset="0"/>
                <a:ea typeface="Times New Roman" panose="02020603050405020304" pitchFamily="18" charset="0"/>
              </a:rPr>
              <a:t>Åy</a:t>
            </a:r>
            <a:r>
              <a:rPr lang="tr-TR" sz="2000" dirty="0">
                <a:latin typeface="Sanskrit 1.2" pitchFamily="2" charset="0"/>
                <a:ea typeface="Times New Roman" panose="02020603050405020304" pitchFamily="18" charset="0"/>
              </a:rPr>
              <a:t>   ÅÇ   </a:t>
            </a:r>
            <a:r>
              <a:rPr lang="tr-TR" sz="2000" dirty="0" err="1">
                <a:latin typeface="Sanskrit 1.2" pitchFamily="2" charset="0"/>
                <a:ea typeface="Times New Roman" panose="02020603050405020304" pitchFamily="18" charset="0"/>
              </a:rPr>
              <a:t>Åv</a:t>
            </a:r>
            <a:r>
              <a:rPr lang="tr-TR" sz="2000" dirty="0">
                <a:latin typeface="Sanskrit 1.2" pitchFamily="2" charset="0"/>
                <a:ea typeface="Times New Roman" panose="02020603050405020304" pitchFamily="18" charset="0"/>
              </a:rPr>
              <a:t>   </a:t>
            </a:r>
            <a:r>
              <a:rPr lang="tr-TR" sz="2000" dirty="0" err="1">
                <a:latin typeface="Sanskrit 1.2" pitchFamily="2" charset="0"/>
                <a:ea typeface="Times New Roman" panose="02020603050405020304" pitchFamily="18" charset="0"/>
              </a:rPr>
              <a:t>Tw</a:t>
            </a:r>
            <a:r>
              <a:rPr lang="tr-TR" sz="2000" dirty="0">
                <a:latin typeface="Sanskrit 1.2" pitchFamily="2" charset="0"/>
                <a:ea typeface="Times New Roman" panose="02020603050405020304" pitchFamily="18" charset="0"/>
              </a:rPr>
              <a:t>   Æ   </a:t>
            </a:r>
            <a:r>
              <a:rPr lang="tr-TR" sz="2000" dirty="0" err="1">
                <a:latin typeface="Sanskrit 1.2" pitchFamily="2" charset="0"/>
                <a:ea typeface="Times New Roman" panose="02020603050405020304" pitchFamily="18" charset="0"/>
              </a:rPr>
              <a:t>Tp</a:t>
            </a:r>
            <a:r>
              <a:rPr lang="tr-TR" sz="2000" dirty="0">
                <a:latin typeface="Sanskrit 1.2" pitchFamily="2" charset="0"/>
                <a:ea typeface="Times New Roman" panose="02020603050405020304" pitchFamily="18" charset="0"/>
              </a:rPr>
              <a:t>   </a:t>
            </a:r>
            <a:r>
              <a:rPr lang="tr-TR" sz="2000" dirty="0" err="1">
                <a:latin typeface="Sanskrit 1.2" pitchFamily="2" charset="0"/>
                <a:ea typeface="Times New Roman" panose="02020603050405020304" pitchFamily="18" charset="0"/>
              </a:rPr>
              <a:t>Tm</a:t>
            </a:r>
            <a:r>
              <a:rPr lang="tr-TR" sz="2000" dirty="0">
                <a:latin typeface="Sanskrit 1.2" pitchFamily="2" charset="0"/>
                <a:ea typeface="Times New Roman" panose="02020603050405020304" pitchFamily="18" charset="0"/>
              </a:rPr>
              <a:t>   Ç   </a:t>
            </a:r>
            <a:r>
              <a:rPr lang="tr-TR" sz="2000" dirty="0" err="1">
                <a:latin typeface="Sanskrit 1.2" pitchFamily="2" charset="0"/>
                <a:ea typeface="Times New Roman" panose="02020603050405020304" pitchFamily="18" charset="0"/>
              </a:rPr>
              <a:t>Èy</a:t>
            </a:r>
            <a:r>
              <a:rPr lang="tr-TR" sz="20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</a:t>
            </a:r>
            <a:r>
              <a:rPr lang="tr-TR" sz="2000" dirty="0">
                <a:latin typeface="Sanskrit 1.2" pitchFamily="2" charset="0"/>
                <a:ea typeface="Times New Roman" panose="02020603050405020304" pitchFamily="18" charset="0"/>
              </a:rPr>
              <a:t>Ä</a:t>
            </a:r>
            <a:r>
              <a:rPr lang="tr-TR" sz="4400" dirty="0">
                <a:latin typeface="Sanskrit 1.2" pitchFamily="2" charset="0"/>
                <a:ea typeface="Times New Roman" panose="02020603050405020304" pitchFamily="18" charset="0"/>
              </a:rPr>
              <a:t>+</a:t>
            </a:r>
            <a:endParaRPr lang="tr-TR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Tka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tkra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tta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ttya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	 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tttra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ttva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ttha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tna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tpa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tma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trya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ttra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71665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26695" indent="-226695" algn="just"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c.) </a:t>
            </a: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r</a:t>
            </a:r>
            <a:r>
              <a:rPr lang="tr-TR" sz="2800" dirty="0">
                <a:latin typeface="Sanskrit 1.2" pitchFamily="2" charset="0"/>
                <a:ea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‘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’ sessiz harfinin önemli bir başka özelliği de 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seslisiyle kullanımıdır. ‘u veya </a:t>
            </a:r>
            <a:r>
              <a:rPr lang="tr-TR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å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’ seslisi diğer bütün harflerin altına eklenmesine karşın </a:t>
            </a: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r</a:t>
            </a:r>
            <a:r>
              <a:rPr lang="tr-TR" dirty="0">
                <a:latin typeface="Sanskrit 1.2" pitchFamily="2" charset="0"/>
                <a:ea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harfinin ortasına eklenir.</a:t>
            </a:r>
          </a:p>
          <a:p>
            <a:pPr indent="228600" algn="ctr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2204864"/>
            <a:ext cx="7467600" cy="4269088"/>
          </a:xfrm>
        </p:spPr>
        <p:txBody>
          <a:bodyPr/>
          <a:lstStyle/>
          <a:p>
            <a:pPr marL="0" indent="0" algn="just">
              <a:spcAft>
                <a:spcPts val="0"/>
              </a:spcAft>
              <a:buNone/>
            </a:pP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r	é	ê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ra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ru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rå</a:t>
            </a:r>
            <a:endParaRPr lang="tr-TR" i="1" dirty="0">
              <a:latin typeface="Roman Sanskrit Serif" panose="04020500000000000000" pitchFamily="82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tr-TR" i="1" dirty="0">
              <a:latin typeface="Roman Sanskrit Serif" panose="04020500000000000000" pitchFamily="82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tr-TR" i="1" dirty="0">
              <a:latin typeface="Roman Sanskrit Serif" panose="04020500000000000000" pitchFamily="82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d	Ê	Ë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da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du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då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 algn="just">
              <a:spcAft>
                <a:spcPts val="0"/>
              </a:spcAft>
              <a:buNone/>
              <a:tabLst>
                <a:tab pos="228600" algn="l"/>
              </a:tabLst>
            </a:pPr>
            <a:r>
              <a:rPr lang="tr-TR" dirty="0"/>
              <a:t>4. </a:t>
            </a: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y</a:t>
            </a:r>
            <a:r>
              <a:rPr lang="tr-TR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‘ya’ harfi birleşiğin ikinci üyesi olduğunda 2. kural gereği ilk hecenin altında yazılmaz. Birleşime girerken </a:t>
            </a: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(</a:t>
            </a:r>
            <a:r>
              <a:rPr lang="tr-TR" sz="2800" dirty="0">
                <a:latin typeface="Sanskrit 1.2" pitchFamily="2" charset="0"/>
                <a:ea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şeklini alarak ilk harfle birleşir.</a:t>
            </a: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175260" indent="0" algn="just">
              <a:spcAft>
                <a:spcPts val="0"/>
              </a:spcAft>
              <a:buNone/>
            </a:pPr>
            <a:r>
              <a:rPr lang="tr-TR" dirty="0"/>
              <a:t> </a:t>
            </a: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d!	y	*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5260" indent="0" algn="just">
              <a:spcAft>
                <a:spcPts val="0"/>
              </a:spcAft>
              <a:buNone/>
            </a:pP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	ya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dya</a:t>
            </a:r>
            <a:endParaRPr lang="tr-TR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5260" indent="0" algn="just">
              <a:spcAft>
                <a:spcPts val="0"/>
              </a:spcAft>
              <a:buNone/>
            </a:pPr>
            <a:endParaRPr lang="tr-TR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5260" indent="0" algn="just">
              <a:spcAft>
                <a:spcPts val="0"/>
              </a:spcAft>
              <a:buNone/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5260" indent="0" algn="just">
              <a:spcAft>
                <a:spcPts val="0"/>
              </a:spcAft>
              <a:buNone/>
            </a:pP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h!	y	ý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5260" indent="0" algn="just">
              <a:spcAft>
                <a:spcPts val="0"/>
              </a:spcAft>
              <a:buNone/>
            </a:pP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h	ya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hya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5. </a:t>
            </a:r>
            <a:r>
              <a:rPr lang="tr-TR" sz="3600" b="1" dirty="0">
                <a:latin typeface="Sanskrit 1.2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harfi birleşiğin ikinci üyesi olduğunda aşağıdaki şekilde birleşir.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2482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228600" indent="0" algn="just">
              <a:spcAft>
                <a:spcPts val="0"/>
              </a:spcAft>
              <a:buNone/>
            </a:pP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f!	m	Ò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0" algn="just">
              <a:spcAft>
                <a:spcPts val="0"/>
              </a:spcAft>
              <a:buNone/>
            </a:pP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ó</a:t>
            </a:r>
            <a:r>
              <a:rPr lang="tr-TR" i="1" dirty="0">
                <a:latin typeface="Sanskrit 1.2" pitchFamily="2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ó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</a:t>
            </a:r>
            <a:endParaRPr lang="tr-TR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0" algn="just">
              <a:spcAft>
                <a:spcPts val="0"/>
              </a:spcAft>
              <a:buNone/>
            </a:pPr>
            <a:endParaRPr lang="tr-TR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0" algn="just">
              <a:spcAft>
                <a:spcPts val="0"/>
              </a:spcAft>
              <a:buNone/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h!	m	ü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0" algn="just">
              <a:spcAft>
                <a:spcPts val="0"/>
              </a:spcAft>
              <a:buNone/>
            </a:pP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h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hma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8852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74DC25A-C789-4960-A9BA-FF2365BD032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10739536" cy="4873752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tr-TR" sz="2000" b="1" dirty="0">
                <a:latin typeface="Sanskrit 1.2" pitchFamily="2" charset="0"/>
                <a:ea typeface="Times New Roman" panose="02020603050405020304" pitchFamily="18" charset="0"/>
              </a:rPr>
              <a:t>` </a:t>
            </a:r>
            <a:r>
              <a:rPr lang="tr-TR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BİRLEŞİK SESSİZ HARFLER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tr-TR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tr-TR" sz="2000" dirty="0">
                <a:latin typeface="Sanskrit 1.2" pitchFamily="2" charset="0"/>
                <a:ea typeface="Times New Roman" panose="02020603050405020304" pitchFamily="18" charset="0"/>
              </a:rPr>
              <a:t>Š   </a:t>
            </a:r>
            <a:r>
              <a:rPr lang="tr-TR" sz="2000" dirty="0" err="1">
                <a:latin typeface="Sanskrit 1.2" pitchFamily="2" charset="0"/>
                <a:ea typeface="Times New Roman" panose="02020603050405020304" pitchFamily="18" charset="0"/>
              </a:rPr>
              <a:t>Ko</a:t>
            </a:r>
            <a:r>
              <a:rPr lang="tr-TR" sz="2000" dirty="0">
                <a:latin typeface="Sanskrit 1.2" pitchFamily="2" charset="0"/>
                <a:ea typeface="Times New Roman" panose="02020603050405020304" pitchFamily="18" charset="0"/>
              </a:rPr>
              <a:t>   ‹   KD  ­®(  ®v   ²   ²(   Km    K(  ³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kka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kkha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k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k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ha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ktya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ktva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kna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knya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kma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 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kya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kra</a:t>
            </a:r>
            <a:endParaRPr lang="tr-T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tr-TR" sz="2000" dirty="0"/>
          </a:p>
        </p:txBody>
      </p:sp>
      <p:sp>
        <p:nvSpPr>
          <p:cNvPr id="4" name="1 Başlık">
            <a:extLst>
              <a:ext uri="{FF2B5EF4-FFF2-40B4-BE49-F238E27FC236}">
                <a16:creationId xmlns:a16="http://schemas.microsoft.com/office/drawing/2014/main" id="{3A189409-7656-4D73-8A99-6D4963E4CEA2}"/>
              </a:ext>
            </a:extLst>
          </p:cNvPr>
          <p:cNvSpPr txBox="1">
            <a:spLocks/>
          </p:cNvSpPr>
          <p:nvPr/>
        </p:nvSpPr>
        <p:spPr>
          <a:xfrm>
            <a:off x="611560" y="18864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2011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spcAft>
                <a:spcPts val="0"/>
              </a:spcAft>
              <a:buNone/>
            </a:pPr>
            <a:r>
              <a:rPr lang="tr-TR" sz="2000" dirty="0">
                <a:latin typeface="Sanskrit 1.2" pitchFamily="2" charset="0"/>
                <a:ea typeface="Times New Roman" panose="02020603050405020304" pitchFamily="18" charset="0"/>
              </a:rPr>
              <a:t>³(  ¬  „  </a:t>
            </a:r>
            <a:r>
              <a:rPr lang="tr-TR" sz="2000" dirty="0" err="1">
                <a:latin typeface="Sanskrit 1.2" pitchFamily="2" charset="0"/>
                <a:ea typeface="Times New Roman" panose="02020603050405020304" pitchFamily="18" charset="0"/>
              </a:rPr>
              <a:t>Kv</a:t>
            </a:r>
            <a:r>
              <a:rPr lang="tr-TR" sz="2000" dirty="0">
                <a:latin typeface="Sanskrit 1.2" pitchFamily="2" charset="0"/>
                <a:ea typeface="Times New Roman" panose="02020603050405020304" pitchFamily="18" charset="0"/>
              </a:rPr>
              <a:t>   ]   </a:t>
            </a:r>
            <a:r>
              <a:rPr lang="tr-TR" sz="2000" dirty="0" err="1">
                <a:latin typeface="Sanskrit 1.2" pitchFamily="2" charset="0"/>
                <a:ea typeface="Times New Roman" panose="02020603050405020304" pitchFamily="18" charset="0"/>
              </a:rPr>
              <a:t>úm</a:t>
            </a:r>
            <a:r>
              <a:rPr lang="tr-TR" sz="2000" dirty="0">
                <a:latin typeface="Sanskrit 1.2" pitchFamily="2" charset="0"/>
                <a:ea typeface="Times New Roman" panose="02020603050405020304" pitchFamily="18" charset="0"/>
              </a:rPr>
              <a:t>   ú(   </a:t>
            </a:r>
            <a:r>
              <a:rPr lang="tr-TR" sz="2000" dirty="0" err="1">
                <a:latin typeface="Sanskrit 1.2" pitchFamily="2" charset="0"/>
                <a:ea typeface="Times New Roman" panose="02020603050405020304" pitchFamily="18" charset="0"/>
              </a:rPr>
              <a:t>úv</a:t>
            </a:r>
            <a:r>
              <a:rPr lang="tr-TR" sz="2000" dirty="0">
                <a:latin typeface="Sanskrit 1.2" pitchFamily="2" charset="0"/>
                <a:ea typeface="Times New Roman" panose="02020603050405020304" pitchFamily="18" charset="0"/>
              </a:rPr>
              <a:t>  Oy   µ   Gd   </a:t>
            </a:r>
            <a:r>
              <a:rPr lang="tr-TR" sz="2000" dirty="0" err="1">
                <a:latin typeface="Sanskrit 1.2" pitchFamily="2" charset="0"/>
                <a:ea typeface="Times New Roman" panose="02020603050405020304" pitchFamily="18" charset="0"/>
              </a:rPr>
              <a:t>Gx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krya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kla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këç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kva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ksha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kshma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kshya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kshva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khya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khra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gda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gdha</a:t>
            </a:r>
            <a:endParaRPr lang="tr-T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marL="0" indent="0" algn="just">
              <a:spcAft>
                <a:spcPts val="0"/>
              </a:spcAft>
              <a:buNone/>
            </a:pPr>
            <a:r>
              <a:rPr lang="tr-TR" sz="2000" dirty="0">
                <a:latin typeface="Sanskrit 1.2" pitchFamily="2" charset="0"/>
                <a:ea typeface="Times New Roman" panose="02020603050405020304" pitchFamily="18" charset="0"/>
              </a:rPr>
              <a:t>¶   G-   ¢   </a:t>
            </a:r>
            <a:r>
              <a:rPr lang="tr-TR" sz="2000" dirty="0" err="1">
                <a:latin typeface="Sanskrit 1.2" pitchFamily="2" charset="0"/>
                <a:ea typeface="Times New Roman" panose="02020603050405020304" pitchFamily="18" charset="0"/>
              </a:rPr>
              <a:t>Gl</a:t>
            </a:r>
            <a:r>
              <a:rPr lang="tr-TR" sz="2000" dirty="0">
                <a:latin typeface="Sanskrit 1.2" pitchFamily="2" charset="0"/>
                <a:ea typeface="Times New Roman" panose="02020603050405020304" pitchFamily="18" charset="0"/>
              </a:rPr>
              <a:t>   </a:t>
            </a:r>
            <a:r>
              <a:rPr lang="tr-TR" sz="2000" dirty="0" err="1">
                <a:latin typeface="Sanskrit 1.2" pitchFamily="2" charset="0"/>
                <a:ea typeface="Times New Roman" panose="02020603050405020304" pitchFamily="18" charset="0"/>
              </a:rPr>
              <a:t>Gv</a:t>
            </a:r>
            <a:r>
              <a:rPr lang="tr-TR" sz="2000" dirty="0">
                <a:latin typeface="Sanskrit 1.2" pitchFamily="2" charset="0"/>
                <a:ea typeface="Times New Roman" panose="02020603050405020304" pitchFamily="18" charset="0"/>
              </a:rPr>
              <a:t>   ¹   ¸m   ¸y   º   »   Œ   “   ¼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gna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gbha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gra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gla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gva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ghna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ghma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ghya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ghra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ïka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ïkha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ïkta</a:t>
            </a:r>
            <a:r>
              <a:rPr lang="tr-TR" sz="1200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  </a:t>
            </a:r>
            <a:r>
              <a:rPr lang="tr-TR" sz="1200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ïga</a:t>
            </a:r>
            <a:endParaRPr lang="tr-T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45999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1355</TotalTime>
  <Words>396</Words>
  <Application>Microsoft Office PowerPoint</Application>
  <PresentationFormat>Ekran Gösterisi (4:3)</PresentationFormat>
  <Paragraphs>57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20" baseType="lpstr">
      <vt:lpstr>Arial</vt:lpstr>
      <vt:lpstr>Calibri</vt:lpstr>
      <vt:lpstr>Century Schoolbook</vt:lpstr>
      <vt:lpstr>Comic Sans MS</vt:lpstr>
      <vt:lpstr>Roman Sanskrit Serif</vt:lpstr>
      <vt:lpstr>Sanskrit 1.2</vt:lpstr>
      <vt:lpstr>Times New Roman</vt:lpstr>
      <vt:lpstr>Wingdings</vt:lpstr>
      <vt:lpstr>Wingdings 2</vt:lpstr>
      <vt:lpstr>Oriel</vt:lpstr>
      <vt:lpstr>                  HİN 131 DEVANAGARİ ALFABESİ  8. HAFTA   Birleşik Sessiz Harflerin  Yazım Kuralları-ııı        </vt:lpstr>
      <vt:lpstr>HİN 131 DEVANAGARİ ALFABESİ</vt:lpstr>
      <vt:lpstr>HİN 131 DEVANAGARİ ALFABESİ</vt:lpstr>
      <vt:lpstr>HİN 131 DEVANAGARİ ALFABESİ</vt:lpstr>
      <vt:lpstr>HİN 131 DEVANAGARİ ALFABESİ</vt:lpstr>
      <vt:lpstr>HİN 131 DEVANAGARİ ALFABESİ</vt:lpstr>
      <vt:lpstr>HİN 131 DEVANAGARİ ALFABESİ</vt:lpstr>
      <vt:lpstr>PowerPoint Sunusu</vt:lpstr>
      <vt:lpstr>HİN 131 DEVANAGARİ ALFABESİ</vt:lpstr>
      <vt:lpstr>HİN 131 DEVANAGARİ ALFABESİ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169</cp:revision>
  <dcterms:created xsi:type="dcterms:W3CDTF">2014-11-21T09:52:05Z</dcterms:created>
  <dcterms:modified xsi:type="dcterms:W3CDTF">2020-03-08T19:05:55Z</dcterms:modified>
</cp:coreProperties>
</file>