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Birleşik Sessiz Harflerin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Yazım Kuralları-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ııı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”   q+   q(   •   Q+   f(   F+   {q   {Q   {F   {[   {m    {y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ñña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ñhñha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ñhra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óya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óhra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õña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õñha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õóha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õõa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õma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õya</a:t>
            </a:r>
            <a:endParaRPr lang="tr-TR" sz="1200" dirty="0">
              <a:latin typeface="Roman Sanskrit Serif" panose="04020500000000000000" pitchFamily="8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Tk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 T³   Ä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Åy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ÅÇ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Åv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Tw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Æ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Tp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Tm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Ç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Èy</a:t>
            </a:r>
            <a:r>
              <a:rPr lang="tr-TR" sz="20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Ä</a:t>
            </a:r>
            <a:r>
              <a:rPr lang="tr-TR" sz="4400" dirty="0">
                <a:latin typeface="Sanskrit 1.2" pitchFamily="2" charset="0"/>
                <a:ea typeface="Times New Roman" panose="02020603050405020304" pitchFamily="18" charset="0"/>
              </a:rPr>
              <a:t>+</a:t>
            </a:r>
            <a:endParaRPr lang="tr-T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Tka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tkra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tttra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ttva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ttra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26695" indent="-226695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c.)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‘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’ sessiz harfinin önemli bir başka özelliği de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seslisiyle kullanımıdır. ‘u veya 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å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’ seslisi diğer bütün harflerin altına eklenmesine karşın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harfinin ortasına eklenir.</a:t>
            </a: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	é	ê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ru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rå</a:t>
            </a:r>
            <a:endParaRPr lang="tr-TR" i="1" dirty="0">
              <a:latin typeface="Roman Sanskrit Serif" panose="04020500000000000000" pitchFamily="8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i="1" dirty="0">
              <a:latin typeface="Roman Sanskrit Serif" panose="04020500000000000000" pitchFamily="8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i="1" dirty="0">
              <a:latin typeface="Roman Sanskrit Serif" panose="04020500000000000000" pitchFamily="8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d	Ê	Ë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da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du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då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r>
              <a:rPr lang="tr-TR" dirty="0"/>
              <a:t>4.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y</a:t>
            </a:r>
            <a:r>
              <a:rPr lang="tr-T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‘ya’ harfi birleşiğin ikinci üyesi olduğunda 2. kural gereği ilk hecenin altında yazılmaz. Birleşime girerken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(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şeklini alarak ilk harfle birleşir.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75260" indent="0" algn="just">
              <a:spcAft>
                <a:spcPts val="0"/>
              </a:spcAft>
              <a:buNone/>
            </a:pPr>
            <a:r>
              <a:rPr lang="tr-TR" dirty="0"/>
              <a:t>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d!	y	*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	ya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dya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 algn="just">
              <a:spcAft>
                <a:spcPts val="0"/>
              </a:spcAft>
              <a:buNone/>
            </a:pP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h!	y	ý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	ya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tr-TR" sz="3600" b="1" dirty="0">
                <a:latin typeface="Sanskrit 1.2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harfi birleşiğin ikinci üyesi olduğunda aşağıdaki şekilde birleşir.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2860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f!	m	Ò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0" algn="just">
              <a:spcAft>
                <a:spcPts val="0"/>
              </a:spcAft>
              <a:buNone/>
            </a:pP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ó</a:t>
            </a:r>
            <a:r>
              <a:rPr lang="tr-TR" i="1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ó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0" algn="just">
              <a:spcAft>
                <a:spcPts val="0"/>
              </a:spcAft>
              <a:buNone/>
            </a:pP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h!	m	ü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hma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10739536" cy="487375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tr-TR" sz="2000" b="1" dirty="0">
                <a:latin typeface="Sanskrit 1.2" pitchFamily="2" charset="0"/>
                <a:ea typeface="Times New Roman" panose="02020603050405020304" pitchFamily="18" charset="0"/>
              </a:rPr>
              <a:t>` </a:t>
            </a: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BİRLEŞİK SESSİZ HARFLER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Š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Ko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‹   KD  ­®(  ®v   ²   ²(   Km    K(  ³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kka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kkha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</a:t>
            </a:r>
            <a:r>
              <a:rPr lang="tr-TR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</a:t>
            </a:r>
            <a:r>
              <a:rPr lang="tr-TR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ktya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ktva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kna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knya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kma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kra</a:t>
            </a: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sz="2000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³(  ¬  „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Kv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]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úm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ú(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úv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Oy   µ   Gd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Gx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krya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kla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këç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kva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ksha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kshma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kshya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kshva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khya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khra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gda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gdha</a:t>
            </a: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marL="0" indent="0" algn="just">
              <a:spcAft>
                <a:spcPts val="0"/>
              </a:spcAft>
              <a:buNone/>
            </a:pP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¶   G-   ¢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Gl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</a:t>
            </a:r>
            <a:r>
              <a:rPr lang="tr-TR" sz="2000" dirty="0" err="1">
                <a:latin typeface="Sanskrit 1.2" pitchFamily="2" charset="0"/>
                <a:ea typeface="Times New Roman" panose="02020603050405020304" pitchFamily="18" charset="0"/>
              </a:rPr>
              <a:t>Gv</a:t>
            </a:r>
            <a:r>
              <a:rPr lang="tr-TR" sz="2000" dirty="0">
                <a:latin typeface="Sanskrit 1.2" pitchFamily="2" charset="0"/>
                <a:ea typeface="Times New Roman" panose="02020603050405020304" pitchFamily="18" charset="0"/>
              </a:rPr>
              <a:t>   ¹   ¸m   ¸y   º   »   Œ   “   ¼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gna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gbha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gla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gva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ghna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ghma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ghya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ghra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ïka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ïkha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ïkta</a:t>
            </a:r>
            <a:r>
              <a:rPr lang="tr-TR" sz="1200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  </a:t>
            </a:r>
            <a:r>
              <a:rPr lang="tr-TR" sz="1200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ïga</a:t>
            </a:r>
            <a:endParaRPr lang="tr-TR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1355</TotalTime>
  <Words>396</Words>
  <Application>Microsoft Office PowerPoint</Application>
  <PresentationFormat>Ekran Gösterisi (4:3)</PresentationFormat>
  <Paragraphs>57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20" baseType="lpstr">
      <vt:lpstr>Arial</vt:lpstr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8. HAFTA   Birleşik Sessiz Harflerin  Yazım Kuralları-ııı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169</cp:revision>
  <dcterms:created xsi:type="dcterms:W3CDTF">2014-11-21T09:52:05Z</dcterms:created>
  <dcterms:modified xsi:type="dcterms:W3CDTF">2020-03-08T19:05:55Z</dcterms:modified>
</cp:coreProperties>
</file>