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9"/>
  </p:notesMasterIdLst>
  <p:sldIdLst>
    <p:sldId id="1082" r:id="rId4"/>
    <p:sldId id="611" r:id="rId5"/>
    <p:sldId id="1097" r:id="rId6"/>
    <p:sldId id="1098" r:id="rId7"/>
    <p:sldId id="1099"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66" y="3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103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Hukukun Temel İlkeleri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(3-0)5</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Erdem ERCAN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343239" cy="4770537"/>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endParaRPr lang="tr-TR" sz="24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400" spc="-50" dirty="0" smtClean="0">
                <a:latin typeface="Arial" panose="020B0604020202020204" pitchFamily="34" charset="0"/>
                <a:ea typeface="Trebuchet MS" panose="020B0603020202020204" pitchFamily="34" charset="0"/>
                <a:cs typeface="Arial" panose="020B0604020202020204" pitchFamily="34" charset="0"/>
              </a:rPr>
              <a:t>Hukuk kavramı, üç farklı şekilde ele alınabilir: Sözlük Anlamı Bakımından, </a:t>
            </a:r>
            <a:r>
              <a:rPr lang="tr-TR" sz="2400" spc="-50" dirty="0">
                <a:latin typeface="Arial" panose="020B0604020202020204" pitchFamily="34" charset="0"/>
                <a:ea typeface="Trebuchet MS" panose="020B0603020202020204" pitchFamily="34" charset="0"/>
                <a:cs typeface="Arial" panose="020B0604020202020204" pitchFamily="34" charset="0"/>
              </a:rPr>
              <a:t>Kurumsal </a:t>
            </a:r>
            <a:r>
              <a:rPr lang="tr-TR" sz="2400" spc="-50" dirty="0" smtClean="0">
                <a:latin typeface="Arial" panose="020B0604020202020204" pitchFamily="34" charset="0"/>
                <a:ea typeface="Trebuchet MS" panose="020B0603020202020204" pitchFamily="34" charset="0"/>
                <a:cs typeface="Arial" panose="020B0604020202020204" pitchFamily="34" charset="0"/>
              </a:rPr>
              <a:t>Bakımdan, Bilimsel Bakımdan.</a:t>
            </a:r>
          </a:p>
          <a:p>
            <a:pPr marL="342900" indent="-342900" algn="just">
              <a:spcBef>
                <a:spcPts val="600"/>
              </a:spcBef>
              <a:spcAft>
                <a:spcPts val="600"/>
              </a:spcAft>
              <a:buClr>
                <a:srgbClr val="000099"/>
              </a:buClr>
              <a:buFont typeface="Wingdings" panose="05000000000000000000" pitchFamily="2" charset="2"/>
              <a:buChar char="q"/>
            </a:pPr>
            <a:r>
              <a:rPr lang="tr-TR" sz="2400" spc="-50" dirty="0" smtClean="0">
                <a:latin typeface="Arial" panose="020B0604020202020204" pitchFamily="34" charset="0"/>
                <a:ea typeface="Trebuchet MS" panose="020B0603020202020204" pitchFamily="34" charset="0"/>
                <a:cs typeface="Arial" panose="020B0604020202020204" pitchFamily="34" charset="0"/>
              </a:rPr>
              <a:t>Arapça kökenli bir kelime olan «</a:t>
            </a:r>
            <a:r>
              <a:rPr lang="tr-TR" sz="2400" spc="-50" dirty="0" err="1" smtClean="0">
                <a:latin typeface="Arial" panose="020B0604020202020204" pitchFamily="34" charset="0"/>
                <a:ea typeface="Trebuchet MS" panose="020B0603020202020204" pitchFamily="34" charset="0"/>
                <a:cs typeface="Arial" panose="020B0604020202020204" pitchFamily="34" charset="0"/>
              </a:rPr>
              <a:t>Hukuk»un</a:t>
            </a:r>
            <a:r>
              <a:rPr lang="tr-TR" sz="2400" spc="-50" dirty="0" smtClean="0">
                <a:latin typeface="Arial" panose="020B0604020202020204" pitchFamily="34" charset="0"/>
                <a:ea typeface="Trebuchet MS" panose="020B0603020202020204" pitchFamily="34" charset="0"/>
                <a:cs typeface="Arial" panose="020B0604020202020204" pitchFamily="34" charset="0"/>
              </a:rPr>
              <a:t> sözlük anlamı «</a:t>
            </a:r>
            <a:r>
              <a:rPr lang="tr-TR" sz="2400" spc="-50" dirty="0" err="1" smtClean="0">
                <a:latin typeface="Arial" panose="020B0604020202020204" pitchFamily="34" charset="0"/>
                <a:ea typeface="Trebuchet MS" panose="020B0603020202020204" pitchFamily="34" charset="0"/>
                <a:cs typeface="Arial" panose="020B0604020202020204" pitchFamily="34" charset="0"/>
              </a:rPr>
              <a:t>Haklar»dır</a:t>
            </a:r>
            <a:r>
              <a:rPr lang="tr-TR" sz="2400" spc="-50" dirty="0" smtClean="0">
                <a:latin typeface="Arial" panose="020B0604020202020204" pitchFamily="34" charset="0"/>
                <a:ea typeface="Trebuchet MS" panose="020B0603020202020204" pitchFamily="34" charset="0"/>
                <a:cs typeface="Arial" panose="020B0604020202020204" pitchFamily="34" charset="0"/>
              </a:rPr>
              <a:t>. Hak kavramının çoğulu olarak kullanılır. «Hak» kavramı kısaca; hukuken korunan menfaat olarak tanımlanabilir.</a:t>
            </a:r>
          </a:p>
          <a:p>
            <a:pPr marL="342900" indent="-342900" algn="just">
              <a:spcBef>
                <a:spcPts val="600"/>
              </a:spcBef>
              <a:spcAft>
                <a:spcPts val="600"/>
              </a:spcAft>
              <a:buClr>
                <a:srgbClr val="000099"/>
              </a:buClr>
              <a:buFont typeface="Wingdings" panose="05000000000000000000" pitchFamily="2" charset="2"/>
              <a:buChar char="q"/>
            </a:pPr>
            <a:r>
              <a:rPr lang="tr-TR" sz="2400" spc="-50" dirty="0" smtClean="0">
                <a:latin typeface="Arial" panose="020B0604020202020204" pitchFamily="34" charset="0"/>
                <a:ea typeface="Trebuchet MS" panose="020B0603020202020204" pitchFamily="34" charset="0"/>
                <a:cs typeface="Arial" panose="020B0604020202020204" pitchFamily="34" charset="0"/>
              </a:rPr>
              <a:t> Kurumsal olarak ise; Devletin üç temel organından biri olan Yargı Organını, bir başka deyişle mahkemeleri ve yargı mercilerini ifade eder.</a:t>
            </a:r>
          </a:p>
          <a:p>
            <a:pPr marL="342900" indent="-342900" algn="just">
              <a:spcBef>
                <a:spcPts val="600"/>
              </a:spcBef>
              <a:spcAft>
                <a:spcPts val="600"/>
              </a:spcAft>
              <a:buClr>
                <a:srgbClr val="000099"/>
              </a:buClr>
              <a:buFont typeface="Wingdings" panose="05000000000000000000" pitchFamily="2" charset="2"/>
              <a:buChar char="q"/>
            </a:pPr>
            <a:endParaRPr lang="tr-TR" sz="24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Kavramının Tanımı ve Anlamı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031873"/>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endParaRPr lang="tr-TR" sz="24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400" spc="-50" dirty="0" smtClean="0">
                <a:latin typeface="Arial" panose="020B0604020202020204" pitchFamily="34" charset="0"/>
                <a:ea typeface="Trebuchet MS" panose="020B0603020202020204" pitchFamily="34" charset="0"/>
                <a:cs typeface="Arial" panose="020B0604020202020204" pitchFamily="34" charset="0"/>
              </a:rPr>
              <a:t>Bilimsel </a:t>
            </a:r>
            <a:r>
              <a:rPr lang="tr-TR" sz="2400" spc="-50" dirty="0">
                <a:latin typeface="Arial" panose="020B0604020202020204" pitchFamily="34" charset="0"/>
                <a:ea typeface="Trebuchet MS" panose="020B0603020202020204" pitchFamily="34" charset="0"/>
                <a:cs typeface="Arial" panose="020B0604020202020204" pitchFamily="34" charset="0"/>
              </a:rPr>
              <a:t>anlamda hukuk tanımı yapılacak olursa iki temel yaklaşımdan bahsedilmelidir.</a:t>
            </a:r>
          </a:p>
          <a:p>
            <a:pPr marL="342900" indent="-342900" algn="just">
              <a:spcBef>
                <a:spcPts val="600"/>
              </a:spcBef>
              <a:spcAft>
                <a:spcPts val="600"/>
              </a:spcAft>
              <a:buClr>
                <a:srgbClr val="000099"/>
              </a:buClr>
              <a:buFont typeface="Wingdings" panose="05000000000000000000" pitchFamily="2" charset="2"/>
              <a:buChar char="q"/>
            </a:pPr>
            <a:r>
              <a:rPr lang="tr-TR" sz="2400" spc="-50" dirty="0" smtClean="0">
                <a:latin typeface="Arial" panose="020B0604020202020204" pitchFamily="34" charset="0"/>
                <a:ea typeface="Trebuchet MS" panose="020B0603020202020204" pitchFamily="34" charset="0"/>
                <a:cs typeface="Arial" panose="020B0604020202020204" pitchFamily="34" charset="0"/>
              </a:rPr>
              <a:t>İlki ideal (doğal) hukuk anlayışının hukuk yaklaşımıdır. Buna göre, hukuk adalete yönelmiş toplumsal kurallar bütünüdür.</a:t>
            </a:r>
          </a:p>
          <a:p>
            <a:pPr marL="342900" indent="-342900" algn="just">
              <a:spcBef>
                <a:spcPts val="600"/>
              </a:spcBef>
              <a:spcAft>
                <a:spcPts val="600"/>
              </a:spcAft>
              <a:buClr>
                <a:srgbClr val="000099"/>
              </a:buClr>
              <a:buFont typeface="Wingdings" panose="05000000000000000000" pitchFamily="2" charset="2"/>
              <a:buChar char="q"/>
            </a:pPr>
            <a:r>
              <a:rPr lang="tr-TR" sz="2400" spc="-50" dirty="0" smtClean="0">
                <a:latin typeface="Arial" panose="020B0604020202020204" pitchFamily="34" charset="0"/>
                <a:ea typeface="Trebuchet MS" panose="020B0603020202020204" pitchFamily="34" charset="0"/>
                <a:cs typeface="Arial" panose="020B0604020202020204" pitchFamily="34" charset="0"/>
              </a:rPr>
              <a:t>İkincisi ise pozitif hukuk yaklaşımıdır. Bu yaklaşıma göre hukuk, devlet otoritesi tarafından desteklenen yürürlükteki yazılı ve yazısız kurallar bütünüdür.</a:t>
            </a:r>
            <a:endParaRPr lang="tr-TR" sz="24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Kavramının Tanımı ve Anlamı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956018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093428"/>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endParaRPr lang="tr-TR" sz="24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400" spc="-50" dirty="0" smtClean="0">
                <a:latin typeface="Arial" panose="020B0604020202020204" pitchFamily="34" charset="0"/>
                <a:ea typeface="Trebuchet MS" panose="020B0603020202020204" pitchFamily="34" charset="0"/>
                <a:cs typeface="Arial" panose="020B0604020202020204" pitchFamily="34" charset="0"/>
              </a:rPr>
              <a:t>İdeal hukuk okulunun bakış açısına göre insanın insan olmaktan kaynaklanan evrensel nitelikte, eşitlik ve hakkaniyet esaslarına göre değerlendirilmesi gereken temel hak ve özgürlükleri vardır, hukukun bu hak ve özgürlükler temelinde yükselmesi </a:t>
            </a:r>
            <a:r>
              <a:rPr lang="tr-TR" sz="2400" spc="-50" dirty="0" smtClean="0">
                <a:latin typeface="Arial" panose="020B0604020202020204" pitchFamily="34" charset="0"/>
                <a:ea typeface="Trebuchet MS" panose="020B0603020202020204" pitchFamily="34" charset="0"/>
                <a:cs typeface="Arial" panose="020B0604020202020204" pitchFamily="34" charset="0"/>
              </a:rPr>
              <a:t>gerekir.</a:t>
            </a:r>
          </a:p>
          <a:p>
            <a:pPr marL="342900" indent="-342900" algn="just">
              <a:spcBef>
                <a:spcPts val="600"/>
              </a:spcBef>
              <a:spcAft>
                <a:spcPts val="600"/>
              </a:spcAft>
              <a:buClr>
                <a:srgbClr val="000099"/>
              </a:buClr>
              <a:buFont typeface="Wingdings" panose="05000000000000000000" pitchFamily="2" charset="2"/>
              <a:buChar char="q"/>
            </a:pPr>
            <a:r>
              <a:rPr lang="tr-TR" sz="2400" spc="-50" dirty="0" smtClean="0">
                <a:latin typeface="Arial" panose="020B0604020202020204" pitchFamily="34" charset="0"/>
                <a:ea typeface="Trebuchet MS" panose="020B0603020202020204" pitchFamily="34" charset="0"/>
                <a:cs typeface="Arial" panose="020B0604020202020204" pitchFamily="34" charset="0"/>
              </a:rPr>
              <a:t>Uygulamacıların </a:t>
            </a:r>
            <a:r>
              <a:rPr lang="tr-TR" sz="2400" spc="-50" dirty="0" smtClean="0">
                <a:latin typeface="Arial" panose="020B0604020202020204" pitchFamily="34" charset="0"/>
                <a:ea typeface="Trebuchet MS" panose="020B0603020202020204" pitchFamily="34" charset="0"/>
                <a:cs typeface="Arial" panose="020B0604020202020204" pitchFamily="34" charset="0"/>
              </a:rPr>
              <a:t>ve otoritenin var olan hukuku değil olması gereken hukuku hedeflemesi, esas alması gerektiği düşüncesi hakimdir. Adil ve hakkaniyete uygun olmayan kuralların hukuk düzeninde yeri olmamalıdır</a:t>
            </a:r>
            <a:r>
              <a:rPr lang="tr-TR" sz="2400" spc="-50" dirty="0" smtClean="0">
                <a:latin typeface="Arial" panose="020B0604020202020204" pitchFamily="34" charset="0"/>
                <a:ea typeface="Trebuchet MS" panose="020B0603020202020204" pitchFamily="34" charset="0"/>
                <a:cs typeface="Arial" panose="020B0604020202020204" pitchFamily="34" charset="0"/>
              </a:rPr>
              <a:t>.</a:t>
            </a:r>
            <a:endParaRPr lang="tr-TR" sz="2400" spc="-50" dirty="0" smtClean="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Kavramının Tanımı ve Anlamı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4813260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985433"/>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endParaRPr lang="tr-TR" sz="2400" spc="-50" dirty="0" smtClean="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400" spc="-50" dirty="0" smtClean="0">
                <a:latin typeface="Arial" panose="020B0604020202020204" pitchFamily="34" charset="0"/>
                <a:ea typeface="Trebuchet MS" panose="020B0603020202020204" pitchFamily="34" charset="0"/>
                <a:cs typeface="Arial" panose="020B0604020202020204" pitchFamily="34" charset="0"/>
              </a:rPr>
              <a:t>Pozitif </a:t>
            </a:r>
            <a:r>
              <a:rPr lang="tr-TR" sz="2400" spc="-50" dirty="0" smtClean="0">
                <a:latin typeface="Arial" panose="020B0604020202020204" pitchFamily="34" charset="0"/>
                <a:ea typeface="Trebuchet MS" panose="020B0603020202020204" pitchFamily="34" charset="0"/>
                <a:cs typeface="Arial" panose="020B0604020202020204" pitchFamily="34" charset="0"/>
              </a:rPr>
              <a:t>hukuk yaklaşımı ise, var olan kuralların adil olup olmamasıyla ve olması gereken hukukla ilgilenmez, yürürlükteki kuralların hukuku oluşturduğunu ve bu kuralların kendi sistematiği içerisinde veyahut da karşılaştırmalı olarak incelenmesi gerektiğini düşünür.</a:t>
            </a:r>
            <a:endParaRPr lang="tr-TR" sz="24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 Kavramının Tanımı ve Anlamı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255958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12866</TotalTime>
  <Words>264</Words>
  <Application>Microsoft Office PowerPoint</Application>
  <PresentationFormat>Ekran Gösterisi (4:3)</PresentationFormat>
  <Paragraphs>22</Paragraphs>
  <Slides>5</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5</vt:i4>
      </vt:variant>
    </vt:vector>
  </HeadingPairs>
  <TitlesOfParts>
    <vt:vector size="14"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894</cp:revision>
  <cp:lastPrinted>2016-10-24T07:53:35Z</cp:lastPrinted>
  <dcterms:created xsi:type="dcterms:W3CDTF">2016-09-18T09:35:24Z</dcterms:created>
  <dcterms:modified xsi:type="dcterms:W3CDTF">2020-02-28T12:10:22Z</dcterms:modified>
</cp:coreProperties>
</file>