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835" r:id="rId2"/>
  </p:sldMasterIdLst>
  <p:sldIdLst>
    <p:sldId id="460" r:id="rId3"/>
    <p:sldId id="416" r:id="rId4"/>
    <p:sldId id="493" r:id="rId5"/>
    <p:sldId id="413" r:id="rId6"/>
    <p:sldId id="417" r:id="rId7"/>
    <p:sldId id="414" r:id="rId8"/>
    <p:sldId id="461" r:id="rId9"/>
    <p:sldId id="419" r:id="rId10"/>
    <p:sldId id="260" r:id="rId11"/>
    <p:sldId id="462" r:id="rId12"/>
    <p:sldId id="463" r:id="rId13"/>
    <p:sldId id="464" r:id="rId14"/>
    <p:sldId id="465" r:id="rId15"/>
    <p:sldId id="360" r:id="rId16"/>
    <p:sldId id="270" r:id="rId17"/>
    <p:sldId id="271" r:id="rId18"/>
    <p:sldId id="361" r:id="rId19"/>
    <p:sldId id="272" r:id="rId20"/>
    <p:sldId id="466" r:id="rId21"/>
    <p:sldId id="467" r:id="rId22"/>
    <p:sldId id="468" r:id="rId23"/>
    <p:sldId id="469" r:id="rId24"/>
    <p:sldId id="277" r:id="rId25"/>
    <p:sldId id="296" r:id="rId26"/>
    <p:sldId id="298" r:id="rId27"/>
    <p:sldId id="299" r:id="rId28"/>
    <p:sldId id="300" r:id="rId29"/>
    <p:sldId id="301" r:id="rId30"/>
    <p:sldId id="302" r:id="rId31"/>
    <p:sldId id="305" r:id="rId32"/>
    <p:sldId id="306" r:id="rId33"/>
    <p:sldId id="307" r:id="rId34"/>
    <p:sldId id="308" r:id="rId35"/>
    <p:sldId id="474" r:id="rId36"/>
    <p:sldId id="311" r:id="rId37"/>
    <p:sldId id="475" r:id="rId38"/>
    <p:sldId id="476" r:id="rId39"/>
    <p:sldId id="477" r:id="rId40"/>
    <p:sldId id="315" r:id="rId41"/>
    <p:sldId id="478" r:id="rId42"/>
    <p:sldId id="336" r:id="rId43"/>
    <p:sldId id="337" r:id="rId44"/>
    <p:sldId id="338" r:id="rId45"/>
    <p:sldId id="339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487" r:id="rId61"/>
    <p:sldId id="488" r:id="rId62"/>
    <p:sldId id="489" r:id="rId63"/>
    <p:sldId id="381" r:id="rId64"/>
    <p:sldId id="490" r:id="rId65"/>
    <p:sldId id="491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96" r:id="rId79"/>
    <p:sldId id="397" r:id="rId80"/>
    <p:sldId id="398" r:id="rId81"/>
    <p:sldId id="399" r:id="rId82"/>
    <p:sldId id="400" r:id="rId83"/>
    <p:sldId id="401" r:id="rId84"/>
    <p:sldId id="402" r:id="rId85"/>
    <p:sldId id="403" r:id="rId86"/>
    <p:sldId id="404" r:id="rId87"/>
    <p:sldId id="405" r:id="rId88"/>
    <p:sldId id="406" r:id="rId89"/>
    <p:sldId id="494" r:id="rId90"/>
    <p:sldId id="407" r:id="rId91"/>
    <p:sldId id="408" r:id="rId92"/>
    <p:sldId id="410" r:id="rId9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0445" autoAdjust="0"/>
  </p:normalViewPr>
  <p:slideViewPr>
    <p:cSldViewPr>
      <p:cViewPr varScale="1">
        <p:scale>
          <a:sx n="60" d="100"/>
          <a:sy n="60" d="100"/>
        </p:scale>
        <p:origin x="14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6061C3-B9BE-4F79-8E87-73A8EEAB3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B057BD8-A4F8-4ED1-9224-D3227C42A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C63CB9-677D-488F-BD9B-75BD3C77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E45E09-9853-4CF2-9668-6BC4B2A5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5C5E93-19C7-4C19-AC8F-DCC5D256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431B-D4BC-4F9D-B3F2-9142728A6C9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12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BC673D-5907-4C0B-8652-0BE497B9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FE8D95-6E8A-4590-AF66-4026D80C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8CF593-D2BE-4980-9A26-E2761D82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1ED003-6FFA-43CD-999B-B0D868F6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CA7713-7418-40B0-9EC5-B00B91AF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94EC5-CAD5-46BB-A85E-395B86246A8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59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A5312F3-618E-44DC-813F-D74EC13F3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05DCBA-53E9-4AFA-9AD3-D9D9A68C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606D7A-9549-4A1D-927C-06646C87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921597-98B3-4965-A328-EFB7F53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0A048B-F15C-448C-AA59-953D5E59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8DF4A-7FDB-414B-A3B8-8CA3AE2387B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06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5FCF-6E87-4387-B256-DEDCB119D9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65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F485-DCAB-424E-8C5E-5E99434B5E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83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6061C3-B9BE-4F79-8E87-73A8EEAB3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B057BD8-A4F8-4ED1-9224-D3227C42A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C63CB9-677D-488F-BD9B-75BD3C77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E45E09-9853-4CF2-9668-6BC4B2A5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5C5E93-19C7-4C19-AC8F-DCC5D256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33D85-D8B8-4DF7-AD7B-D301CCA949C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1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8F3D20-24A0-4E48-935E-2ACDD610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854419-FC53-43BD-8FB0-70DF1690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B931B6-BFCC-457C-9A8B-6359408E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6A0682-6678-47B7-83B3-B65568E5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875979-2141-4B95-8583-3DA4490C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A4F35-DA82-4A46-BB89-4FA19E87051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42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5872E3-9E80-438A-931C-2379A0C0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9ED49A-9FAA-44BE-A70F-B43437C5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31DFBE-14CF-415D-8D23-3319BFCB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92A7B0-8E9F-4798-9945-41C3843E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79EC46-F22C-45E3-970C-58B52E24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0983-8439-4F08-8ABD-1944585FF7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74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6FA940-9E34-486E-86E0-0EEEF990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26F5EA-65EA-43DA-BBFD-5915BA2F5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3C8F4E-7192-466B-A8AA-E9BF43797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D8A8A-7D3E-4CC3-9468-215868E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2446225-EBFC-4852-85BC-2526043B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81AB3D-04D2-4FED-839D-D62DC34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4553D-D70D-4B42-A545-28F7968354F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823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E4FCF8-36CE-4B52-82C9-80D0A1A7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6F1E26-002B-40AA-BF15-A1BF0F01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ABC783-4297-45A7-BA8D-D3B7A908A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8BCE4D7-2034-41E9-B40F-4E5B414EF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B9CAF6-8904-426E-B44B-3EF367B0B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0000BAA-B065-48A9-B04E-5D9DDA01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C54608F-2DD9-4175-943B-045BE5B2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A017B7-903E-4943-86F0-7E1C678B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3AA7-E32B-495C-B718-61455B910A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01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790BCF-AD63-4090-97CE-D6177E78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028B07-536A-49AC-860B-E3622E9C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D61CB-37D8-430C-B9F1-41C46C0E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4FAE639-B7B2-4071-AF43-B1986D5B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0F873-2099-4156-9356-8C6A34F9429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4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8F3D20-24A0-4E48-935E-2ACDD610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854419-FC53-43BD-8FB0-70DF1690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B931B6-BFCC-457C-9A8B-6359408E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6A0682-6678-47B7-83B3-B65568E5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875979-2141-4B95-8583-3DA4490C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99DA6-C888-4E6A-BAD4-6DE3A252B2A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592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6C4CD1-DB19-46BE-9445-3AB147BD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9334F8-AC26-46C5-8C45-8BAC8C83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A01E40D-8910-4592-9DAC-BA0F27B8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B9A78-8A02-4C2E-9DF2-CD67C6DD63C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15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C57405-768C-4B09-BE23-A3DD6AE1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863962-3217-4F4E-9555-D819F86B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0DC5C1-C256-4752-AEBC-EABD2BF7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220A7D-750E-4E7E-9E21-5ABE74EF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22F250-171D-4B3F-9C16-6D86FC6A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1C35FB-65EC-44AA-A90A-9996C64C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8BC7C-F105-4670-B998-D34DF4051B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614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3CAE56-5FA9-4A3B-8B42-3265D662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FFD15A6-0587-46EA-AD29-D75815DE0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C7E4C6-A62C-408B-9DBA-5312FAB1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C6ABBF-8448-48A1-8449-4943EDC9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3C60AE-89DA-4B1D-B25D-42F3F98A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88D616-C421-44E5-905D-4462288D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2A8D8-1FBD-4D55-9386-D2D2DCC18B6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341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BC673D-5907-4C0B-8652-0BE497B9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FE8D95-6E8A-4590-AF66-4026D80C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8CF593-D2BE-4980-9A26-E2761D82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1ED003-6FFA-43CD-999B-B0D868F6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CA7713-7418-40B0-9EC5-B00B91AF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0983-8439-4F08-8ABD-1944585FF7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316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A5312F3-618E-44DC-813F-D74EC13F3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05DCBA-53E9-4AFA-9AD3-D9D9A68C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606D7A-9549-4A1D-927C-06646C87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921597-98B3-4965-A328-EFB7F53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0A048B-F15C-448C-AA59-953D5E59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55CAA-03FE-4421-AB51-57780A19AD2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38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5872E3-9E80-438A-931C-2379A0C0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9ED49A-9FAA-44BE-A70F-B43437C5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31DFBE-14CF-415D-8D23-3319BFCB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92A7B0-8E9F-4798-9945-41C3843E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79EC46-F22C-45E3-970C-58B52E24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94EC5-CAD5-46BB-A85E-395B86246A8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25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6FA940-9E34-486E-86E0-0EEEF990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26F5EA-65EA-43DA-BBFD-5915BA2F5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3C8F4E-7192-466B-A8AA-E9BF43797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D8A8A-7D3E-4CC3-9468-215868E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2446225-EBFC-4852-85BC-2526043B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81AB3D-04D2-4FED-839D-D62DC34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56DCE-BD03-4C69-9175-781408F7DA1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67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E4FCF8-36CE-4B52-82C9-80D0A1A7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6F1E26-002B-40AA-BF15-A1BF0F01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ABC783-4297-45A7-BA8D-D3B7A908A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8BCE4D7-2034-41E9-B40F-4E5B414EF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B9CAF6-8904-426E-B44B-3EF367B0B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0000BAA-B065-48A9-B04E-5D9DDA01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C54608F-2DD9-4175-943B-045BE5B2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A017B7-903E-4943-86F0-7E1C678B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D35C4-4679-41EA-923C-7385685E368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74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790BCF-AD63-4090-97CE-D6177E78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028B07-536A-49AC-860B-E3622E9C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D61CB-37D8-430C-B9F1-41C46C0E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4FAE639-B7B2-4071-AF43-B1986D5B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3F170-93AA-43F0-8910-4E4927FA46F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7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6C4CD1-DB19-46BE-9445-3AB147BD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9334F8-AC26-46C5-8C45-8BAC8C83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A01E40D-8910-4592-9DAC-BA0F27B8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92C4-A9C9-4AA8-B000-ACA38C41951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C57405-768C-4B09-BE23-A3DD6AE1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863962-3217-4F4E-9555-D819F86B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0DC5C1-C256-4752-AEBC-EABD2BF7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220A7D-750E-4E7E-9E21-5ABE74EF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22F250-171D-4B3F-9C16-6D86FC6A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1C35FB-65EC-44AA-A90A-9996C64C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DF031-D126-404E-9FE7-238468AEC51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3CAE56-5FA9-4A3B-8B42-3265D662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FFD15A6-0587-46EA-AD29-D75815DE0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C7E4C6-A62C-408B-9DBA-5312FAB1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C6ABBF-8448-48A1-8449-4943EDC9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3C60AE-89DA-4B1D-B25D-42F3F98A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88D616-C421-44E5-905D-4462288D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EA580-14BF-4931-8073-F341986D53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2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EDB5AFA-5E02-41A2-8950-145D777E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16E9BD-0602-4903-A00B-527BA5FE2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D36706-943F-433D-BDDD-05418EB77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F811A0-8E00-40C5-A5F4-AC5E210CB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59076-F161-41A5-B258-E1F14D2B8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194EC5-CAD5-46BB-A85E-395B86246A8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EDB5AFA-5E02-41A2-8950-145D777E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16E9BD-0602-4903-A00B-527BA5FE2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D36706-943F-433D-BDDD-05418EB77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F811A0-8E00-40C5-A5F4-AC5E210CB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59076-F161-41A5-B258-E1F14D2B8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E20983-8439-4F08-8ABD-1944585FF7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07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google.com.tr/imgres?imgurl=http://www.naturefg.com/images/a-plants/atropa%20belladona.jpg&amp;imgrefurl=http://www.naturefg.com/pages/a-plants/atropa%20belladonna.htm&amp;h=500&amp;w=357&amp;sz=23&amp;tbnid=w-i7oC7Mdp8jGM:&amp;tbnh=127&amp;tbnw=90&amp;hl=tr&amp;start=6&amp;prev=/images?q=Atropa+belladona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hlasek.com/foto/atropa_bella_donna_a7076.jpg&amp;imgrefurl=http://www.hlasek.com/atropa_bella_donna_a7076.html&amp;h=500&amp;w=678&amp;sz=91&amp;tbnid=Y4-VMVbDMYKS_M:&amp;tbnh=101&amp;tbnw=137&amp;hl=tr&amp;start=18&amp;prev=/images?q=Atropa+belladona&amp;svnum=10&amp;hl=tr&amp;lr=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google.com.tr/imgres?imgurl=http://www1.lf1.cuni.cz/~kocna/flowr_my/p7141327.jpg&amp;imgrefurl=http://www1.lf1.cuni.cz/~kocna/flowr_my/flow_my11.htm&amp;h=600&amp;w=800&amp;sz=84&amp;tbnid=Ezn_yx0uXoWsWM:&amp;tbnh=106&amp;tbnw=142&amp;hl=tr&amp;start=1&amp;prev=/images?q=Atropa+belladona&amp;svnum=10&amp;hl=tr&amp;lr=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google.com.tr/imgres?imgurl=http://zagreb.hrsume.hr/contents/opasnosti/biljke/slike/AtropaBelladonna_800.jpg&amp;imgrefurl=http://www.agaclar.net/forum/showthread.php?t=2015&amp;h=512&amp;w=384&amp;sz=46&amp;hl=tr&amp;start=1&amp;tbnid=KMZeGYT1zPM_2M:&amp;tbnh=131&amp;tbnw=98&amp;prev=/images?q=atropa+belladona&amp;gbv=2&amp;svnum=10&amp;hl=tr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perso.orange.fr/fleursauvageyonne/imag1/atrop_bel.jpg&amp;imgrefurl=http://perso.orange.fr/fleursauvageyonne/flsv/violet/atropa.htm&amp;h=858&amp;w=715&amp;sz=70&amp;hl=tr&amp;start=3&amp;tbnid=o3CeSe8RH3fMXM:&amp;tbnh=145&amp;tbnw=121&amp;prev=/images?q=atropa+belladona&amp;gbv=2&amp;svnum=10&amp;hl=tr&amp;sa=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.tr/imgres?imgurl=http://www.geocities.com/ciceklerimiz/images/avratotu.jpg&amp;imgrefurl=http://www.geocities.com/ciceklerimiz/avratotu.htm&amp;h=249&amp;w=300&amp;sz=14&amp;hl=tr&amp;start=10&amp;tbnid=1bMhDe899mns6M:&amp;tbnh=96&amp;tbnw=116&amp;prev=/images?q=atropa+belladona&amp;gbv=2&amp;svnum=10&amp;hl=tr&amp;sa=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google.com.tr/imgres?imgurl=http://www.mountainmeadowseeds.com/seeds/datura-stramonium-1.jpg&amp;imgrefurl=http://www.mountainmeadowseeds.com/Perennials.html&amp;h=527&amp;w=765&amp;sz=38&amp;tbnid=aceyFV0Et2wyuM:&amp;tbnh=96&amp;tbnw=140&amp;hl=tr&amp;start=1&amp;prev=/images?q=Datura+stramonium&amp;svnum=10&amp;hl=tr&amp;lr=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.tr/imgres?imgurl=http://www.b-and-t-world-seeds.com/84625.JPG&amp;imgrefurl=http://www.b-and-t-world-seeds.com/Angel.htm&amp;h=354&amp;w=341&amp;sz=19&amp;tbnid=uJVnqK5CzV6_IM:&amp;tbnh=117&amp;tbnw=112&amp;hl=tr&amp;start=20&amp;prev=/images?q=Datura+stramonium&amp;svnum=10&amp;hl=tr&amp;lr=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ages.google.com.tr/imgres?imgurl=http://www.pharmanatur.com/Intoxication/Datura%20stramonium%20fruit.jpg&amp;imgrefurl=http://www.pharmanatur.com/Intoxication/Datura%20stramonium.htm&amp;h=570&amp;w=376&amp;sz=48&amp;tbnid=Cm_d5j3yXau00M:&amp;tbnh=131&amp;tbnw=86&amp;hl=tr&amp;start=7&amp;prev=/images?q=Datura+stramonium&amp;svnum=10&amp;hl=tr&amp;lr=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images.google.com.tr/imgres?imgurl=http://www.b-and-t-world-seeds.com/Hniger.jpg&amp;imgrefurl=http://www.b-and-t-world-seeds.com/15111.htm&amp;h=675&amp;w=546&amp;sz=11&amp;tbnid=AOGQZE6767w2gM:&amp;tbnh=137&amp;tbnw=110&amp;hl=tr&amp;start=1&amp;prev=/images?q=Hyoscyamus+niger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swsbm.com/Images/New11-98/Hyoscyamus_niger-2.jpg&amp;imgrefurl=http://www.swsbm.com/Images/Images_H-L.html&amp;h=698&amp;w=549&amp;sz=89&amp;tbnid=SEHYpc0ujbXTfM:&amp;tbnh=138&amp;tbnw=108&amp;hl=tr&amp;start=17&amp;prev=/images?q=Hyoscyamus+niger&amp;svnum=10&amp;hl=tr&amp;lr=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images.google.com.tr/imgres?imgurl=http://www.floracyberia.net/spermatophyta/angiospermae/dicotyledoneae/solanaceae/hyoscyamus_niger.jpg&amp;imgrefurl=http://www.floracyberia.net/spermatophyta/angiospermae/dicotyledoneae/solanaceae/hyoscyamus_niger.html&amp;h=537&amp;w=762&amp;sz=93&amp;tbnid=64mFYW2jvJa83M:&amp;tbnh=98&amp;tbnw=140&amp;hl=tr&amp;start=6&amp;prev=/images?q=Hyoscyamus+niger&amp;svnum=10&amp;hl=tr&amp;lr=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images.google.com.tr/imgres?imgurl=http://www.ibiblio.org/herbmed/pictures/p09/images/mandragora-officinarum.jpg&amp;imgrefurl=http://www.ibiblio.org/herbmed/pictures/p09/pages/mandragora-officinarum.htm&amp;h=298&amp;w=450&amp;sz=44&amp;tbnid=MhyEEmrRUwaM2M:&amp;tbnh=82&amp;tbnw=124&amp;hl=tr&amp;start=3&amp;prev=/images?q=Mandragora+officinarum&amp;svnum=10&amp;hl=tr&amp;lr=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ruhr-uni-bochum.de/boga/html/Mandragora.offinarum.ho4.JPG&amp;imgrefurl=http://www.ruhr-uni-bochum.de/boga/html/Mandragora_officinarum_Foto.html&amp;h=413&amp;w=550&amp;sz=92&amp;tbnid=3vHG-H5OHyd6YM:&amp;tbnh=97&amp;tbnw=130&amp;hl=tr&amp;start=4&amp;prev=/images?q=Mandragora+officinarum&amp;svnum=10&amp;hl=tr&amp;lr=&amp;sa=G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ages.google.com.tr/imgres?imgurl=http://www.giftpflanzen.com/urheberrecht_bei_giftpflanzen.com/mandragora_officinarum2.jpg&amp;imgrefurl=http://www.giftpflanzen.com/mandragora_officinarum.html&amp;h=266&amp;w=350&amp;sz=84&amp;tbnid=zdfDVDegjQm3KM:&amp;tbnh=88&amp;tbnw=116&amp;hl=tr&amp;start=11&amp;prev=/images?q=Mandragora+officinarum&amp;svnum=10&amp;hl=tr&amp;lr=&amp;sa=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google.com.tr/imgres?imgurl=http://www.floralimages.co.uk/images/digitalis_purpurea_b48.jpg&amp;imgrefurl=http://www.floralimages.co.uk/pdigitpurpu.htm&amp;h=500&amp;w=375&amp;sz=60&amp;hl=tr&amp;start=5&amp;tbnid=xh434Ns842nIqM:&amp;tbnh=130&amp;tbnw=98&amp;prev=/images?q=Digitalis+purpurea&amp;gbv=2&amp;svnum=10&amp;hl=tr&amp;sa=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com.tr/imgres?imgurl=http://www.mytho-fleurs.com/images/jardins_botaniques/Gand-2/digitalis%20lanata%202.JPG&amp;imgrefurl=http://www.mytho-fleurs.com/images/jardins_botaniques/Gand-2/page_01.htm&amp;h=430&amp;w=323&amp;sz=62&amp;tbnid=8npl50fsnsxMvM:&amp;tbnh=123&amp;tbnw=92&amp;hl=tr&amp;start=1&amp;prev=/images?q=Digitalis+lanata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ibiblio.org/herbmed/pictures/p05/images/digitalis-lanata-2.jpg&amp;imgrefurl=http://www.ibiblio.org/herbmed/pictures/p05/pages/digitalis-lanata-2.htm&amp;h=450&amp;w=281&amp;sz=31&amp;tbnid=1CQb2JXvnmrHeM:&amp;tbnh=124&amp;tbnw=77&amp;hl=tr&amp;start=17&amp;prev=/images?q=Digitalis+lanata&amp;svnum=10&amp;hl=tr&amp;lr=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images.google.com.tr/imgres?imgurl=http://www.awl.ch/heilpflanzen/digitalis_lanata/fingerhut_wolliger_2.jpg&amp;imgrefurl=http://www.awl.ch/heilpflanzen/digitalis_lanata/&amp;h=450&amp;w=306&amp;sz=29&amp;tbnid=6t0Vq_1zegZ7AM:&amp;tbnh=124&amp;tbnw=84&amp;hl=tr&amp;start=3&amp;prev=/images?q=Digitalis+lanata&amp;svnum=10&amp;hl=tr&amp;lr=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images.google.com.tr/imgres?imgurl=http://www.hltrust.org/images/Digitalis%20grandiflora.jpg&amp;imgrefurl=http://www.hltrust.org/digitalis_grandiflora.htm&amp;h=480&amp;w=640&amp;sz=250&amp;tbnid=pi5NvyPZduC9qM:&amp;tbnh=101&amp;tbnw=135&amp;hl=tr&amp;start=6&amp;prev=/images?q=Digitalis+grandiflora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fungoceva.it/erbe_ceb/image_erbe/Digitalis_grandiflora.jpg&amp;imgrefurl=http://www.fungoceva.it/erbe_ceb/digitalis_grandiflora.htm&amp;h=510&amp;w=417&amp;sz=39&amp;tbnid=Y2z_9aNghQy59M:&amp;tbnh=128&amp;tbnw=104&amp;hl=tr&amp;start=16&amp;prev=/images?q=Digitalis+grandiflora&amp;svnum=10&amp;hl=tr&amp;lr=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images.google.com.tr/imgres?imgurl=http://www.hlasek.com/foto/digitalis_grandiflora_8243.jpg&amp;imgrefurl=http://www.hlasek.com/digitalis_grandiflora_8243.html&amp;h=499&amp;w=504&amp;sz=50&amp;tbnid=FhvICMss4IP2vM:&amp;tbnh=126&amp;tbnw=128&amp;hl=tr&amp;start=10&amp;prev=/images?q=Digitalis+grandiflora&amp;svnum=10&amp;hl=tr&amp;lr=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google.com.tr/imgres?imgurl=http://botu07.bio.uu.nl/images/Rots/Digitalis%20obscura%2099BL00607%20d.jpg&amp;imgrefurl=http://botu07.bio.uu.nl/images/Rots/&amp;h=600&amp;w=896&amp;sz=217&amp;tbnid=8PvKKe3wGGjMSM:&amp;tbnh=97&amp;tbnw=145&amp;hl=tr&amp;start=16&amp;prev=/images?q=Digitalis+&amp;svnum=10&amp;hl=tr&amp;lr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images.google.com.tr/imgres?imgurl=http://www.awl.ch/heilpflanzen/digitalis_purpurea/digitalis.gif&amp;imgrefurl=http://www.awl.ch/heilpflanzen/digitalis_purpurea/&amp;h=426&amp;w=222&amp;sz=24&amp;tbnid=npDrMQzbasAQuM:&amp;tbnh=122&amp;tbnw=63&amp;hl=tr&amp;start=13&amp;prev=/images?q=Digitalis+&amp;svnum=10&amp;hl=tr&amp;lr=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google.com.tr/imgres?imgurl=http://www.funet.fi/pub/sci/bio/life/plants/magnoliophyta/magnoliophytina/magnoliopsida/scrophulariaceae/digitalis/sp-1x.jpg&amp;imgrefurl=http://www.funet.fi/pub/sci/bio/life/warp/album-Savela-47.html&amp;h=935&amp;w=600&amp;sz=73&amp;tbnid=hJ0Mxq3Ikiu0uM:&amp;tbnh=147&amp;tbnw=94&amp;hl=tr&amp;start=20&amp;prev=/images?q=Digitalis+&amp;svnum=10&amp;hl=tr&amp;lr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images.google.com.tr/imgres?imgurl=http://www.kulak.ac.be/facult/wet/biologie/pb/kulakbiocampus/buiten-kulak/lage_planten/Digitalis%20lutea%20-%20Geel%20vingerhoedskruid/Digitalis%20lutea-geel_vingerhoedskruid6.jpg&amp;imgrefurl=http://www.kulak.ac.be/facult/wet/biologie/pb/kulakbiocampus/buiten-kulak/lage_planten/Digitalis%20lutea%20-%20Geel%20vingerhoedskruid/geel%20vingerhoedskruid.htm&amp;h=768&amp;w=1024&amp;sz=209&amp;tbnid=QbUnGb_3C5PRyM:&amp;tbnh=112&amp;tbnw=150&amp;hl=tr&amp;start=35&amp;prev=/images?q=Digitalis+&amp;start=20&amp;svnum=10&amp;hl=tr&amp;lr=&amp;sa=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images.google.com.tr/imgres?imgurl=http://www.gartendatenbank.de/pflanzen/digitalis/img/015m.jpg&amp;imgrefurl=http://www.gartendatenbank.de/pflanzen/digitalis/a008.htm&amp;h=300&amp;w=225&amp;sz=17&amp;tbnid=IUgJCM_Eq_lPfM:&amp;tbnh=111&amp;tbnw=83&amp;hl=tr&amp;start=1&amp;prev=/images?q=Digitalis+viridiflora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gartendatenbank.de/pflanzen/digitalis/img/011k.jpg&amp;imgrefurl=http://www.gartendatenbank.de/pflanzen/digitalis/&amp;h=120&amp;w=120&amp;sz=9&amp;tbnid=YNWqb-CobwlGGM:&amp;tbnh=83&amp;tbnw=83&amp;hl=tr&amp;start=10&amp;prev=/images?q=Digitalis+viridiflora&amp;svnum=10&amp;hl=tr&amp;lr=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images.google.com.tr/imgres?imgurl=http://www.gartendatenbank.de/pflanzen/digitalis/img/013m.jpg&amp;imgrefurl=http://www.gartendatenbank.de/pflanzen/indexd.htm&amp;h=300&amp;w=225&amp;sz=26&amp;tbnid=9RlbakmnGej9PM:&amp;tbnh=111&amp;tbnw=83&amp;hl=tr&amp;start=2&amp;prev=/images?q=Digitalis+viridiflora&amp;svnum=10&amp;hl=tr&amp;lr=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images.google.com.tr/imgres?imgurl=http://home.hiroshima-u.ac.jp/shoyaku/photo/Thai/Strophanthus.jpg&amp;imgrefurl=http://home.hiroshima-u.ac.jp/shoyaku/PP2002B.htm&amp;h=520&amp;w=800&amp;sz=78&amp;tbnid=lPKEHzaok5i23M:&amp;tbnh=92&amp;tbnw=142&amp;hl=tr&amp;start=1&amp;prev=/images?q=Strophantus+gratus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home.hiroshima-u.ac.jp/shoyaku/photo/Thai/020307Strophan2.jpg&amp;imgrefurl=http://home.hiroshima-u.ac.jp/shoyaku/PP2002B.htm&amp;h=600&amp;w=800&amp;sz=86&amp;tbnid=iDR9vaV9RUgWvM:&amp;tbnh=106&amp;tbnw=142&amp;hl=tr&amp;start=3&amp;prev=/images?q=Strophantus+gratus&amp;svnum=10&amp;hl=tr&amp;lr=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images.google.com.tr/imgres?imgurl=http://home.hiroshima-u.ac.jp/shoyaku/photo/Thai/020307Strophan.jpg&amp;imgrefurl=http://home.hiroshima-u.ac.jp/shoyaku/PP2002B.htm&amp;h=600&amp;w=800&amp;sz=121&amp;tbnid=wyJlJ8EoAhBmPM:&amp;tbnh=106&amp;tbnw=142&amp;hl=tr&amp;start=2&amp;prev=/images?q=Strophantus+gratus&amp;svnum=10&amp;hl=tr&amp;lr=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mages.google.com.tr/imgres?imgurl=http://www.explorecrete.com/traditions/images/scilla.gif&amp;imgrefurl=http://www.explorecrete.com/greek/christmas-newyear-GR.htm&amp;h=258&amp;w=200&amp;sz=18&amp;tbnid=Y4l67LnrOvSZeM:&amp;tbnh=107&amp;tbnw=82&amp;hl=tr&amp;start=1&amp;prev=/images?q=Scilla+maritima&amp;svnum=10&amp;hl=tr&amp;lr=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http://images.google.com.tr/imgres?imgurl=http://www.rhs.org.uk/Learning/publications/pubs/garden0505/images/davidjewellurginea.jpg&amp;imgrefurl=http://www.rhs.org.uk/Learning/publications/pubs/garden0505/newsrhs.asp&amp;h=200&amp;w=187&amp;sz=9&amp;tbnid=szGU_idzzGPP3M:&amp;tbnh=99&amp;tbnw=92&amp;hl=tr&amp;start=6&amp;prev=/images?q=Scilla+maritima&amp;svnum=10&amp;hl=tr&amp;lr=&amp;sa=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jabalamelnursery.com/mediafiles/Pictures/Plants/JASMINUM%20OFFICINALIS.jpg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www.vet-lyon.fr/ens/nut/webBromato/IMG/imgcollec/grain/sorghoar.gif&amp;imgrefurl=http://www.vet-lyon.fr/ens/nut/webBromato/collecti/TP/imggrain/TPsorgar.html&amp;h=350&amp;w=483&amp;sz=133&amp;tbnid=lPCrOYcq2VJisM:&amp;tbnh=91&amp;tbnw=126&amp;hl=tr&amp;start=7&amp;prev=/images?q=Sorghum+vulgare&amp;svnum=10&amp;hl=tr&amp;lr=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images.google.com.tr/imgres?imgurl=http://www.legambientearcipelagotoscano.it/biodiversita/flora/habitat/incolti/sorghum%20halepense%20sorgo%20dei%20prati.JPG&amp;imgrefurl=http://www.legambientearcipelagotoscano.it/biodiversita/flora/habitat/incolti.htm&amp;h=533&amp;w=400&amp;sz=32&amp;tbnid=BZXj1NUwgOywnM:&amp;tbnh=129&amp;tbnw=96&amp;hl=tr&amp;start=1&amp;prev=/images?q=Sorghum+halepense+&amp;svnum=10&amp;hl=tr&amp;lr=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jardin-mundani.com/gramineae/sorgo1.jpg&amp;imgrefurl=http://www.jardin-mundani.org/galeriafotosRS.htm&amp;h=540&amp;w=538&amp;sz=97&amp;tbnid=1kyiX_TVPyC85M:&amp;tbnh=130&amp;tbnw=129&amp;hl=tr&amp;start=17&amp;prev=/images?q=Sorghum+halepense+&amp;svnum=10&amp;hl=tr&amp;lr=&amp;sa=N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images.google.com.tr/imgres?imgurl=http://www.life.uiuc.edu/ib/363/image/johnson.jpg&amp;imgrefurl=http://www.life.uiuc.edu/ib/363/cerealslide.html&amp;h=442&amp;w=648&amp;sz=128&amp;tbnid=2P_NAM3bkKlLjM:&amp;tbnh=92&amp;tbnw=135&amp;hl=tr&amp;start=5&amp;prev=/images?q=Sorghum+halepense+&amp;svnum=10&amp;hl=tr&amp;lr=&amp;sa=N" TargetMode="External"/><Relationship Id="rId9" Type="http://schemas.openxmlformats.org/officeDocument/2006/relationships/image" Target="../media/image6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images.google.com.tr/imgres?imgurl=http://www.ibiblio.org/herbmed/pictures/eclectic/kings-prunus-dulc.jpg&amp;imgrefurl=http://www.ibiblio.org/herbmed/eclectic/kings/prunus-dulc.html&amp;h=257&amp;w=176&amp;sz=12&amp;tbnid=e3mFGoV8YBgYBM:&amp;tbnh=107&amp;tbnw=73&amp;hl=tr&amp;start=1&amp;prev=/images?q=Amygdala+amara&amp;svnum=10&amp;hl=tr&amp;lr=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www.geocities.com/Heartland/Garden/8279/images/acacia_decora.jpg&amp;imgrefurl=http://www.geocities.com/Heartland/Garden/8279/acacias.html&amp;h=256&amp;w=384&amp;sz=32&amp;tbnid=KcpmHcGwYfXskM:&amp;tbnh=79&amp;tbnw=119&amp;hl=tr&amp;start=1&amp;prev=/images?q=Australian+acacias&amp;svnum=10&amp;hl=tr&amp;lr=&amp;sa=G" TargetMode="External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hyperlink" Target="http://images.google.com.tr/imgres?imgurl=http://www.natuureducatie.nl/gallery/rubus_caes_1.jpg&amp;imgrefurl=http://www.natuureducatie.nl/soortenmenu.html&amp;h=527&amp;w=524&amp;sz=59&amp;tbnid=xHw5bepDHsIKkM:&amp;tbnh=129&amp;tbnw=128&amp;hl=tr&amp;start=6&amp;prev=/images?q=Rubus+caesius&amp;svnum=10&amp;hl=tr&amp;lr=&amp;sa=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.tr/imgres?imgurl=http://linnaeus.nrm.se/flora/di/caprifolia/sambu/sambnig3.jpg&amp;imgrefurl=http://linnaeus.nrm.se/flora/di/caprifolia/sambu/sambnig.html&amp;h=304&amp;w=417&amp;sz=33&amp;tbnid=6RNmslrarhN4aM:&amp;tbnh=88&amp;tbnw=122&amp;hl=tr&amp;start=6&amp;prev=/images?q=Sambucus+nigra&amp;svnum=10&amp;hl=tr&amp;lr=&amp;sa=G" TargetMode="External"/><Relationship Id="rId5" Type="http://schemas.openxmlformats.org/officeDocument/2006/relationships/image" Target="../media/image70.jpeg"/><Relationship Id="rId4" Type="http://schemas.openxmlformats.org/officeDocument/2006/relationships/hyperlink" Target="http://images.google.com.tr/imgres?imgurl=http://ispb.univ-lyon1.fr/cours/botanique/photos_dicoty/dico%20Q%20a%20Z/Sambucus%20nigra.jpg&amp;imgrefurl=http://ispb.univ-lyon1.fr/cours/botanique/Photographies/vignettes/dicotyl%E9dones/caprifoliacea.htm&amp;h=507&amp;w=667&amp;sz=119&amp;tbnid=rOmIrX8Ufbwl7M:&amp;tbnh=103&amp;tbnw=136&amp;hl=tr&amp;start=1&amp;prev=/images?q=Sambucus+nigra&amp;svnum=10&amp;hl=tr&amp;lr=&amp;sa=G" TargetMode="External"/><Relationship Id="rId9" Type="http://schemas.openxmlformats.org/officeDocument/2006/relationships/image" Target="../media/image72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jata.vampula.net/kasvio/kuvat/valkoapila1.jpg&amp;imgrefurl=http://jata.vampula.net/kasvio/html/valkoapila.htm&amp;h=540&amp;w=720&amp;sz=84&amp;tbnid=kyfy1riz-vIgsM:&amp;tbnh=104&amp;tbnw=139&amp;hl=tr&amp;start=3&amp;prev=/images?q=Trifolium+repens&amp;svnum=10&amp;hl=tr&amp;lr=&amp;sa=G" TargetMode="External"/><Relationship Id="rId13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5.jpeg"/><Relationship Id="rId12" Type="http://schemas.openxmlformats.org/officeDocument/2006/relationships/hyperlink" Target="http://images.google.com.tr/imgres?imgurl=http://www.boga.ruhr-uni-bochum.de/html/Asparagus.officinalis.ho3.jpg&amp;imgrefurl=http://www.boga.ruhr-uni-bochum.de/html/Asparagus_officinalis_Foto.html&amp;h=407&amp;w=550&amp;sz=24&amp;tbnid=TwFbDBGa_yn5vM:&amp;tbnh=96&amp;tbnw=130&amp;hl=tr&amp;start=3&amp;prev=/images?q=Asparagus+officinalis&amp;svnum=10&amp;hl=tr&amp;lr=&amp;sa=G" TargetMode="External"/><Relationship Id="rId2" Type="http://schemas.openxmlformats.org/officeDocument/2006/relationships/hyperlink" Target="http://images.google.com.tr/imgres?imgurl=http://home.hiroshima-u.ac.jp/shoyaku/photo/Japan/Hiroshima/030528warabi.jpg&amp;imgrefurl=http://home.hiroshima-u.ac.jp/shoyaku/temporary.html&amp;h=600&amp;w=800&amp;sz=175&amp;tbnid=oRCPGNOPYLmePM:&amp;tbnh=106&amp;tbnw=142&amp;hl=tr&amp;start=2&amp;prev=/images?q=Pteridium+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eb.vet.cornell.edu/CVM/HANDOUTS/plants/Pteridium%20patch.JPG&amp;imgrefurl=http://web.vet.cornell.edu/CVM/HANDOUTS/plants/Bracken.html&amp;h=480&amp;w=720&amp;sz=287&amp;tbnid=u1M4GCRTgvAm6M:&amp;tbnh=92&amp;tbnw=139&amp;hl=tr&amp;start=20&amp;prev=/images?q=Pteridium+&amp;svnum=10&amp;hl=tr&amp;lr=" TargetMode="External"/><Relationship Id="rId11" Type="http://schemas.openxmlformats.org/officeDocument/2006/relationships/image" Target="../media/image77.jpeg"/><Relationship Id="rId5" Type="http://schemas.openxmlformats.org/officeDocument/2006/relationships/image" Target="../media/image74.jpeg"/><Relationship Id="rId10" Type="http://schemas.openxmlformats.org/officeDocument/2006/relationships/hyperlink" Target="http://images.google.com.tr/imgres?imgurl=http://www.kulak.ac.be/facult/wet/biologie/pb/kulakbiocampus/buiten-kulak/lage_planten/Asparagus%20officinalis%20-%20Asperge/Asparagus%20officinalis-asperge.jpg&amp;imgrefurl=http://www.kulak.ac.be/facult/wet/biologie/pb/kulakbiocampus/images/buiten-kulak/lage_planten/Asparagus%20officinalis%20-%20Asperge/&amp;h=768&amp;w=1024&amp;sz=414&amp;tbnid=tFmzErw8ldQtoM:&amp;tbnh=112&amp;tbnw=150&amp;hl=tr&amp;start=1&amp;prev=/images?q=Asparagus+officinalis&amp;svnum=10&amp;hl=tr&amp;lr=&amp;sa=G" TargetMode="External"/><Relationship Id="rId4" Type="http://schemas.openxmlformats.org/officeDocument/2006/relationships/hyperlink" Target="http://images.google.com.tr/imgres?imgurl=http://www.kulak.ac.be/facult/wet/biologie/pb/kulakbiocampus/buiten-kulak/lage_planten/Pteridium%20aquilinum%20-%20Adelaarsvaren/pteridium%20aquilinum-adelaarsvaren-02.jpg&amp;imgrefurl=http://www.kulak.ac.be/facult/wet/biologie/pb/kulakbiocampus/images/buiten-kulak/lage_planten/Pteridium%20aquilinum%20-%20Adelaarsvaren/&amp;h=768&amp;w=1024&amp;sz=186&amp;tbnid=6MispokqBJvK3M:&amp;tbnh=112&amp;tbnw=150&amp;hl=tr&amp;start=10&amp;prev=/images?q=Pteridium+&amp;svnum=10&amp;hl=tr&amp;lr=" TargetMode="External"/><Relationship Id="rId9" Type="http://schemas.openxmlformats.org/officeDocument/2006/relationships/image" Target="../media/image7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2" Type="http://schemas.openxmlformats.org/officeDocument/2006/relationships/hyperlink" Target="http://images.google.com.tr/imgres?imgurl=http://www.aphotoflora.com/Vicia%20cracca10-06-04.jpg&amp;imgrefurl=http://www.aphotoflora.com/page35.html&amp;h=640&amp;w=480&amp;sz=39&amp;tbnid=5YeSNI_8saNK7M:&amp;tbnh=135&amp;tbnw=101&amp;hl=tr&amp;start=4&amp;prev=/images?q=Vicia&amp;svnum=10&amp;hl=tr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naturewatchbaltic.org/tools/booklets/sanddune/foto/vicia-angustifolia.jpg&amp;imgrefurl=http://www.naturewatchbaltic.org/tools/booklets/sanddune/foto/&amp;h=344&amp;w=220&amp;sz=64&amp;tbnid=ohCPAz6J2O3IdM:&amp;tbnh=116&amp;tbnw=74&amp;hl=tr&amp;start=10&amp;prev=/images?q=Vicia&amp;svnum=10&amp;hl=tr&amp;lr=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://images.google.com.tr/imgres?imgurl=http://www.bruehlmeier.info/Bilder/1201%20Vicia%20cracca%20Gew%C3%B6hnliche%20Vogel-Wicke%202.jpg&amp;imgrefurl=http://www.bruehlmeier.info/1201.htm&amp;h=620&amp;w=661&amp;sz=140&amp;tbnid=SGr2WCC1SuzXaM:&amp;tbnh=127&amp;tbnw=136&amp;hl=tr&amp;start=19&amp;prev=/images?q=Vicia&amp;svnum=10&amp;hl=tr&amp;lr=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2" Type="http://schemas.openxmlformats.org/officeDocument/2006/relationships/hyperlink" Target="http://images.google.com.tr/imgres?imgurl=http://www.greenergy.com/images/company/photos/rape_seed_hand.jpg&amp;imgrefurl=http://www.greenergy.com/company/news_media/photo_library.html&amp;h=646&amp;w=888&amp;sz=107&amp;tbnid=11J4ehHepGIZlM:&amp;tbnh=105&amp;tbnw=145&amp;hl=tr&amp;start=1&amp;prev=/images?q=Rape+seed&amp;svnum=10&amp;hl=tr&amp;lr=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uga.edu/vegetable/brussels3.jpg&amp;imgrefurl=http://www.uga.edu/vegetable/brusselsprouts.html&amp;h=196&amp;w=286&amp;sz=16&amp;tbnid=tJSTc2523tWURM:&amp;tbnh=75&amp;tbnw=110&amp;hl=tr&amp;start=1&amp;prev=/images?q=Brussel+sprouts&amp;svnum=10&amp;hl=tr&amp;lr=&amp;sa=G" TargetMode="External"/><Relationship Id="rId5" Type="http://schemas.openxmlformats.org/officeDocument/2006/relationships/image" Target="../media/image83.jpeg"/><Relationship Id="rId4" Type="http://schemas.openxmlformats.org/officeDocument/2006/relationships/hyperlink" Target="http://images.google.com.tr/imgres?imgurl=http://lachlan.bluehaze.com.au/summer2000/11july2000/11jul040.jpg&amp;imgrefurl=http://lachlan.bluehaze.com.au/summer2000/flowers.html&amp;h=640&amp;w=480&amp;sz=39&amp;tbnid=DUAMH4XmA5SELM:&amp;tbnh=135&amp;tbnw=101&amp;hl=tr&amp;start=4&amp;prev=/images?q=Rape+seed&amp;svnum=10&amp;hl=tr&amp;lr=&amp;sa=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tr-TR" b="0"/>
              <a:t>BİTKİSEL ZEHİRLER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5085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/>
              <a:t>Prof. Dr. Ayhan FİLAZİ</a:t>
            </a:r>
          </a:p>
        </p:txBody>
      </p:sp>
      <p:pic>
        <p:nvPicPr>
          <p:cNvPr id="17412" name="Picture 4" descr="Toksik bi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16113"/>
            <a:ext cx="30972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tr-TR" sz="4400" b="0" dirty="0"/>
              <a:t>Alkaloitler</a:t>
            </a:r>
            <a:endParaRPr lang="tr-TR" sz="4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08050"/>
            <a:ext cx="9144000" cy="59499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algn="l" eaLnBrk="1" hangingPunct="1">
              <a:buFont typeface="Arial" panose="020B0604020202020204" pitchFamily="34" charset="0"/>
              <a:buChar char="•"/>
              <a:defRPr/>
            </a:pPr>
            <a:r>
              <a:rPr lang="tr-TR" sz="3200" dirty="0"/>
              <a:t>Bitkilerde yaygın şekilde bulunan ve asitlerle tuzlar şekillendirebilen azotlu bazlardır.</a:t>
            </a:r>
          </a:p>
          <a:p>
            <a:pPr lvl="1" algn="l" eaLnBrk="1" hangingPunct="1">
              <a:buFont typeface="Arial" panose="020B0604020202020204" pitchFamily="34" charset="0"/>
              <a:buChar char="•"/>
              <a:defRPr/>
            </a:pPr>
            <a:r>
              <a:rPr lang="tr-TR" sz="3200" dirty="0"/>
              <a:t>Bitki çeşidine göre alkaloit oranı %10'a kadar çıkabilir. </a:t>
            </a:r>
          </a:p>
          <a:p>
            <a:pPr lvl="1" algn="l" eaLnBrk="1" hangingPunct="1">
              <a:buFont typeface="Arial" panose="020B0604020202020204" pitchFamily="34" charset="0"/>
              <a:buChar char="•"/>
              <a:defRPr/>
            </a:pPr>
            <a:r>
              <a:rPr lang="tr-TR" sz="3200" u="sng" dirty="0" err="1"/>
              <a:t>Tannik</a:t>
            </a:r>
            <a:r>
              <a:rPr lang="tr-TR" sz="3200" u="sng" dirty="0"/>
              <a:t> asit veya tanen içeren maddeler </a:t>
            </a:r>
            <a:r>
              <a:rPr lang="tr-TR" sz="3200" dirty="0"/>
              <a:t>(çay gibi) alkaloitlerle zehirlenmelerde sindirim kanalında çöktürücü olarak kullanılabilirler. </a:t>
            </a:r>
          </a:p>
          <a:p>
            <a:pPr lvl="1" algn="l" eaLnBrk="1" hangingPunct="1">
              <a:defRPr/>
            </a:pPr>
            <a:endParaRPr lang="tr-TR" sz="32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/>
              <a:t>Koniin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/>
              <a:t>Maydanozgiller</a:t>
            </a:r>
            <a:r>
              <a:rPr lang="tr-TR" sz="3200" dirty="0"/>
              <a:t> ailesinden (</a:t>
            </a:r>
            <a:r>
              <a:rPr lang="tr-TR" sz="3200" i="1" dirty="0" err="1"/>
              <a:t>Umbelliferae</a:t>
            </a:r>
            <a:r>
              <a:rPr lang="tr-TR" sz="3200" dirty="0"/>
              <a:t>) </a:t>
            </a:r>
            <a:r>
              <a:rPr lang="tr-TR" sz="3200" b="1" i="1" dirty="0"/>
              <a:t>Baldıran bitkisinin</a:t>
            </a:r>
            <a:r>
              <a:rPr lang="tr-TR" sz="3200" i="1" dirty="0"/>
              <a:t> (</a:t>
            </a:r>
            <a:r>
              <a:rPr lang="tr-TR" sz="3200" i="1" dirty="0" err="1"/>
              <a:t>Conium</a:t>
            </a:r>
            <a:r>
              <a:rPr lang="tr-TR" sz="3200" i="1" dirty="0"/>
              <a:t> </a:t>
            </a:r>
            <a:r>
              <a:rPr lang="tr-TR" sz="3200" i="1" dirty="0" err="1"/>
              <a:t>maculatum</a:t>
            </a:r>
            <a:r>
              <a:rPr lang="tr-TR" sz="3200" dirty="0"/>
              <a:t>) özellikle yeşil meyveleri olmak üzere (%1.6'ya kadar), tüm kısımlarında bulunur.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/>
          </a:p>
        </p:txBody>
      </p:sp>
      <p:pic>
        <p:nvPicPr>
          <p:cNvPr id="26628" name="Picture 6" descr="Conium maculatum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357563"/>
            <a:ext cx="15843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7563"/>
            <a:ext cx="2381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3357563"/>
            <a:ext cx="18478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4713" y="3357563"/>
            <a:ext cx="2143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tr-TR"/>
              <a:t>Koniin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964613" cy="554355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err="1"/>
              <a:t>Koniin</a:t>
            </a:r>
            <a:r>
              <a:rPr lang="tr-TR" sz="2800" dirty="0"/>
              <a:t> az miktarda </a:t>
            </a:r>
            <a:r>
              <a:rPr lang="tr-TR" sz="2800" b="1" i="1" dirty="0" err="1"/>
              <a:t>Subaldıranı</a:t>
            </a:r>
            <a:r>
              <a:rPr lang="tr-TR" sz="2800" dirty="0"/>
              <a:t> (</a:t>
            </a:r>
            <a:r>
              <a:rPr lang="tr-TR" sz="2800" i="1" dirty="0" err="1"/>
              <a:t>Cicuta</a:t>
            </a:r>
            <a:r>
              <a:rPr lang="tr-TR" sz="2800" i="1" dirty="0"/>
              <a:t> </a:t>
            </a:r>
            <a:r>
              <a:rPr lang="tr-TR" sz="2800" i="1" dirty="0" err="1"/>
              <a:t>virosa</a:t>
            </a:r>
            <a:r>
              <a:rPr lang="tr-TR" sz="2800" dirty="0"/>
              <a:t>) ve </a:t>
            </a:r>
            <a:r>
              <a:rPr lang="tr-TR" sz="2800" b="1" i="1" dirty="0"/>
              <a:t>Yılanyastığı türlerinde</a:t>
            </a:r>
            <a:r>
              <a:rPr lang="tr-TR" sz="2800" dirty="0"/>
              <a:t> de (</a:t>
            </a:r>
            <a:r>
              <a:rPr lang="tr-TR" sz="2800" i="1" dirty="0" err="1"/>
              <a:t>Arum</a:t>
            </a:r>
            <a:r>
              <a:rPr lang="tr-TR" sz="2800" dirty="0"/>
              <a:t>, </a:t>
            </a:r>
            <a:r>
              <a:rPr lang="tr-TR" sz="2800" i="1" dirty="0" err="1"/>
              <a:t>Dracunculus</a:t>
            </a:r>
            <a:r>
              <a:rPr lang="tr-TR" sz="2800" dirty="0"/>
              <a:t> türleri gibi) vardır </a:t>
            </a:r>
          </a:p>
          <a:p>
            <a:pPr eaLnBrk="1" hangingPunct="1">
              <a:defRPr/>
            </a:pPr>
            <a:endParaRPr lang="tr-TR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/>
          </a:p>
        </p:txBody>
      </p:sp>
      <p:pic>
        <p:nvPicPr>
          <p:cNvPr id="27652" name="Picture 4" descr="Cicuta vir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24175"/>
            <a:ext cx="1439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icuta viros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852738"/>
            <a:ext cx="11509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icuta virosa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52738"/>
            <a:ext cx="1352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 flipH="1">
            <a:off x="614363" y="4868863"/>
            <a:ext cx="381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Cicuta</a:t>
            </a: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2400" b="0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virosa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6" name="Picture 8" descr="Arum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852738"/>
            <a:ext cx="10572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Arum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8527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dracuncul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2781300"/>
            <a:ext cx="13319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64163" y="4868863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Arum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235825" y="4795838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Dracunculus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err="1"/>
              <a:t>Koniin</a:t>
            </a:r>
            <a:endParaRPr lang="tr-T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5805264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/>
              <a:t>Baldıran Anadolu’da yaygın şekilde yıkıntı ve harabelerde, sürülmüş arazilerde, dere ve çay kenarlarında yetişir.</a:t>
            </a:r>
          </a:p>
          <a:p>
            <a:pPr eaLnBrk="1" hangingPunct="1">
              <a:defRPr/>
            </a:pPr>
            <a:r>
              <a:rPr lang="tr-TR" sz="3200" dirty="0"/>
              <a:t>Bitki fare idrarı kokusu verir ve </a:t>
            </a:r>
            <a:r>
              <a:rPr lang="tr-TR" sz="3200" b="1" i="1" dirty="0"/>
              <a:t>Sokrat </a:t>
            </a:r>
            <a:r>
              <a:rPr lang="tr-TR" sz="3200" b="1" i="1" dirty="0" err="1"/>
              <a:t>zehiri</a:t>
            </a:r>
            <a:r>
              <a:rPr lang="tr-TR" sz="3200" dirty="0"/>
              <a:t> olarak da bilinir. </a:t>
            </a:r>
          </a:p>
          <a:p>
            <a:pPr lvl="0" eaLnBrk="1" hangingPunct="1">
              <a:lnSpc>
                <a:spcPct val="90000"/>
              </a:lnSpc>
              <a:buClr>
                <a:srgbClr val="FFCC00"/>
              </a:buClr>
              <a:buNone/>
              <a:defRPr/>
            </a:pPr>
            <a:endParaRPr lang="tr-TR" sz="3200" dirty="0"/>
          </a:p>
          <a:p>
            <a:pPr lvl="0" eaLnBrk="1" hangingPunct="1">
              <a:lnSpc>
                <a:spcPct val="90000"/>
              </a:lnSpc>
              <a:buClr>
                <a:srgbClr val="FFCC00"/>
              </a:buClr>
              <a:buNone/>
              <a:defRPr/>
            </a:pPr>
            <a:r>
              <a:rPr lang="tr-TR" sz="3200" dirty="0"/>
              <a:t>Alkaloit uçucu olduğundan, bitkinin kuruması zehirliliğinin azalması ve hatta kaybolmasıyla sonuçlanır. </a:t>
            </a:r>
          </a:p>
          <a:p>
            <a:pPr marL="0" indent="0" eaLnBrk="1" hangingPunct="1">
              <a:buNone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759" name="Group 3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85138"/>
              </p:ext>
            </p:extLst>
          </p:nvPr>
        </p:nvGraphicFramePr>
        <p:xfrm>
          <a:off x="228600" y="838200"/>
          <a:ext cx="8915400" cy="5700715"/>
        </p:xfrm>
        <a:graphic>
          <a:graphicData uri="http://schemas.openxmlformats.org/drawingml/2006/table">
            <a:tbl>
              <a:tblPr/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Hayvan Türü</a:t>
                      </a:r>
                      <a:endParaRPr kumimoji="0" lang="tr-T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Orta derece- ağır klinik zehirlenme oral dozu </a:t>
                      </a:r>
                      <a:endParaRPr kumimoji="0" lang="tr-T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Öldürücü Doz</a:t>
                      </a:r>
                      <a:endParaRPr kumimoji="0" lang="tr-T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Tipi</a:t>
                      </a:r>
                      <a:endParaRPr kumimoji="0" lang="tr-T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Teratojenitesi</a:t>
                      </a:r>
                      <a:endParaRPr kumimoji="0" lang="tr-TR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Sığır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3.3-6.6 mg/kg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Koniin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İskelet bozukluğu</a:t>
                      </a:r>
                      <a:endParaRPr kumimoji="0" lang="tr-TR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0.9-1.9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Taze bitki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İskelet bozukluğu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Koyun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mg/kg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Konin 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 yok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5.4-5.8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Taze bitki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İskelet bozukluğu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Keçi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Tohum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Damak yarığı,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iskelet bozukluğu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7.8-10.8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Taze bitki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Damak yarığı, iskelet bozukluğu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15.5 mg/kg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Koniin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 yok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 g/kg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Taze bitki sonbahar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 yok</a:t>
                      </a: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784" name="Rectangle 328"/>
          <p:cNvSpPr>
            <a:spLocks noChangeArrowheads="1"/>
          </p:cNvSpPr>
          <p:nvPr/>
        </p:nvSpPr>
        <p:spPr bwMode="auto">
          <a:xfrm>
            <a:off x="304800" y="18415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Tablo: </a:t>
            </a:r>
            <a:r>
              <a:rPr kumimoji="0" lang="tr-TR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Conium maculatum</a:t>
            </a:r>
            <a:r>
              <a:rPr kumimoji="0" lang="tr-T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ve Koniin’in Oral Toksisitesi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6"/>
            <a:ext cx="7886700" cy="97564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Koniin’in</a:t>
            </a:r>
            <a:r>
              <a:rPr lang="tr-TR" b="1" dirty="0"/>
              <a:t> Etki Mekanizması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263830" cy="46201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 err="1"/>
              <a:t>Piperidin</a:t>
            </a:r>
            <a:r>
              <a:rPr lang="tr-TR" sz="3200" dirty="0"/>
              <a:t> grubu alkaloit olması nedeniyle </a:t>
            </a:r>
            <a:r>
              <a:rPr lang="tr-TR" sz="3200" dirty="0" err="1"/>
              <a:t>nikotinik</a:t>
            </a:r>
            <a:r>
              <a:rPr lang="tr-TR" sz="3200" dirty="0"/>
              <a:t> reseptörleri etkileyerek nikotin benzeri etki gösterir.</a:t>
            </a:r>
          </a:p>
          <a:p>
            <a:pPr eaLnBrk="1" hangingPunct="1">
              <a:defRPr/>
            </a:pPr>
            <a:r>
              <a:rPr lang="tr-TR" sz="3200" dirty="0"/>
              <a:t>Teratojenik etkilidir: </a:t>
            </a:r>
            <a:r>
              <a:rPr lang="tr-TR" sz="3200" dirty="0" err="1"/>
              <a:t>fötüsun</a:t>
            </a:r>
            <a:r>
              <a:rPr lang="tr-TR" sz="3200" dirty="0"/>
              <a:t> eklemlerinde gelişme yetersizliğine neden olur (</a:t>
            </a:r>
            <a:r>
              <a:rPr lang="tr-TR" sz="3200" i="1" dirty="0"/>
              <a:t>arthrogryposis</a:t>
            </a:r>
            <a:r>
              <a:rPr lang="tr-TR" sz="3200" dirty="0"/>
              <a:t>).</a:t>
            </a:r>
            <a:r>
              <a:rPr lang="tr-TR" sz="3200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5A9D78-AD40-4C56-BBBE-0C9C76A6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149080"/>
            <a:ext cx="3528392" cy="26098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AF92FA-DDB2-4867-B541-FA226606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4365104"/>
            <a:ext cx="3528392" cy="22964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err="1"/>
              <a:t>Koniin</a:t>
            </a:r>
            <a:r>
              <a:rPr lang="tr-TR" sz="3200" b="1" dirty="0"/>
              <a:t> Klinik belirti ve lezyonlar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/>
              <a:t>Zehirlenme belirtileri tüm hayvan türlerinde birbirine benzer. </a:t>
            </a:r>
          </a:p>
          <a:p>
            <a:pPr lvl="1" eaLnBrk="1" hangingPunct="1">
              <a:defRPr/>
            </a:pPr>
            <a:r>
              <a:rPr lang="tr-TR" sz="3200" dirty="0" err="1"/>
              <a:t>pupillerde</a:t>
            </a:r>
            <a:r>
              <a:rPr lang="tr-TR" sz="3200" dirty="0"/>
              <a:t> genişleme, </a:t>
            </a:r>
          </a:p>
          <a:p>
            <a:pPr lvl="1" eaLnBrk="1" hangingPunct="1">
              <a:defRPr/>
            </a:pPr>
            <a:r>
              <a:rPr lang="tr-TR" sz="3200" dirty="0"/>
              <a:t>nabızda önce yavaşlama, sonra hızlanma ve ipliksi nabız şeklini alma, </a:t>
            </a:r>
          </a:p>
          <a:p>
            <a:pPr lvl="1" eaLnBrk="1" hangingPunct="1">
              <a:defRPr/>
            </a:pPr>
            <a:r>
              <a:rPr lang="tr-TR" sz="3200" dirty="0"/>
              <a:t>sık idrar yapma, </a:t>
            </a:r>
          </a:p>
          <a:p>
            <a:pPr lvl="1" eaLnBrk="1" hangingPunct="1">
              <a:defRPr/>
            </a:pPr>
            <a:r>
              <a:rPr lang="tr-TR" sz="3200" dirty="0"/>
              <a:t>solunumda yavaşlama ve düzensizlik görülebilir. </a:t>
            </a:r>
          </a:p>
          <a:p>
            <a:pPr eaLnBrk="1" hangingPunct="1">
              <a:defRPr/>
            </a:pPr>
            <a:r>
              <a:rPr lang="tr-TR" sz="3200" dirty="0"/>
              <a:t>Solunum felci sonucu ölüm oluşur. </a:t>
            </a:r>
          </a:p>
          <a:p>
            <a:pPr eaLnBrk="1" hangingPunct="1">
              <a:defRPr/>
            </a:pPr>
            <a:r>
              <a:rPr lang="tr-TR" sz="3200" u="sng" dirty="0" err="1"/>
              <a:t>Koniin</a:t>
            </a:r>
            <a:r>
              <a:rPr lang="tr-TR" sz="3200" u="sng" dirty="0"/>
              <a:t> vücuttan atılırken solunum havası ve idrara fare idrarı kokusu verir.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/>
              <a:t>Gebelik sırasında etkilenen yavru domuzda ayaklar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/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sz="2800" dirty="0"/>
          </a:p>
          <a:p>
            <a:pPr>
              <a:defRPr/>
            </a:pPr>
            <a:endParaRPr lang="tr-TR" sz="2800" dirty="0"/>
          </a:p>
          <a:p>
            <a:pPr>
              <a:defRPr/>
            </a:pPr>
            <a:r>
              <a:rPr lang="tr-TR" sz="2800" dirty="0"/>
              <a:t>Doğum </a:t>
            </a:r>
            <a:r>
              <a:rPr lang="tr-TR" sz="2800" dirty="0" err="1"/>
              <a:t>defektlerine</a:t>
            </a:r>
            <a:r>
              <a:rPr lang="tr-TR" sz="2800" dirty="0"/>
              <a:t> sığır ve domuzlar, koyun ve keçilerden daha duyarlıdır. </a:t>
            </a:r>
          </a:p>
          <a:p>
            <a:pPr>
              <a:defRPr/>
            </a:pPr>
            <a:r>
              <a:rPr lang="tr-TR" sz="2800" dirty="0"/>
              <a:t>En çok damak yarığı ve omurga anormalliklerine neden olmaktadır. Bunlar </a:t>
            </a:r>
            <a:r>
              <a:rPr lang="tr-TR" sz="2800" dirty="0" err="1"/>
              <a:t>lupin</a:t>
            </a:r>
            <a:r>
              <a:rPr lang="tr-TR" sz="2800" dirty="0"/>
              <a:t> alkaloidi (daha tehlikeli) ile görülenlere benzer</a:t>
            </a:r>
            <a:endParaRPr lang="en-US" sz="28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94146"/>
            <a:ext cx="3181350" cy="253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688" y="1566863"/>
            <a:ext cx="3505200" cy="253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/>
              <a:t>Koniin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964612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Otopside belirgin lezyonlar görülmez.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1" dirty="0"/>
              <a:t>Tanı</a:t>
            </a:r>
            <a:endParaRPr lang="tr-TR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Otopside, midede baldıran bitkisi ve tohumlarının bulunması ve hayvanda algılanan fare idrarı kokusu tanıya yardımcı olur.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Marazi maddelerde yapılan analizler tanıyı kesinleştirir.</a:t>
            </a:r>
            <a:r>
              <a:rPr lang="tr-TR" sz="2400" dirty="0"/>
              <a:t> </a:t>
            </a:r>
            <a:endParaRPr lang="tr-TR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/>
              <a:t>Koniin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b="1" dirty="0"/>
              <a:t>Sağaltım</a:t>
            </a:r>
            <a:endParaRPr lang="tr-TR" sz="3200" dirty="0"/>
          </a:p>
          <a:p>
            <a:pPr eaLnBrk="1" hangingPunct="1">
              <a:defRPr/>
            </a:pPr>
            <a:r>
              <a:rPr lang="tr-TR" sz="3200" dirty="0" err="1"/>
              <a:t>Koniinle</a:t>
            </a:r>
            <a:r>
              <a:rPr lang="tr-TR" sz="3200" dirty="0"/>
              <a:t> zehirlenmelerin sağaltımında uygulanabilecek özel bir yöntem yoktur.</a:t>
            </a:r>
          </a:p>
          <a:p>
            <a:pPr eaLnBrk="1" hangingPunct="1">
              <a:defRPr/>
            </a:pPr>
            <a:r>
              <a:rPr lang="tr-TR" sz="3200" dirty="0"/>
              <a:t>Genel sağaltım yöntemleri uygulanır.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tr-TR" b="1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6200" y="1219200"/>
            <a:ext cx="88882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Bitkilerdeki zehirler yapısal yönden farklılık gösterirler; bitkinin kendisi için zehirli değildir ama diğer organizmalarda zararlı etkiler meydana getirirler.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Bitkinin bakteri, mantar, böcek ve zararlı canlılardan kendisini korumasına aracılık ederler.</a:t>
            </a:r>
          </a:p>
        </p:txBody>
      </p:sp>
    </p:spTree>
    <p:extLst>
      <p:ext uri="{BB962C8B-B14F-4D97-AF65-F5344CB8AC3E}">
        <p14:creationId xmlns:p14="http://schemas.microsoft.com/office/powerpoint/2010/main" val="365896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Aristoloşin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/>
              <a:t>Lohusaotları (</a:t>
            </a:r>
            <a:r>
              <a:rPr lang="tr-TR" sz="2400" dirty="0" err="1"/>
              <a:t>Yılanotu</a:t>
            </a:r>
            <a:r>
              <a:rPr lang="tr-TR" sz="2400" dirty="0"/>
              <a:t>, Zeravent) ailesinden (</a:t>
            </a:r>
            <a:r>
              <a:rPr lang="tr-TR" sz="2400" i="1" dirty="0" err="1"/>
              <a:t>Aristolochiaceae</a:t>
            </a:r>
            <a:r>
              <a:rPr lang="tr-TR" sz="2400" dirty="0"/>
              <a:t>) birçok bitkinin (Siyah asma “</a:t>
            </a:r>
            <a:r>
              <a:rPr lang="tr-TR" sz="2400" i="1" dirty="0" err="1"/>
              <a:t>Aristolochia</a:t>
            </a:r>
            <a:r>
              <a:rPr lang="tr-TR" sz="2400" i="1" dirty="0"/>
              <a:t> </a:t>
            </a:r>
            <a:r>
              <a:rPr lang="tr-TR" sz="2400" i="1" dirty="0" err="1"/>
              <a:t>clematidis</a:t>
            </a:r>
            <a:r>
              <a:rPr lang="tr-TR" sz="2400" dirty="0"/>
              <a:t>; </a:t>
            </a:r>
            <a:r>
              <a:rPr lang="tr-TR" sz="2400" dirty="0" err="1"/>
              <a:t>Develiotu</a:t>
            </a:r>
            <a:r>
              <a:rPr lang="tr-TR" sz="2400" dirty="0"/>
              <a:t> “</a:t>
            </a:r>
            <a:r>
              <a:rPr lang="tr-TR" sz="2400" i="1" dirty="0" err="1"/>
              <a:t>A.hirta</a:t>
            </a:r>
            <a:r>
              <a:rPr lang="tr-TR" sz="2400" dirty="0"/>
              <a:t>”; </a:t>
            </a:r>
            <a:r>
              <a:rPr lang="tr-TR" sz="2400" dirty="0" err="1"/>
              <a:t>Venüsçubuğu</a:t>
            </a:r>
            <a:r>
              <a:rPr lang="tr-TR" sz="2400" dirty="0"/>
              <a:t> “</a:t>
            </a:r>
            <a:r>
              <a:rPr lang="tr-TR" sz="2400" i="1" dirty="0" err="1"/>
              <a:t>A.sipho</a:t>
            </a:r>
            <a:r>
              <a:rPr lang="tr-TR" sz="2400" dirty="0"/>
              <a:t>”; </a:t>
            </a:r>
            <a:r>
              <a:rPr lang="tr-TR" sz="2400" dirty="0" err="1"/>
              <a:t>Devecibardağı</a:t>
            </a:r>
            <a:r>
              <a:rPr lang="tr-TR" sz="2400" dirty="0"/>
              <a:t>, “</a:t>
            </a:r>
            <a:r>
              <a:rPr lang="tr-TR" sz="2400" i="1" dirty="0" err="1"/>
              <a:t>A.maurorum</a:t>
            </a:r>
            <a:r>
              <a:rPr lang="tr-TR" sz="2400" dirty="0"/>
              <a:t>”; </a:t>
            </a:r>
            <a:r>
              <a:rPr lang="tr-TR" sz="2400" i="1" dirty="0" err="1"/>
              <a:t>A.densivenia</a:t>
            </a:r>
            <a:r>
              <a:rPr lang="tr-TR" sz="2400" i="1" dirty="0"/>
              <a:t>, </a:t>
            </a:r>
            <a:r>
              <a:rPr lang="tr-TR" sz="2400" i="1" dirty="0" err="1"/>
              <a:t>A.rotunda</a:t>
            </a:r>
            <a:r>
              <a:rPr lang="tr-TR" sz="2400" i="1" dirty="0"/>
              <a:t>,</a:t>
            </a:r>
            <a:r>
              <a:rPr lang="tr-TR" sz="2400" dirty="0"/>
              <a:t> </a:t>
            </a:r>
            <a:r>
              <a:rPr lang="tr-TR" sz="2400" i="1" dirty="0" err="1"/>
              <a:t>A.serpentaria</a:t>
            </a:r>
            <a:r>
              <a:rPr lang="tr-TR" sz="2400" dirty="0"/>
              <a:t>, </a:t>
            </a:r>
            <a:r>
              <a:rPr lang="tr-TR" sz="2400" i="1" dirty="0" err="1"/>
              <a:t>A.macrophylla</a:t>
            </a:r>
            <a:r>
              <a:rPr lang="tr-TR" sz="2400" dirty="0"/>
              <a:t>) kök ve tohumlarında </a:t>
            </a:r>
            <a:r>
              <a:rPr lang="tr-TR" sz="2400" b="1" i="1" dirty="0" err="1"/>
              <a:t>aristoloşin</a:t>
            </a:r>
            <a:r>
              <a:rPr lang="tr-TR" sz="2400" dirty="0"/>
              <a:t> </a:t>
            </a:r>
            <a:r>
              <a:rPr lang="tr-TR" sz="2400" dirty="0" err="1"/>
              <a:t>alkaloiti</a:t>
            </a:r>
            <a:r>
              <a:rPr lang="tr-TR" sz="2400" dirty="0"/>
              <a:t> ve </a:t>
            </a:r>
            <a:r>
              <a:rPr lang="tr-TR" sz="2400" b="1" i="1" dirty="0" err="1"/>
              <a:t>aristoloşik</a:t>
            </a:r>
            <a:r>
              <a:rPr lang="tr-TR" sz="2400" b="1" i="1" dirty="0"/>
              <a:t> asit</a:t>
            </a:r>
            <a:r>
              <a:rPr lang="tr-TR" sz="2400" dirty="0"/>
              <a:t> vardır.</a:t>
            </a:r>
          </a:p>
        </p:txBody>
      </p:sp>
      <p:pic>
        <p:nvPicPr>
          <p:cNvPr id="36868" name="Picture 4" descr="Aristol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3717032"/>
            <a:ext cx="2034505" cy="2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Aristol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3717032"/>
            <a:ext cx="2227560" cy="237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Aristolo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2227560" cy="24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err="1"/>
              <a:t>Aristoloşin</a:t>
            </a:r>
            <a:endParaRPr lang="tr-TR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17638"/>
            <a:ext cx="8610600" cy="4983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u="sng" dirty="0"/>
              <a:t>Bitkiler koparılınca, bulantı verici ve bayıltıcı bir koku yayarlar.</a:t>
            </a:r>
          </a:p>
          <a:p>
            <a:pPr eaLnBrk="1" hangingPunct="1">
              <a:defRPr/>
            </a:pPr>
            <a:r>
              <a:rPr lang="tr-TR" sz="2800" dirty="0"/>
              <a:t>Türkiye’de 20 dolayında lohusaotu bitkisi vardır.</a:t>
            </a:r>
          </a:p>
          <a:p>
            <a:pPr eaLnBrk="1" hangingPunct="1">
              <a:defRPr/>
            </a:pPr>
            <a:r>
              <a:rPr lang="tr-TR" sz="2800" dirty="0"/>
              <a:t>Birçok </a:t>
            </a:r>
            <a:r>
              <a:rPr lang="tr-TR" sz="2800" i="1" dirty="0" err="1"/>
              <a:t>Aristolochia</a:t>
            </a:r>
            <a:r>
              <a:rPr lang="tr-TR" sz="2800" dirty="0"/>
              <a:t> türü ( özellikle </a:t>
            </a:r>
            <a:r>
              <a:rPr lang="tr-TR" sz="2800" i="1" dirty="0"/>
              <a:t>A. </a:t>
            </a:r>
            <a:r>
              <a:rPr lang="tr-TR" sz="2800" i="1" dirty="0" err="1"/>
              <a:t>contorta</a:t>
            </a:r>
            <a:r>
              <a:rPr lang="tr-TR" sz="2800" dirty="0"/>
              <a:t>, </a:t>
            </a:r>
            <a:r>
              <a:rPr lang="tr-TR" sz="2800" i="1" dirty="0"/>
              <a:t>A. </a:t>
            </a:r>
            <a:r>
              <a:rPr lang="tr-TR" sz="2800" i="1" dirty="0" err="1"/>
              <a:t>debilis</a:t>
            </a:r>
            <a:r>
              <a:rPr lang="tr-TR" sz="2800" dirty="0"/>
              <a:t>, </a:t>
            </a:r>
            <a:r>
              <a:rPr lang="tr-TR" sz="2800" i="1" dirty="0"/>
              <a:t>A. </a:t>
            </a:r>
            <a:r>
              <a:rPr lang="tr-TR" sz="2800" i="1" dirty="0" err="1"/>
              <a:t>fangchi</a:t>
            </a:r>
            <a:r>
              <a:rPr lang="tr-TR" sz="2800" i="1" dirty="0"/>
              <a:t> ve A. </a:t>
            </a:r>
            <a:r>
              <a:rPr lang="tr-TR" sz="2800" i="1" dirty="0" err="1"/>
              <a:t>manshuriensis</a:t>
            </a:r>
            <a:r>
              <a:rPr lang="tr-TR" sz="2800" dirty="0"/>
              <a:t>), içerdikleri </a:t>
            </a:r>
            <a:r>
              <a:rPr lang="tr-TR" sz="2800" u="sng" dirty="0" err="1"/>
              <a:t>aristoloşik</a:t>
            </a:r>
            <a:r>
              <a:rPr lang="tr-TR" sz="2800" u="sng" dirty="0"/>
              <a:t> asit </a:t>
            </a:r>
            <a:r>
              <a:rPr lang="tr-TR" sz="2800" dirty="0"/>
              <a:t>nedeniyle Çin’de alternatif tıp alanında </a:t>
            </a:r>
            <a:r>
              <a:rPr lang="tr-TR" sz="2800" u="sng" dirty="0"/>
              <a:t>anti-romatizma, </a:t>
            </a:r>
            <a:r>
              <a:rPr lang="tr-TR" sz="2800" u="sng" dirty="0" err="1"/>
              <a:t>diüretik</a:t>
            </a:r>
            <a:r>
              <a:rPr lang="tr-TR" sz="2800" u="sng" dirty="0"/>
              <a:t> ve ödem </a:t>
            </a:r>
            <a:r>
              <a:rPr lang="tr-TR" sz="2800" dirty="0"/>
              <a:t>tedavisinde kullanılmaktadır.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93175" cy="7651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Aristoloşin</a:t>
            </a:r>
            <a:endParaRPr lang="tr-TR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200" b="1" dirty="0"/>
              <a:t>Etkileri</a:t>
            </a:r>
            <a:endParaRPr lang="tr-TR" sz="3200" dirty="0"/>
          </a:p>
          <a:p>
            <a:pPr eaLnBrk="1" hangingPunct="1">
              <a:defRPr/>
            </a:pPr>
            <a:r>
              <a:rPr lang="tr-TR" sz="3200" dirty="0" err="1"/>
              <a:t>Aristoloşin</a:t>
            </a:r>
            <a:r>
              <a:rPr lang="tr-TR" sz="3200" dirty="0"/>
              <a:t>, </a:t>
            </a:r>
            <a:r>
              <a:rPr lang="tr-TR" sz="3200" dirty="0" err="1"/>
              <a:t>kolşisin</a:t>
            </a:r>
            <a:r>
              <a:rPr lang="tr-TR" sz="3200" dirty="0"/>
              <a:t> gibi, kılcal damar </a:t>
            </a:r>
            <a:r>
              <a:rPr lang="tr-TR" sz="3200" dirty="0" err="1"/>
              <a:t>zehiridir</a:t>
            </a:r>
            <a:r>
              <a:rPr lang="tr-TR" sz="3200" dirty="0"/>
              <a:t>; zehirlenme belirtileri </a:t>
            </a:r>
            <a:r>
              <a:rPr lang="tr-TR" sz="3200" dirty="0" err="1"/>
              <a:t>kolşisine</a:t>
            </a:r>
            <a:r>
              <a:rPr lang="tr-TR" sz="3200" dirty="0"/>
              <a:t> benzer. </a:t>
            </a:r>
          </a:p>
          <a:p>
            <a:pPr eaLnBrk="1" hangingPunct="1">
              <a:defRPr/>
            </a:pPr>
            <a:r>
              <a:rPr lang="tr-TR" sz="3200" dirty="0"/>
              <a:t>Memelilerde </a:t>
            </a:r>
            <a:r>
              <a:rPr lang="tr-TR" sz="3200" dirty="0" err="1"/>
              <a:t>nefropati</a:t>
            </a:r>
            <a:r>
              <a:rPr lang="tr-TR" sz="3200" dirty="0"/>
              <a:t> ve </a:t>
            </a:r>
            <a:r>
              <a:rPr lang="tr-TR" sz="3200" dirty="0" err="1"/>
              <a:t>ürotelyal</a:t>
            </a:r>
            <a:r>
              <a:rPr lang="tr-TR" sz="3200" dirty="0"/>
              <a:t> </a:t>
            </a:r>
            <a:r>
              <a:rPr lang="tr-TR" sz="3200" dirty="0" err="1"/>
              <a:t>karsinoma</a:t>
            </a:r>
            <a:r>
              <a:rPr lang="tr-TR" sz="3200" dirty="0"/>
              <a:t> yol açabilir. </a:t>
            </a:r>
          </a:p>
          <a:p>
            <a:pPr eaLnBrk="1" hangingPunct="1">
              <a:defRPr/>
            </a:pPr>
            <a:r>
              <a:rPr lang="tr-TR" sz="3200" u="sng" dirty="0"/>
              <a:t>Uterus kanamasına ve yavru atmaya da sebep olur. </a:t>
            </a:r>
          </a:p>
          <a:p>
            <a:pPr eaLnBrk="1" hangingPunct="1">
              <a:defRPr/>
            </a:pPr>
            <a:r>
              <a:rPr lang="tr-TR" sz="3200" dirty="0"/>
              <a:t>Alkaloit böbreklerde ciddi </a:t>
            </a:r>
            <a:r>
              <a:rPr lang="tr-TR" sz="3200" dirty="0" err="1"/>
              <a:t>tubüler</a:t>
            </a:r>
            <a:r>
              <a:rPr lang="tr-TR" sz="3200" dirty="0"/>
              <a:t> yangı ve karaciğerde yağlı dejenerasyon yapar.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0"/>
            <a:ext cx="5715000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4000" b="0"/>
              <a:t>                        Aristoloşin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defRPr/>
            </a:pPr>
            <a:endParaRPr lang="tr-TR" b="1" dirty="0"/>
          </a:p>
          <a:p>
            <a:pPr eaLnBrk="1" hangingPunct="1">
              <a:defRPr/>
            </a:pPr>
            <a:r>
              <a:rPr lang="tr-TR" b="1" dirty="0"/>
              <a:t>    </a:t>
            </a:r>
            <a:r>
              <a:rPr lang="tr-TR" sz="3200" b="1" dirty="0"/>
              <a:t>Tanı</a:t>
            </a:r>
            <a:endParaRPr lang="tr-TR" sz="3200" dirty="0"/>
          </a:p>
          <a:p>
            <a:pPr lvl="2" eaLnBrk="1" hangingPunct="1">
              <a:defRPr/>
            </a:pPr>
            <a:r>
              <a:rPr lang="tr-TR" sz="3200" dirty="0"/>
              <a:t>Klinik belirtilere göre tanı yapılamaz. </a:t>
            </a:r>
            <a:endParaRPr lang="tr-TR" sz="3200" b="1" dirty="0"/>
          </a:p>
          <a:p>
            <a:pPr eaLnBrk="1" hangingPunct="1">
              <a:defRPr/>
            </a:pPr>
            <a:r>
              <a:rPr lang="tr-TR" sz="3200" b="1" dirty="0"/>
              <a:t>    Sağaltım</a:t>
            </a:r>
            <a:endParaRPr lang="tr-TR" sz="3200" dirty="0"/>
          </a:p>
          <a:p>
            <a:pPr lvl="2" eaLnBrk="1" hangingPunct="1">
              <a:defRPr/>
            </a:pPr>
            <a:r>
              <a:rPr lang="tr-TR" sz="3200" dirty="0"/>
              <a:t>Etkili bir antidotu yoktur.</a:t>
            </a:r>
          </a:p>
          <a:p>
            <a:pPr lvl="2" eaLnBrk="1" hangingPunct="1">
              <a:defRPr/>
            </a:pPr>
            <a:r>
              <a:rPr lang="tr-TR" sz="3200" dirty="0"/>
              <a:t>Sindirim kanalındaki </a:t>
            </a:r>
            <a:r>
              <a:rPr lang="tr-TR" sz="3200" dirty="0" err="1"/>
              <a:t>zehirin</a:t>
            </a:r>
            <a:r>
              <a:rPr lang="tr-TR" sz="3200" dirty="0"/>
              <a:t> uzaklaştırılması veya etkisiz kılınması,</a:t>
            </a:r>
          </a:p>
          <a:p>
            <a:pPr lvl="2" eaLnBrk="1" hangingPunct="1">
              <a:defRPr/>
            </a:pPr>
            <a:r>
              <a:rPr lang="tr-TR" sz="3200" dirty="0"/>
              <a:t>Sindirim kanalını sarıcı-yumuşatıcı-örtücü maddelerin uygulanması (</a:t>
            </a:r>
            <a:r>
              <a:rPr lang="tr-TR" sz="3200" dirty="0" err="1"/>
              <a:t>sukralfat</a:t>
            </a:r>
            <a:r>
              <a:rPr lang="tr-TR" sz="3200" dirty="0"/>
              <a:t> verilebilir),</a:t>
            </a:r>
          </a:p>
          <a:p>
            <a:pPr lvl="2" eaLnBrk="1" hangingPunct="1">
              <a:defRPr/>
            </a:pPr>
            <a:r>
              <a:rPr lang="tr-TR" sz="3200" dirty="0" err="1"/>
              <a:t>Analeptiklerin</a:t>
            </a:r>
            <a:r>
              <a:rPr lang="tr-TR" sz="3200" dirty="0"/>
              <a:t> verilmesi gibi genel sağaltım yöntemlerine başvurulabilir.</a:t>
            </a:r>
          </a:p>
          <a:p>
            <a:pPr lvl="2" eaLnBrk="1" hangingPunct="1">
              <a:defRPr/>
            </a:pPr>
            <a:endParaRPr lang="tr-T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7813"/>
            <a:ext cx="8507412" cy="703262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Kolşisin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6084888" cy="561657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Zambakgiller ailesinden </a:t>
            </a:r>
            <a:r>
              <a:rPr lang="tr-TR" sz="2800" i="1" dirty="0"/>
              <a:t>(</a:t>
            </a:r>
            <a:r>
              <a:rPr lang="tr-TR" sz="2800" i="1" dirty="0" err="1"/>
              <a:t>Liliaceae</a:t>
            </a:r>
            <a:r>
              <a:rPr lang="tr-TR" sz="2800" i="1" dirty="0"/>
              <a:t>) </a:t>
            </a:r>
            <a:r>
              <a:rPr lang="tr-TR" sz="2800" b="1" i="1" dirty="0"/>
              <a:t>Acı çiğdemde</a:t>
            </a:r>
            <a:r>
              <a:rPr lang="tr-TR" sz="2800" dirty="0"/>
              <a:t> </a:t>
            </a:r>
            <a:r>
              <a:rPr lang="tr-TR" sz="2800" i="1" dirty="0"/>
              <a:t>(</a:t>
            </a:r>
            <a:r>
              <a:rPr lang="tr-TR" sz="2800" i="1" dirty="0" err="1"/>
              <a:t>Colchicum</a:t>
            </a:r>
            <a:r>
              <a:rPr lang="tr-TR" sz="2800" i="1" dirty="0"/>
              <a:t> </a:t>
            </a:r>
            <a:r>
              <a:rPr lang="tr-TR" sz="2800" i="1" dirty="0" err="1"/>
              <a:t>atticum</a:t>
            </a:r>
            <a:r>
              <a:rPr lang="tr-TR" sz="2800" i="1" dirty="0"/>
              <a:t>,</a:t>
            </a:r>
            <a:r>
              <a:rPr lang="tr-TR" sz="2800" dirty="0"/>
              <a:t> </a:t>
            </a:r>
            <a:r>
              <a:rPr lang="tr-TR" sz="2800" i="1" dirty="0" err="1"/>
              <a:t>C.autumnale</a:t>
            </a:r>
            <a:r>
              <a:rPr lang="tr-TR" sz="2800" dirty="0"/>
              <a:t>, </a:t>
            </a:r>
            <a:r>
              <a:rPr lang="tr-TR" sz="2800" i="1" dirty="0" err="1"/>
              <a:t>C.taurii</a:t>
            </a:r>
            <a:r>
              <a:rPr lang="tr-TR" sz="2800" dirty="0"/>
              <a:t>) bulunan bir alkaloittir. Acı çiğdemler sonbaharda çiçek açarlar. </a:t>
            </a:r>
          </a:p>
          <a:p>
            <a:pPr lvl="0" eaLnBrk="1" hangingPunct="1">
              <a:buClr>
                <a:srgbClr val="FFFFCC"/>
              </a:buClr>
              <a:buSzPct val="60000"/>
              <a:defRPr/>
            </a:pPr>
            <a:r>
              <a:rPr lang="tr-TR" dirty="0" err="1">
                <a:latin typeface="Times New Roman"/>
              </a:rPr>
              <a:t>Kolşisin</a:t>
            </a:r>
            <a:r>
              <a:rPr lang="tr-TR" dirty="0">
                <a:latin typeface="Times New Roman"/>
              </a:rPr>
              <a:t> saklanmaya ve ısıya son derece dayanıklı bir maddedir. </a:t>
            </a:r>
          </a:p>
          <a:p>
            <a:pPr eaLnBrk="1" hangingPunct="1">
              <a:defRPr/>
            </a:pPr>
            <a:endParaRPr lang="tr-TR" sz="2800" dirty="0"/>
          </a:p>
        </p:txBody>
      </p:sp>
      <p:pic>
        <p:nvPicPr>
          <p:cNvPr id="58372" name="Picture 4" descr="Colşikum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341438"/>
            <a:ext cx="2519362" cy="2447925"/>
          </a:xfrm>
          <a:noFill/>
        </p:spPr>
      </p:pic>
      <p:pic>
        <p:nvPicPr>
          <p:cNvPr id="58373" name="Picture 5" descr="colşikum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084888" y="4064261"/>
            <a:ext cx="2167879" cy="2604827"/>
          </a:xfrm>
          <a:noFill/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FB6A642A-3F7E-49D3-9374-E7F5664D4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2" y="4064261"/>
            <a:ext cx="3320727" cy="2389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err="1"/>
              <a:t>Kolşisin</a:t>
            </a:r>
            <a:endParaRPr lang="tr-TR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Zehirlenme sebepleri</a:t>
            </a:r>
            <a:endParaRPr lang="tr-TR" sz="2800" dirty="0"/>
          </a:p>
          <a:p>
            <a:pPr eaLnBrk="1" hangingPunct="1">
              <a:defRPr/>
            </a:pPr>
            <a:r>
              <a:rPr lang="tr-TR" sz="3200" dirty="0"/>
              <a:t>İlkbaharda </a:t>
            </a:r>
            <a:r>
              <a:rPr lang="tr-TR" sz="3200" u="sng" dirty="0"/>
              <a:t>filizlenmiş acı çiğdem yapraklarının</a:t>
            </a:r>
            <a:r>
              <a:rPr lang="tr-TR" sz="3200" dirty="0"/>
              <a:t>, sonbaharda </a:t>
            </a:r>
            <a:r>
              <a:rPr lang="tr-TR" sz="3200" u="sng" dirty="0"/>
              <a:t>çiçeklerinin, </a:t>
            </a:r>
            <a:r>
              <a:rPr lang="tr-TR" sz="3200" dirty="0"/>
              <a:t>yazın da acı çiğdem </a:t>
            </a:r>
            <a:r>
              <a:rPr lang="tr-TR" sz="3200" u="sng" dirty="0"/>
              <a:t>tohumlarıyla </a:t>
            </a:r>
            <a:r>
              <a:rPr lang="tr-TR" sz="3200" dirty="0"/>
              <a:t>bulaşık yemlerin veya otların yenilmesiyle hayvanlarda zehirlenmeler oluşabilir.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Kolşisin</a:t>
            </a:r>
            <a:endParaRPr lang="tr-TR" b="1" dirty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Etki şekli</a:t>
            </a:r>
            <a:endParaRPr lang="tr-TR" sz="2800" dirty="0"/>
          </a:p>
          <a:p>
            <a:pPr eaLnBrk="1" hangingPunct="1">
              <a:defRPr/>
            </a:pPr>
            <a:r>
              <a:rPr lang="tr-TR" sz="3200" dirty="0" err="1"/>
              <a:t>Kolşisin</a:t>
            </a:r>
            <a:r>
              <a:rPr lang="tr-TR" sz="3200" dirty="0"/>
              <a:t> bir hücre </a:t>
            </a:r>
            <a:r>
              <a:rPr lang="tr-TR" sz="3200" dirty="0" err="1"/>
              <a:t>zehiridir</a:t>
            </a:r>
            <a:r>
              <a:rPr lang="tr-TR" sz="3200" dirty="0"/>
              <a:t>; mitozu etkileyerek hücre bölünmesini engeller. </a:t>
            </a:r>
          </a:p>
          <a:p>
            <a:pPr eaLnBrk="1" hangingPunct="1">
              <a:defRPr/>
            </a:pPr>
            <a:r>
              <a:rPr lang="tr-TR" sz="3200" dirty="0" err="1"/>
              <a:t>Kapillar</a:t>
            </a:r>
            <a:r>
              <a:rPr lang="tr-TR" sz="3200" dirty="0"/>
              <a:t> damar </a:t>
            </a:r>
            <a:r>
              <a:rPr lang="tr-TR" sz="3200" dirty="0" err="1"/>
              <a:t>endotel</a:t>
            </a:r>
            <a:r>
              <a:rPr lang="tr-TR" sz="3200" dirty="0"/>
              <a:t> hücrelerini de bozar. </a:t>
            </a:r>
          </a:p>
          <a:p>
            <a:pPr eaLnBrk="1" hangingPunct="1">
              <a:defRPr/>
            </a:pPr>
            <a:r>
              <a:rPr lang="tr-TR" sz="3200" dirty="0"/>
              <a:t>Vücuda girdikten 12-24 saat sonra daha zehirli olan </a:t>
            </a:r>
            <a:r>
              <a:rPr lang="tr-TR" sz="3200" dirty="0" err="1"/>
              <a:t>metabolite</a:t>
            </a:r>
            <a:r>
              <a:rPr lang="tr-TR" sz="3200" dirty="0"/>
              <a:t> (</a:t>
            </a:r>
            <a:r>
              <a:rPr lang="tr-TR" sz="3200" b="1" i="1" dirty="0" err="1"/>
              <a:t>oksidikolşisin</a:t>
            </a:r>
            <a:r>
              <a:rPr lang="tr-TR" sz="3200" b="1" i="1" dirty="0"/>
              <a:t>) </a:t>
            </a:r>
            <a:r>
              <a:rPr lang="tr-TR" sz="3200" dirty="0"/>
              <a:t>çevrildiğinde hastalık tablosu ağırlaşır.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Kolşisin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1" dirty="0"/>
              <a:t>Klinik belirti ve lezyonlar</a:t>
            </a:r>
            <a:endParaRPr lang="tr-TR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/>
              <a:t>Kolşisin</a:t>
            </a:r>
            <a:r>
              <a:rPr lang="tr-TR" sz="2400" dirty="0"/>
              <a:t> </a:t>
            </a:r>
            <a:r>
              <a:rPr lang="tr-TR" sz="2400" dirty="0" err="1"/>
              <a:t>sürgüt</a:t>
            </a:r>
            <a:r>
              <a:rPr lang="tr-TR" sz="2400" dirty="0"/>
              <a:t> etkili bir maddedir.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u="sng" dirty="0"/>
              <a:t>Sığırlarda şiddetli karın sancısı ve yeşil-siyah renkte sulu sürgün </a:t>
            </a:r>
            <a:r>
              <a:rPr lang="tr-TR" sz="2400" dirty="0"/>
              <a:t>(kanamalı mide-bağırsak yangısından dolayı) görülür.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200" dirty="0"/>
              <a:t>Fazla miktarda sıvı kaybı oluşur; olay arsenikle olan zehirlenmeyi andırır.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u="sng" dirty="0"/>
              <a:t>Şiddetli damar hasarı dolayısıyla şok gelişebilir</a:t>
            </a:r>
            <a:r>
              <a:rPr lang="tr-TR" sz="2400" dirty="0"/>
              <a:t>; böyle bir durumda nabız hızlanır ve zayıflar.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Kas güçsüzlüğü çok belirgindir.</a:t>
            </a:r>
            <a:endParaRPr lang="tr-TR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/>
              <a:t>Ölüm sebebi: </a:t>
            </a:r>
            <a:r>
              <a:rPr lang="tr-TR" sz="2400" dirty="0"/>
              <a:t>1-2 gün içinde solunum felcinden ölüm oluşur</a:t>
            </a:r>
            <a:r>
              <a:rPr lang="tr-TR" sz="2800" dirty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628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Kolşisin</a:t>
            </a:r>
            <a:endParaRPr lang="tr-TR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893175" cy="56610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200" b="1" dirty="0"/>
              <a:t>Sağaltım</a:t>
            </a:r>
            <a:endParaRPr lang="tr-TR" sz="3200" dirty="0"/>
          </a:p>
          <a:p>
            <a:pPr eaLnBrk="1" hangingPunct="1"/>
            <a:r>
              <a:rPr lang="tr-TR" sz="3200" dirty="0" err="1"/>
              <a:t>Kolşisinin</a:t>
            </a:r>
            <a:r>
              <a:rPr lang="tr-TR" sz="3200" dirty="0"/>
              <a:t> etkili bir antidotu yoktur</a:t>
            </a:r>
          </a:p>
          <a:p>
            <a:pPr eaLnBrk="1" hangingPunct="1"/>
            <a:r>
              <a:rPr lang="tr-TR" sz="3200" dirty="0"/>
              <a:t>Genel uygulamalara başvurulur.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301625"/>
            <a:ext cx="4725987" cy="534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0" dirty="0"/>
              <a:t>                   </a:t>
            </a:r>
            <a:r>
              <a:rPr lang="tr-TR" sz="4000" b="1" dirty="0"/>
              <a:t>Striknin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08050"/>
            <a:ext cx="5688013" cy="55451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/>
              <a:t>Hindistan, Güney Doğu Asya ve Kuzey Avustralya'da yetişen </a:t>
            </a:r>
            <a:r>
              <a:rPr lang="tr-TR" sz="2800" b="1" i="1" dirty="0"/>
              <a:t>Kargabüken bitkisinin</a:t>
            </a:r>
            <a:r>
              <a:rPr lang="tr-TR" sz="2800" dirty="0"/>
              <a:t> (</a:t>
            </a:r>
            <a:r>
              <a:rPr lang="tr-TR" sz="2800" i="1" dirty="0" err="1"/>
              <a:t>Strynos</a:t>
            </a:r>
            <a:r>
              <a:rPr lang="tr-TR" sz="2800" i="1" dirty="0"/>
              <a:t> </a:t>
            </a:r>
            <a:r>
              <a:rPr lang="tr-TR" sz="2800" i="1" dirty="0" err="1"/>
              <a:t>toxifera</a:t>
            </a:r>
            <a:r>
              <a:rPr lang="tr-TR" sz="2800" i="1" dirty="0"/>
              <a:t>,</a:t>
            </a:r>
            <a:r>
              <a:rPr lang="tr-TR" sz="2800" dirty="0"/>
              <a:t> </a:t>
            </a:r>
            <a:r>
              <a:rPr lang="tr-TR" sz="2800" dirty="0" err="1"/>
              <a:t>Strychnos</a:t>
            </a:r>
            <a:r>
              <a:rPr lang="tr-TR" sz="2800" dirty="0"/>
              <a:t> </a:t>
            </a:r>
            <a:r>
              <a:rPr lang="tr-TR" sz="2800" dirty="0" err="1"/>
              <a:t>nux</a:t>
            </a:r>
            <a:r>
              <a:rPr lang="tr-TR" sz="2800" dirty="0"/>
              <a:t> </a:t>
            </a:r>
            <a:r>
              <a:rPr lang="tr-TR" sz="2800" dirty="0" err="1"/>
              <a:t>vomica</a:t>
            </a:r>
            <a:r>
              <a:rPr lang="tr-TR" sz="2800" dirty="0"/>
              <a:t>) tohumlarında (</a:t>
            </a:r>
            <a:r>
              <a:rPr lang="tr-TR" sz="2800" dirty="0" err="1"/>
              <a:t>Nux</a:t>
            </a:r>
            <a:r>
              <a:rPr lang="tr-TR" sz="2800" dirty="0"/>
              <a:t> </a:t>
            </a:r>
            <a:r>
              <a:rPr lang="tr-TR" sz="2800" dirty="0" err="1"/>
              <a:t>vomica</a:t>
            </a:r>
            <a:r>
              <a:rPr lang="tr-TR" sz="2800" dirty="0"/>
              <a:t>, </a:t>
            </a:r>
            <a:r>
              <a:rPr lang="tr-TR" sz="2800" dirty="0" err="1"/>
              <a:t>Strychni</a:t>
            </a:r>
            <a:r>
              <a:rPr lang="tr-TR" sz="2800" dirty="0"/>
              <a:t> semen) bulunan </a:t>
            </a:r>
            <a:r>
              <a:rPr lang="tr-TR" sz="2800" dirty="0" err="1"/>
              <a:t>indol</a:t>
            </a:r>
            <a:r>
              <a:rPr lang="tr-TR" sz="2800" dirty="0"/>
              <a:t> alkaloittir.</a:t>
            </a:r>
          </a:p>
        </p:txBody>
      </p:sp>
      <p:pic>
        <p:nvPicPr>
          <p:cNvPr id="64516" name="Picture 4" descr="striknos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1412875"/>
            <a:ext cx="2016125" cy="2520950"/>
          </a:xfrm>
          <a:noFill/>
        </p:spPr>
      </p:pic>
      <p:pic>
        <p:nvPicPr>
          <p:cNvPr id="64517" name="Picture 5" descr="striknos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143624" y="4565649"/>
            <a:ext cx="1884759" cy="1958975"/>
          </a:xfrm>
          <a:noFill/>
        </p:spPr>
      </p:pic>
      <p:pic>
        <p:nvPicPr>
          <p:cNvPr id="64518" name="Picture 6" descr="striknos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6413" y="4221088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tr-TR" b="1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6200" y="1219200"/>
            <a:ext cx="8888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Bitkinin kök, yaprak, meyve, tohum gibi çeşitli kısımlarında ya da tamamında yer alabilirler.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Vücuda alındıklarında veya deriye temas ettiklerinde etkilerini ortaya çıkarırlar.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Isıtma işlemiyle çoğu bitkisel zehir etkisini kaybederken, kurutma ve çay benzeri demleme işlemleri ile daha yoğun hale gelebilirler</a:t>
            </a:r>
            <a:r>
              <a:rPr lang="tr-TR" sz="3600" dirty="0">
                <a:solidFill>
                  <a:prstClr val="black"/>
                </a:solidFill>
                <a:latin typeface="Garamond" pitchFamily="18" charset="0"/>
              </a:rPr>
              <a:t> (</a:t>
            </a:r>
            <a:r>
              <a:rPr kumimoji="0" lang="tr-T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Risin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tr-T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kolşisin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tr-T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digitoksin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ısıya dayanıklıdır.</a:t>
            </a:r>
          </a:p>
        </p:txBody>
      </p:sp>
    </p:spTree>
    <p:extLst>
      <p:ext uri="{BB962C8B-B14F-4D97-AF65-F5344CB8AC3E}">
        <p14:creationId xmlns:p14="http://schemas.microsoft.com/office/powerpoint/2010/main" val="848283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Striknin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/>
              <a:t>Strikninin çoğu 24 saatte vücudu terk eder. </a:t>
            </a:r>
          </a:p>
          <a:p>
            <a:pPr lvl="1" eaLnBrk="1" hangingPunct="1">
              <a:defRPr/>
            </a:pPr>
            <a:r>
              <a:rPr lang="tr-TR" sz="3200" dirty="0"/>
              <a:t>Bu durum sağaltım ve zehirlenmenin geleceği bakımından önemlidir; zira, hayvan, zehirlenmenin olduğu gün veya ertesi güne kadar yaşatılabilirse, herhangi bir sağaltım uygulamasına gerek kalmaksızın da iyileşebilir.</a:t>
            </a:r>
          </a:p>
          <a:p>
            <a:pPr eaLnBrk="1" hangingPunct="1">
              <a:defRPr/>
            </a:pPr>
            <a:r>
              <a:rPr lang="tr-TR" sz="3200" u="sng" dirty="0"/>
              <a:t>Striknin son derece dayanıklı bir maddedir;</a:t>
            </a:r>
            <a:r>
              <a:rPr lang="tr-TR" sz="3200" dirty="0"/>
              <a:t> ölümden yıllarca sonra bile, doku ve organlarda tespit edilebilir miktarlarda kalır; bu durum, adli tıp yönünden önemlidir.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0"/>
            <a:ext cx="7437438" cy="765175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Striknin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dirty="0"/>
              <a:t>Strikninin reseptör düzeyindeki etki şekli </a:t>
            </a:r>
            <a:r>
              <a:rPr lang="tr-TR" sz="3600" dirty="0" err="1"/>
              <a:t>MSS'nde</a:t>
            </a:r>
            <a:r>
              <a:rPr lang="tr-TR" sz="3600" dirty="0"/>
              <a:t> </a:t>
            </a:r>
            <a:r>
              <a:rPr lang="tr-TR" sz="3600" dirty="0" err="1"/>
              <a:t>glisinerjik</a:t>
            </a:r>
            <a:r>
              <a:rPr lang="tr-TR" sz="3600" dirty="0"/>
              <a:t> ara-nöronlarda </a:t>
            </a:r>
            <a:r>
              <a:rPr lang="tr-TR" sz="3600" u="sng" dirty="0" err="1"/>
              <a:t>glisinin</a:t>
            </a:r>
            <a:r>
              <a:rPr lang="tr-TR" sz="3600" u="sng" dirty="0"/>
              <a:t> etkisini klor kanalı düzeyinde</a:t>
            </a:r>
            <a:r>
              <a:rPr lang="tr-TR" sz="3600" dirty="0"/>
              <a:t> engellemesiyle ilgilidir. </a:t>
            </a:r>
          </a:p>
          <a:p>
            <a:pPr eaLnBrk="1" hangingPunct="1">
              <a:defRPr/>
            </a:pPr>
            <a:r>
              <a:rPr lang="tr-TR" sz="3600" dirty="0" err="1"/>
              <a:t>Glisin</a:t>
            </a:r>
            <a:r>
              <a:rPr lang="tr-TR" sz="3600" dirty="0"/>
              <a:t> özellikle beyin sapı ve omuriliğin alt boynuzlarında bulunan baskıcı(inhibitör) </a:t>
            </a:r>
            <a:r>
              <a:rPr lang="tr-TR" sz="3600" dirty="0" err="1"/>
              <a:t>nöromediyatördür</a:t>
            </a:r>
            <a:r>
              <a:rPr lang="tr-TR" sz="3600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93175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Striknin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Glisinerjik sinir uçlarından salıverilen </a:t>
            </a:r>
            <a:r>
              <a:rPr lang="tr-TR" sz="2800" dirty="0" err="1"/>
              <a:t>glisin</a:t>
            </a:r>
            <a:r>
              <a:rPr lang="tr-TR" sz="2800" dirty="0"/>
              <a:t>, klor kanalları ile kenetlenmiş olan </a:t>
            </a:r>
            <a:r>
              <a:rPr lang="tr-TR" sz="2800" dirty="0" err="1"/>
              <a:t>glisin</a:t>
            </a:r>
            <a:r>
              <a:rPr lang="tr-TR" sz="2800" dirty="0"/>
              <a:t> reseptörlerini etkiler ve kanalların açılmasına sebep olur. </a:t>
            </a:r>
          </a:p>
          <a:p>
            <a:pPr lvl="1" eaLnBrk="1" hangingPunct="1">
              <a:defRPr/>
            </a:pPr>
            <a:r>
              <a:rPr lang="tr-TR" sz="2400" dirty="0"/>
              <a:t>Böylece klorun hücreye girişi artar; bu durum hücrenin içi ve dışı arasındaki gerilim farkının artmasına yol açarak, hücre zarının istirahat gerilimini ve uyarı eşiğini yükseltir. </a:t>
            </a:r>
          </a:p>
          <a:p>
            <a:pPr eaLnBrk="1" hangingPunct="1">
              <a:defRPr/>
            </a:pPr>
            <a:r>
              <a:rPr lang="tr-TR" sz="2800" dirty="0"/>
              <a:t>Striknin, </a:t>
            </a:r>
            <a:r>
              <a:rPr lang="tr-TR" sz="2800" dirty="0" err="1"/>
              <a:t>glisinin</a:t>
            </a:r>
            <a:r>
              <a:rPr lang="tr-TR" sz="2800" dirty="0"/>
              <a:t> klor kanalı seviyesinde etkisini bozarak, ara ve motor nöronlarda sebep olduğu baskıyı ortadan kaldırır; böylece, </a:t>
            </a:r>
            <a:r>
              <a:rPr lang="tr-TR" sz="2800" u="sng" dirty="0"/>
              <a:t>uyarı eşiğini düşürür, uyarı ve çırpınmalara yol açar</a:t>
            </a:r>
            <a:r>
              <a:rPr lang="tr-TR" sz="2800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7796212" cy="765175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Striknin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964612" cy="602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Klinik belirti ve lezyonlar</a:t>
            </a:r>
            <a:endParaRPr lang="tr-TR" dirty="0"/>
          </a:p>
          <a:p>
            <a:pPr eaLnBrk="1" hangingPunct="1">
              <a:defRPr/>
            </a:pPr>
            <a:r>
              <a:rPr lang="tr-TR" sz="2800" dirty="0"/>
              <a:t>Vücuda hangi yolla girerse girsin, emilip dolaşıma geçtikten sonra strikninin etkisi çabuk başlar; fazla miktarda alındığında 20-30 </a:t>
            </a:r>
            <a:r>
              <a:rPr lang="tr-TR" sz="2800" dirty="0" err="1"/>
              <a:t>dk</a:t>
            </a:r>
            <a:r>
              <a:rPr lang="tr-TR" sz="2800" dirty="0"/>
              <a:t> içinde ölüme sebep olabilir ve hayvanlar genellikle ölü halde bulunur.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962400"/>
            <a:ext cx="5257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713787" cy="69215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Striknin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6092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Ölüm sebebi</a:t>
            </a:r>
            <a:endParaRPr lang="tr-TR" dirty="0"/>
          </a:p>
          <a:p>
            <a:pPr eaLnBrk="1" hangingPunct="1">
              <a:defRPr/>
            </a:pPr>
            <a:r>
              <a:rPr lang="tr-TR" sz="3200" dirty="0"/>
              <a:t>Strikninle zehirlenmelerde solunum kaslarının felci </a:t>
            </a:r>
            <a:r>
              <a:rPr lang="tr-TR" sz="3200" dirty="0" err="1"/>
              <a:t>asfeksiye</a:t>
            </a:r>
            <a:r>
              <a:rPr lang="tr-TR" sz="3200" dirty="0"/>
              <a:t> neden olur. Böylece beyinde oksijen azalması sonucu ölüm oluşur. </a:t>
            </a:r>
          </a:p>
          <a:p>
            <a:pPr lvl="1" eaLnBrk="1" hangingPunct="1">
              <a:defRPr/>
            </a:pPr>
            <a:r>
              <a:rPr lang="tr-TR" sz="3200" dirty="0"/>
              <a:t>ölüm, </a:t>
            </a:r>
            <a:r>
              <a:rPr lang="tr-TR" sz="3200" dirty="0" err="1"/>
              <a:t>perakut</a:t>
            </a:r>
            <a:r>
              <a:rPr lang="tr-TR" sz="3200" dirty="0"/>
              <a:t> olaylar dışında, genellikle 1-2 saat veya bazen 1-2 gün içinde oluşur. </a:t>
            </a:r>
          </a:p>
          <a:p>
            <a:pPr eaLnBrk="1" hangingPunct="1">
              <a:defRPr/>
            </a:pPr>
            <a:r>
              <a:rPr lang="tr-TR" sz="3200" dirty="0"/>
              <a:t>Solunuma yardım edilebilirse, beyin yeniden oksijenlenerek, bilincin geriye dönmesi sağlanabilir.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280400" cy="69215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Striknin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964612" cy="6092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/>
              <a:t>- </a:t>
            </a:r>
            <a:r>
              <a:rPr lang="tr-TR" sz="2800" dirty="0"/>
              <a:t>Sağaltımın amacı hayvanın kolay nefes alıp-vermesini sağlamak için çırpınmaların önlenmesine ve </a:t>
            </a:r>
            <a:r>
              <a:rPr lang="tr-TR" sz="2800" dirty="0" err="1"/>
              <a:t>zehirin</a:t>
            </a:r>
            <a:r>
              <a:rPr lang="tr-TR" sz="2800" dirty="0"/>
              <a:t> vücuttan atılmasına kadar onun bu halde tutulmasına yönelik olmalıdır.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/>
              <a:t>- Sindirim kanalındaki </a:t>
            </a:r>
            <a:r>
              <a:rPr lang="tr-TR" sz="2800" dirty="0" err="1"/>
              <a:t>zehirin</a:t>
            </a:r>
            <a:r>
              <a:rPr lang="tr-TR" sz="2800" dirty="0"/>
              <a:t> etkisiz kılınmasına ve atılmasına yönelik uygulamalara da başvurulur.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/>
              <a:t>- Bu yaklaşımlardan hangisine öncelik verileceği zehirlenmenin dönemine göre belirlenir.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64613" cy="765175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Striknin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Sindirim kanalındaki emilmemiş olan striknini yükseltgemek ve vücut dışına çıkartmak için,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err="1"/>
              <a:t>Tannik</a:t>
            </a:r>
            <a:r>
              <a:rPr lang="tr-TR" sz="2800" dirty="0"/>
              <a:t> asit çözeltisi ile çöktürülebilir.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- </a:t>
            </a:r>
            <a:r>
              <a:rPr lang="tr-TR" sz="2400" dirty="0"/>
              <a:t>Bunun için, köpeklere 250 ml %0.1 potasyum permanganat, 100 ml %2 </a:t>
            </a:r>
            <a:r>
              <a:rPr lang="tr-TR" sz="2400" dirty="0" err="1"/>
              <a:t>tannik</a:t>
            </a:r>
            <a:r>
              <a:rPr lang="tr-TR" sz="2400" dirty="0"/>
              <a:t> asit veya sodyum bikarbonat çözeltileri ve 1/250 oranında sulandırılmış iyot tentürü veya </a:t>
            </a:r>
            <a:r>
              <a:rPr lang="tr-TR" sz="2400" dirty="0" err="1"/>
              <a:t>lugol</a:t>
            </a:r>
            <a:r>
              <a:rPr lang="tr-TR" sz="2400" dirty="0"/>
              <a:t> çözeltisi ya da birkaç bardak demli çay verilmesi çok yararlı olur.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İdrar oluşumunu ve dolaşımdan strikninin uzaklaştırılmasını hızlandırmak için </a:t>
            </a:r>
            <a:r>
              <a:rPr lang="tr-TR" sz="2800" dirty="0" err="1"/>
              <a:t>izotonik</a:t>
            </a:r>
            <a:r>
              <a:rPr lang="tr-TR" sz="2800" dirty="0"/>
              <a:t> tuzlu su ve glikoz çözeltileri ile Dİ sıvı uygulaması çok yararlıdır.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tr-TR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69215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Striknin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8964613" cy="6049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Etkin kömür veya üniversal antidot gibi yüzeyde tutucu maddeler verilerek, strikninin emilmesi önlenebilir; böyle bir uygulamadan sonra </a:t>
            </a:r>
            <a:r>
              <a:rPr lang="tr-TR" sz="2800" dirty="0" err="1"/>
              <a:t>sürgütler</a:t>
            </a:r>
            <a:r>
              <a:rPr lang="tr-TR" sz="2800" dirty="0"/>
              <a:t> verilmelidir.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Zehirlenmenin sağaltımında en önemli kısmı şiddetli kasılmaların kontrol altına alınması oluşturur. Bu amaçla en çok kullanılan maddeler </a:t>
            </a:r>
            <a:r>
              <a:rPr lang="tr-TR" sz="2800" u="sng" dirty="0"/>
              <a:t>kısa-orta etki süreli </a:t>
            </a:r>
            <a:r>
              <a:rPr lang="tr-TR" sz="2800" u="sng" dirty="0" err="1"/>
              <a:t>barbitüratlardır</a:t>
            </a:r>
            <a:r>
              <a:rPr lang="tr-TR" sz="2800" dirty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    * </a:t>
            </a:r>
            <a:r>
              <a:rPr lang="tr-TR" sz="2800" u="sng" dirty="0" err="1"/>
              <a:t>Pentobarbital</a:t>
            </a:r>
            <a:r>
              <a:rPr lang="tr-TR" sz="2800" u="sng" dirty="0"/>
              <a:t> sodyum </a:t>
            </a:r>
            <a:r>
              <a:rPr lang="tr-TR" sz="2800" dirty="0"/>
              <a:t>köpeklere Dİ yolla 30 mg/kg dozda verilir; kasılmaların şiddetine göre, gerektikçe aynı dozda tekrarlanabilir.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/>
              <a:t>    * Kedilere aynı dozda </a:t>
            </a:r>
            <a:r>
              <a:rPr lang="tr-TR" sz="2800" dirty="0" err="1"/>
              <a:t>pentobarbital</a:t>
            </a:r>
            <a:r>
              <a:rPr lang="tr-TR" sz="2800" dirty="0"/>
              <a:t> ya da 60-70 mg/kg miktarlarda </a:t>
            </a:r>
            <a:r>
              <a:rPr lang="tr-TR" sz="2800" dirty="0" err="1"/>
              <a:t>tiyopental</a:t>
            </a:r>
            <a:r>
              <a:rPr lang="tr-TR" sz="2800" dirty="0"/>
              <a:t> veya diğer herhangi bir </a:t>
            </a:r>
            <a:r>
              <a:rPr lang="tr-TR" sz="2800" dirty="0" err="1"/>
              <a:t>tiyobarbitürat</a:t>
            </a:r>
            <a:r>
              <a:rPr lang="tr-TR" sz="2800" dirty="0"/>
              <a:t> Pİ yolla verilebilir.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tr-TR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8604250" cy="72072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Striknin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200" dirty="0"/>
              <a:t>Büyük baş hayvanlara </a:t>
            </a:r>
            <a:r>
              <a:rPr lang="tr-TR" sz="2200" u="sng" dirty="0" err="1"/>
              <a:t>klorolhidrat</a:t>
            </a:r>
            <a:r>
              <a:rPr lang="tr-TR" sz="2200" u="sng" dirty="0"/>
              <a:t> tek başına veya </a:t>
            </a:r>
            <a:r>
              <a:rPr lang="tr-TR" sz="2200" u="sng" dirty="0" err="1"/>
              <a:t>pentobarbitalle</a:t>
            </a:r>
            <a:r>
              <a:rPr lang="tr-TR" sz="2200" u="sng" dirty="0"/>
              <a:t> </a:t>
            </a:r>
            <a:r>
              <a:rPr lang="tr-TR" sz="2200" dirty="0"/>
              <a:t>karışım halinde uygulanır.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200" dirty="0"/>
              <a:t>   *  </a:t>
            </a:r>
            <a:r>
              <a:rPr lang="tr-TR" sz="2200" dirty="0" err="1"/>
              <a:t>Kloralhidrat</a:t>
            </a:r>
            <a:r>
              <a:rPr lang="tr-TR" sz="2200" dirty="0"/>
              <a:t> atlara ağızdan veya Dİ yolla 5 g/45 kg dozda verilir.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200" dirty="0"/>
              <a:t>   * </a:t>
            </a:r>
            <a:r>
              <a:rPr lang="tr-TR" sz="2200" u="sng" dirty="0" err="1"/>
              <a:t>Kloralhidrat</a:t>
            </a:r>
            <a:r>
              <a:rPr lang="tr-TR" sz="2200" u="sng" dirty="0"/>
              <a:t> + magnezyum sülfat + </a:t>
            </a:r>
            <a:r>
              <a:rPr lang="tr-TR" sz="2200" u="sng" dirty="0" err="1"/>
              <a:t>pentobarbital</a:t>
            </a:r>
            <a:r>
              <a:rPr lang="tr-TR" sz="2200" u="sng" dirty="0"/>
              <a:t> </a:t>
            </a:r>
            <a:r>
              <a:rPr lang="tr-TR" sz="2200" dirty="0"/>
              <a:t>(sırasıyla, 30 g + 15 g + 6.6 g + ad 1000 ml </a:t>
            </a:r>
            <a:r>
              <a:rPr lang="tr-TR" sz="2200" dirty="0" err="1"/>
              <a:t>distile</a:t>
            </a:r>
            <a:r>
              <a:rPr lang="tr-TR" sz="2200" dirty="0"/>
              <a:t> su) karışımından büyük baş hayvanlara 30-70 ml/45 kg dozlarda Dİ yolla uygulanır.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200" dirty="0"/>
              <a:t>Omurilikteki etkinliği azaltmak için diğer ilaçlar da denenebilir.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200" dirty="0"/>
              <a:t>    * Dİ yolla 150 mg/kg dozda </a:t>
            </a:r>
            <a:r>
              <a:rPr lang="tr-TR" sz="2200" dirty="0" err="1"/>
              <a:t>metokarbamol</a:t>
            </a:r>
            <a:r>
              <a:rPr lang="tr-TR" sz="2200" dirty="0"/>
              <a:t> uygulanır.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200" dirty="0"/>
              <a:t>    * </a:t>
            </a:r>
            <a:r>
              <a:rPr lang="tr-TR" sz="2200" u="sng" dirty="0" err="1"/>
              <a:t>Diazepam</a:t>
            </a:r>
            <a:r>
              <a:rPr lang="tr-TR" sz="2200" dirty="0"/>
              <a:t> köpeklere Dİ yolla 1-2 mg/kg miktarlarda verilir.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200" u="sng" dirty="0" err="1"/>
              <a:t>Ksilazin</a:t>
            </a:r>
            <a:r>
              <a:rPr lang="tr-TR" sz="2200" u="sng" dirty="0"/>
              <a:t> </a:t>
            </a:r>
            <a:r>
              <a:rPr lang="tr-TR" sz="2200" dirty="0"/>
              <a:t>de kullanılabilir; Kİ veya Dİ yolla kedi ve köpeklerde 0.5-2 mg/kg, atlarda 0.5-2 mg/kg, sığırlarda 0.03-0.2 mg/kg, koyunlarda 0.05-0.3 mg/kg dozlarda uygulanır ve gerektikçe tekrarlanır.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200" dirty="0"/>
              <a:t>Omurilikteki çoğul-</a:t>
            </a:r>
            <a:r>
              <a:rPr lang="tr-TR" sz="2200" dirty="0" err="1"/>
              <a:t>sinapslı</a:t>
            </a:r>
            <a:r>
              <a:rPr lang="tr-TR" sz="2200" dirty="0"/>
              <a:t> refleksleri engelleyen </a:t>
            </a:r>
            <a:r>
              <a:rPr lang="tr-TR" sz="2200" u="sng" dirty="0"/>
              <a:t>guaifenezin </a:t>
            </a:r>
            <a:r>
              <a:rPr lang="tr-TR" sz="2200" dirty="0"/>
              <a:t>Dİ yolla 110 mg/kg dozda verilir.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748713" cy="69215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Striknin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dirty="0"/>
              <a:t> Oksijen desteği/mekanik </a:t>
            </a:r>
            <a:r>
              <a:rPr lang="tr-TR" sz="3600" dirty="0" err="1"/>
              <a:t>ventilasyon</a:t>
            </a:r>
            <a:r>
              <a:rPr lang="tr-TR" sz="3600" dirty="0"/>
              <a:t> çok yararlıdır. </a:t>
            </a:r>
          </a:p>
          <a:p>
            <a:pPr eaLnBrk="1" hangingPunct="1">
              <a:defRPr/>
            </a:pPr>
            <a:r>
              <a:rPr lang="tr-TR" sz="3600" dirty="0"/>
              <a:t>Hayvanlar ılık, karanlık ve sakin bir yerde tutulmalı ve dış uyarılardan mümkün olduğunca kaçınılmalıdır. </a:t>
            </a:r>
          </a:p>
          <a:p>
            <a:pPr eaLnBrk="1" hangingPunct="1">
              <a:defRPr/>
            </a:pPr>
            <a:r>
              <a:rPr lang="tr-TR" sz="3600" dirty="0"/>
              <a:t>Sağaltım uygulamaları sırasında sindirim kanalındaki zehirli madde uzaklaştırılmazsa, belirgin bir düzelmeyi takip eden saatler içinde öldürücü olabilen tekrarların olabileceği akılda tutulmalıdır.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tr-TR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8600" y="9906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Genellikle yaşlı hayvanlar zehirli bitkileri tanıdıklarından kolayca yemezler, ancak meraya yeni çıkan genç hayvanlar zehirli bitkilerle temas edebilirler.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 Yörede yıllardır yaşayan hayvan ırkları zaman içerisinde bazı zehirli maddelere karşı tolerans kazanırken, aynı özelliği yöreye </a:t>
            </a:r>
            <a:r>
              <a:rPr lang="tr-TR" sz="3200" dirty="0">
                <a:latin typeface="Garamond" pitchFamily="18" charset="0"/>
              </a:rPr>
              <a:t>yeni gelen 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kültür ırklarında görmek mümkün değildir.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412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7813"/>
            <a:ext cx="8362950" cy="703262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Striknin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Uyarı</a:t>
            </a:r>
            <a:endParaRPr lang="tr-TR" sz="2800" dirty="0"/>
          </a:p>
          <a:p>
            <a:pPr eaLnBrk="1" hangingPunct="1">
              <a:defRPr/>
            </a:pPr>
            <a:r>
              <a:rPr lang="tr-TR" sz="2800" u="sng" dirty="0"/>
              <a:t>Morfin </a:t>
            </a:r>
            <a:r>
              <a:rPr lang="tr-TR" sz="2800" u="sng" dirty="0" err="1"/>
              <a:t>vb</a:t>
            </a:r>
            <a:r>
              <a:rPr lang="tr-TR" sz="2800" u="sng" dirty="0"/>
              <a:t> maddeler </a:t>
            </a:r>
            <a:r>
              <a:rPr lang="tr-TR" sz="2800" dirty="0"/>
              <a:t>solunum merkezini baskı altına almaları ve omuriliği uyarmaları, </a:t>
            </a:r>
          </a:p>
          <a:p>
            <a:pPr eaLnBrk="1" hangingPunct="1">
              <a:defRPr/>
            </a:pPr>
            <a:r>
              <a:rPr lang="tr-TR" sz="2800" u="sng" dirty="0" err="1"/>
              <a:t>Ketamin</a:t>
            </a:r>
            <a:r>
              <a:rPr lang="tr-TR" sz="2800" u="sng" dirty="0"/>
              <a:t> </a:t>
            </a:r>
            <a:r>
              <a:rPr lang="tr-TR" sz="2800" dirty="0"/>
              <a:t>beyinin motor etkinliğini artırması, </a:t>
            </a:r>
          </a:p>
          <a:p>
            <a:pPr eaLnBrk="1" hangingPunct="1">
              <a:defRPr/>
            </a:pPr>
            <a:r>
              <a:rPr lang="tr-TR" sz="2800" u="sng" dirty="0" err="1"/>
              <a:t>Nöro-musküler</a:t>
            </a:r>
            <a:r>
              <a:rPr lang="tr-TR" sz="2800" u="sng" dirty="0"/>
              <a:t> kas gevşeticiler </a:t>
            </a:r>
            <a:r>
              <a:rPr lang="tr-TR" sz="2800" dirty="0"/>
              <a:t>(</a:t>
            </a:r>
            <a:r>
              <a:rPr lang="tr-TR" sz="2800" dirty="0" err="1"/>
              <a:t>süksinil</a:t>
            </a:r>
            <a:r>
              <a:rPr lang="tr-TR" sz="2800" dirty="0"/>
              <a:t> kolin gibi) solunum kaslarını da gevşetmeleri sebepleriyle, strikninle zehirlenmelerin sağaltımında </a:t>
            </a:r>
            <a:r>
              <a:rPr lang="tr-TR" sz="2800" b="1" u="sng" dirty="0"/>
              <a:t>kullanılmamalıdırlar.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6531"/>
            <a:ext cx="21336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46075"/>
            <a:ext cx="9144000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0" dirty="0" err="1"/>
              <a:t>Purin</a:t>
            </a:r>
            <a:r>
              <a:rPr lang="tr-TR" sz="4000" b="0" dirty="0"/>
              <a:t> alkaloitleri </a:t>
            </a:r>
            <a:r>
              <a:rPr lang="tr-TR" sz="4000" dirty="0"/>
              <a:t>(</a:t>
            </a:r>
            <a:r>
              <a:rPr lang="tr-TR" sz="4000" dirty="0" err="1"/>
              <a:t>Ksantin</a:t>
            </a:r>
            <a:r>
              <a:rPr lang="tr-TR" sz="4000" dirty="0"/>
              <a:t> türevleri)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8568952" cy="4248472"/>
          </a:xfrm>
        </p:spPr>
        <p:txBody>
          <a:bodyPr/>
          <a:lstStyle/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sz="3200" dirty="0"/>
              <a:t>Kafein, </a:t>
            </a:r>
            <a:r>
              <a:rPr lang="tr-TR" sz="3200" dirty="0" err="1"/>
              <a:t>teofilin</a:t>
            </a:r>
            <a:r>
              <a:rPr lang="tr-TR" sz="3200" dirty="0"/>
              <a:t>, </a:t>
            </a:r>
            <a:r>
              <a:rPr lang="tr-TR" sz="3200" dirty="0" err="1"/>
              <a:t>teobromin</a:t>
            </a:r>
            <a:r>
              <a:rPr lang="tr-TR" sz="3200" b="1" dirty="0"/>
              <a:t> </a:t>
            </a:r>
          </a:p>
          <a:p>
            <a:pPr eaLnBrk="1" hangingPunct="1">
              <a:defRPr/>
            </a:pPr>
            <a:r>
              <a:rPr lang="tr-TR" sz="3200" dirty="0"/>
              <a:t>Bunlar </a:t>
            </a:r>
            <a:r>
              <a:rPr lang="tr-TR" sz="3200" b="1" i="1" dirty="0"/>
              <a:t>çay</a:t>
            </a:r>
            <a:r>
              <a:rPr lang="tr-TR" sz="3200" dirty="0"/>
              <a:t> (</a:t>
            </a:r>
            <a:r>
              <a:rPr lang="tr-TR" sz="3200" i="1" dirty="0" err="1"/>
              <a:t>Thea</a:t>
            </a:r>
            <a:r>
              <a:rPr lang="tr-TR" sz="3200" i="1" dirty="0"/>
              <a:t> </a:t>
            </a:r>
            <a:r>
              <a:rPr lang="tr-TR" sz="3200" i="1" dirty="0" err="1"/>
              <a:t>sinensis</a:t>
            </a:r>
            <a:r>
              <a:rPr lang="tr-TR" sz="3200" dirty="0"/>
              <a:t>), </a:t>
            </a:r>
            <a:r>
              <a:rPr lang="tr-TR" sz="3200" b="1" i="1" dirty="0"/>
              <a:t>kahve</a:t>
            </a:r>
            <a:r>
              <a:rPr lang="tr-TR" sz="3200" dirty="0"/>
              <a:t> (</a:t>
            </a:r>
            <a:r>
              <a:rPr lang="tr-TR" sz="3200" i="1" dirty="0" err="1"/>
              <a:t>Coffea</a:t>
            </a:r>
            <a:r>
              <a:rPr lang="tr-TR" sz="3200" i="1" dirty="0"/>
              <a:t> </a:t>
            </a:r>
            <a:r>
              <a:rPr lang="tr-TR" sz="3200" i="1" dirty="0" err="1"/>
              <a:t>arabica</a:t>
            </a:r>
            <a:r>
              <a:rPr lang="tr-TR" sz="3200" i="1" dirty="0"/>
              <a:t>.</a:t>
            </a:r>
            <a:r>
              <a:rPr lang="tr-TR" sz="3200" dirty="0"/>
              <a:t> </a:t>
            </a:r>
            <a:r>
              <a:rPr lang="tr-TR" sz="3200" i="1" dirty="0" err="1"/>
              <a:t>C.canephora</a:t>
            </a:r>
            <a:r>
              <a:rPr lang="tr-TR" sz="3200" dirty="0"/>
              <a:t> gibi), </a:t>
            </a:r>
            <a:r>
              <a:rPr lang="tr-TR" sz="3200" b="1" i="1" dirty="0"/>
              <a:t>kola</a:t>
            </a:r>
            <a:r>
              <a:rPr lang="tr-TR" sz="3200" dirty="0"/>
              <a:t> (</a:t>
            </a:r>
            <a:r>
              <a:rPr lang="tr-TR" sz="3200" i="1" dirty="0"/>
              <a:t>Cola </a:t>
            </a:r>
            <a:r>
              <a:rPr lang="tr-TR" sz="3200" i="1" dirty="0" err="1"/>
              <a:t>nitida</a:t>
            </a:r>
            <a:r>
              <a:rPr lang="tr-TR" sz="3200" dirty="0"/>
              <a:t> gibi), </a:t>
            </a:r>
            <a:r>
              <a:rPr lang="tr-TR" sz="3200" b="1" i="1" dirty="0"/>
              <a:t>kakao</a:t>
            </a:r>
            <a:r>
              <a:rPr lang="tr-TR" sz="3200" dirty="0"/>
              <a:t> (</a:t>
            </a:r>
            <a:r>
              <a:rPr lang="tr-TR" sz="3200" i="1" dirty="0" err="1"/>
              <a:t>Theobroma</a:t>
            </a:r>
            <a:r>
              <a:rPr lang="tr-TR" sz="3200" i="1" dirty="0"/>
              <a:t> </a:t>
            </a:r>
            <a:r>
              <a:rPr lang="tr-TR" sz="3200" i="1" dirty="0" err="1"/>
              <a:t>cacao</a:t>
            </a:r>
            <a:r>
              <a:rPr lang="tr-TR" sz="3200" dirty="0"/>
              <a:t>) ve diğer bazı maddelerde (</a:t>
            </a:r>
            <a:r>
              <a:rPr lang="tr-TR" sz="3200" i="1" dirty="0" err="1"/>
              <a:t>Maté</a:t>
            </a:r>
            <a:r>
              <a:rPr lang="tr-TR" sz="3200" i="1" dirty="0"/>
              <a:t> </a:t>
            </a:r>
            <a:r>
              <a:rPr lang="tr-TR" sz="3200" i="1" dirty="0" err="1"/>
              <a:t>tea</a:t>
            </a:r>
            <a:r>
              <a:rPr lang="tr-TR" sz="3200" dirty="0"/>
              <a:t>, </a:t>
            </a:r>
            <a:r>
              <a:rPr lang="tr-TR" sz="3200" dirty="0" err="1"/>
              <a:t>Guarana</a:t>
            </a:r>
            <a:r>
              <a:rPr lang="tr-TR" sz="3200" dirty="0"/>
              <a:t> gibi) bulunurlar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tr-TR" b="0" dirty="0" err="1"/>
              <a:t>Purin</a:t>
            </a:r>
            <a:r>
              <a:rPr lang="tr-TR" b="0" dirty="0"/>
              <a:t> alkaloitleri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8893175" cy="6092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/>
              <a:t>Çayda %1-4 kafein, %0.05 kadar da </a:t>
            </a:r>
            <a:r>
              <a:rPr lang="tr-TR" sz="3200" dirty="0" err="1"/>
              <a:t>teofilin</a:t>
            </a:r>
            <a:r>
              <a:rPr lang="tr-TR" sz="3200" dirty="0"/>
              <a:t> ve </a:t>
            </a:r>
            <a:r>
              <a:rPr lang="tr-TR" sz="3200" dirty="0" err="1"/>
              <a:t>teobromin</a:t>
            </a:r>
            <a:r>
              <a:rPr lang="tr-TR" sz="3200" dirty="0"/>
              <a:t>, </a:t>
            </a:r>
          </a:p>
          <a:p>
            <a:pPr eaLnBrk="1" hangingPunct="1">
              <a:defRPr/>
            </a:pPr>
            <a:r>
              <a:rPr lang="tr-TR" sz="3200" dirty="0"/>
              <a:t>Kahve tohumlarında %1-2 kafein ve az miktarda da </a:t>
            </a:r>
            <a:r>
              <a:rPr lang="tr-TR" sz="3200" dirty="0" err="1"/>
              <a:t>teofilin</a:t>
            </a:r>
            <a:r>
              <a:rPr lang="tr-TR" sz="3200" dirty="0"/>
              <a:t> ve </a:t>
            </a:r>
            <a:r>
              <a:rPr lang="tr-TR" sz="3200" dirty="0" err="1"/>
              <a:t>teobromin</a:t>
            </a:r>
            <a:r>
              <a:rPr lang="tr-TR" sz="3200" dirty="0"/>
              <a:t>, </a:t>
            </a:r>
          </a:p>
          <a:p>
            <a:pPr eaLnBrk="1" hangingPunct="1">
              <a:defRPr/>
            </a:pPr>
            <a:r>
              <a:rPr lang="tr-TR" sz="3200" dirty="0"/>
              <a:t>Kola tohumlarında %3'e kadar kafein ve %0.1 dolayında </a:t>
            </a:r>
            <a:r>
              <a:rPr lang="tr-TR" sz="3200" dirty="0" err="1"/>
              <a:t>teobromin</a:t>
            </a:r>
            <a:r>
              <a:rPr lang="tr-TR" sz="3200" dirty="0"/>
              <a:t>, </a:t>
            </a:r>
          </a:p>
          <a:p>
            <a:pPr eaLnBrk="1" hangingPunct="1">
              <a:defRPr/>
            </a:pPr>
            <a:r>
              <a:rPr lang="tr-TR" sz="3200" dirty="0"/>
              <a:t>K</a:t>
            </a:r>
            <a:r>
              <a:rPr lang="tr-TR" sz="3200" i="1" dirty="0"/>
              <a:t>akao </a:t>
            </a:r>
            <a:r>
              <a:rPr lang="tr-TR" sz="3200" dirty="0"/>
              <a:t>tohumları ise %1-4 </a:t>
            </a:r>
            <a:r>
              <a:rPr lang="tr-TR" sz="3200" dirty="0" err="1"/>
              <a:t>teobromin</a:t>
            </a:r>
            <a:r>
              <a:rPr lang="tr-TR" sz="3200" dirty="0"/>
              <a:t> ve %0.2-0.5 kafein,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90805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Purin</a:t>
            </a:r>
            <a:r>
              <a:rPr lang="tr-TR" b="1" dirty="0"/>
              <a:t> alkaloitleri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3200" b="1" dirty="0"/>
              <a:t>Sağaltım</a:t>
            </a:r>
            <a:endParaRPr lang="tr-TR" sz="3200" dirty="0"/>
          </a:p>
          <a:p>
            <a:pPr eaLnBrk="1" hangingPunct="1"/>
            <a:r>
              <a:rPr lang="tr-TR" sz="3200" dirty="0"/>
              <a:t>Genel uygulamalar yanında, </a:t>
            </a:r>
            <a:r>
              <a:rPr lang="tr-TR" sz="3200" dirty="0" err="1"/>
              <a:t>barbitüratlar</a:t>
            </a:r>
            <a:r>
              <a:rPr lang="tr-TR" sz="3200" dirty="0"/>
              <a:t> gibi </a:t>
            </a:r>
            <a:r>
              <a:rPr lang="tr-TR" sz="3200" dirty="0" err="1"/>
              <a:t>MSS'ni</a:t>
            </a:r>
            <a:r>
              <a:rPr lang="tr-TR" sz="3200" dirty="0"/>
              <a:t> baskı altına alan maddeler faydalı olabilir.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/>
              <a:t>Çikolata Zehirlenmesi (</a:t>
            </a:r>
            <a:r>
              <a:rPr lang="tr-TR" sz="3200" b="1" dirty="0" err="1"/>
              <a:t>Teobromin</a:t>
            </a:r>
            <a:r>
              <a:rPr lang="tr-TR" sz="3200" b="1" dirty="0"/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dirty="0"/>
              <a:t>Köpek, tilki, porsuk, at, Kea papağanı (</a:t>
            </a:r>
            <a:r>
              <a:rPr lang="tr-TR" sz="2400" dirty="0" err="1"/>
              <a:t>Nestor</a:t>
            </a:r>
            <a:r>
              <a:rPr lang="tr-TR" sz="2400" dirty="0"/>
              <a:t> </a:t>
            </a:r>
            <a:r>
              <a:rPr lang="tr-TR" sz="2400" dirty="0" err="1"/>
              <a:t>notabilis</a:t>
            </a:r>
            <a:r>
              <a:rPr lang="tr-TR" sz="2400" dirty="0"/>
              <a:t>-Yeni Zelanda’da yaşayan iri bir dağ papağanı) gibi çeşitli türler </a:t>
            </a:r>
            <a:r>
              <a:rPr lang="tr-TR" sz="2400" u="sng" dirty="0" err="1"/>
              <a:t>teobromini</a:t>
            </a:r>
            <a:r>
              <a:rPr lang="tr-TR" sz="2400" u="sng" dirty="0"/>
              <a:t> </a:t>
            </a:r>
            <a:r>
              <a:rPr lang="tr-TR" sz="2400" u="sng" dirty="0" err="1"/>
              <a:t>metabolize</a:t>
            </a:r>
            <a:r>
              <a:rPr lang="tr-TR" sz="2400" u="sng" dirty="0"/>
              <a:t> </a:t>
            </a:r>
            <a:r>
              <a:rPr lang="tr-TR" sz="2400" dirty="0"/>
              <a:t>edemedikleri için vücutlarında birikir. </a:t>
            </a:r>
          </a:p>
          <a:p>
            <a:pPr eaLnBrk="1" hangingPunct="1">
              <a:defRPr/>
            </a:pPr>
            <a:r>
              <a:rPr lang="tr-TR" sz="2400" dirty="0"/>
              <a:t>Cüssesine bağlı olarak </a:t>
            </a:r>
            <a:r>
              <a:rPr lang="tr-TR" sz="2400" u="sng" dirty="0"/>
              <a:t>100-200 mg </a:t>
            </a:r>
            <a:r>
              <a:rPr lang="tr-TR" sz="2400" u="sng" dirty="0" err="1"/>
              <a:t>teobromin</a:t>
            </a:r>
            <a:r>
              <a:rPr lang="tr-TR" sz="2400" u="sng" dirty="0"/>
              <a:t> (100 g sütlü çikolata içeriğinde bulunan yaklaşık miktar) </a:t>
            </a:r>
            <a:r>
              <a:rPr lang="tr-TR" sz="2400" dirty="0"/>
              <a:t>köpeklerde öldürücü olabilmektedir.</a:t>
            </a:r>
          </a:p>
          <a:p>
            <a:pPr eaLnBrk="1" hangingPunct="1">
              <a:defRPr/>
            </a:pPr>
            <a:r>
              <a:rPr lang="tr-TR" sz="2400" dirty="0"/>
              <a:t>Zehirlenen hayvanlarda kusma, ishal, idrar artışı, taşikardi, aritmi, </a:t>
            </a:r>
            <a:r>
              <a:rPr lang="tr-TR" sz="2400" dirty="0" err="1"/>
              <a:t>ataksi</a:t>
            </a:r>
            <a:r>
              <a:rPr lang="tr-TR" sz="2400" dirty="0"/>
              <a:t> görülür.</a:t>
            </a:r>
          </a:p>
          <a:p>
            <a:pPr eaLnBrk="1" hangingPunct="1">
              <a:defRPr/>
            </a:pPr>
            <a:r>
              <a:rPr lang="tr-TR" sz="2400" dirty="0"/>
              <a:t>Zehirlenen hayvanlarda tedavi belirtilere yönelik olarak yapılır.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095875"/>
            <a:ext cx="284797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Tropan Alkaloitleri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40669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dirty="0" err="1"/>
              <a:t>Tropan</a:t>
            </a:r>
            <a:r>
              <a:rPr lang="tr-TR" sz="2800" dirty="0"/>
              <a:t> </a:t>
            </a:r>
            <a:r>
              <a:rPr lang="tr-TR" sz="2800" dirty="0" err="1"/>
              <a:t>alkaloidleri</a:t>
            </a:r>
            <a:r>
              <a:rPr lang="tr-TR" sz="2800" dirty="0"/>
              <a:t> (</a:t>
            </a:r>
            <a:r>
              <a:rPr lang="tr-TR" sz="2800" u="sng" dirty="0"/>
              <a:t>atropin</a:t>
            </a:r>
            <a:r>
              <a:rPr lang="tr-TR" sz="2800" dirty="0"/>
              <a:t>, </a:t>
            </a:r>
            <a:r>
              <a:rPr lang="tr-TR" sz="2800" u="sng" dirty="0" err="1"/>
              <a:t>hiyosiyamin</a:t>
            </a:r>
            <a:r>
              <a:rPr lang="tr-TR" sz="2800" dirty="0"/>
              <a:t> ve </a:t>
            </a:r>
            <a:r>
              <a:rPr lang="tr-TR" sz="2800" u="sng" dirty="0" err="1"/>
              <a:t>hiyosin</a:t>
            </a:r>
            <a:r>
              <a:rPr lang="tr-TR" sz="2800" dirty="0"/>
              <a:t>=</a:t>
            </a:r>
            <a:r>
              <a:rPr lang="tr-TR" sz="2800" dirty="0" err="1"/>
              <a:t>skopolamin</a:t>
            </a:r>
            <a:r>
              <a:rPr lang="tr-TR" sz="2800" dirty="0"/>
              <a:t>) </a:t>
            </a:r>
            <a:r>
              <a:rPr lang="tr-TR" sz="2800" dirty="0" err="1"/>
              <a:t>Patlıcangiller</a:t>
            </a:r>
            <a:r>
              <a:rPr lang="tr-TR" sz="2800" dirty="0"/>
              <a:t> ailesinden (</a:t>
            </a:r>
            <a:r>
              <a:rPr lang="tr-TR" sz="2800" i="1" dirty="0" err="1"/>
              <a:t>Solanaceae</a:t>
            </a:r>
            <a:r>
              <a:rPr lang="tr-TR" sz="2800" dirty="0"/>
              <a:t>) birçok bitkide bulunan alkaloitlerdir. </a:t>
            </a:r>
          </a:p>
        </p:txBody>
      </p:sp>
      <p:pic>
        <p:nvPicPr>
          <p:cNvPr id="32772" name="Picture 4" descr="atropa%2520bellado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2" y="3174857"/>
            <a:ext cx="2303463" cy="25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p71413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174857"/>
            <a:ext cx="2248074" cy="255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atropa_bella_donna_a707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0227" y="3174858"/>
            <a:ext cx="2503661" cy="255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04250" cy="6207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b="1" dirty="0"/>
              <a:t> </a:t>
            </a:r>
            <a:r>
              <a:rPr lang="tr-TR" sz="4000" b="1" dirty="0" err="1"/>
              <a:t>Tropan</a:t>
            </a:r>
            <a:r>
              <a:rPr lang="tr-TR" sz="4000" b="1" dirty="0"/>
              <a:t> Alkaloitleri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8785225" cy="6119813"/>
          </a:xfrm>
        </p:spPr>
        <p:txBody>
          <a:bodyPr/>
          <a:lstStyle/>
          <a:p>
            <a:r>
              <a:rPr lang="tr-TR" sz="2800" b="1" i="1"/>
              <a:t>Güzelavratotu</a:t>
            </a:r>
            <a:r>
              <a:rPr lang="tr-TR" sz="2800" i="1"/>
              <a:t> (Atropa belladonna</a:t>
            </a:r>
            <a:r>
              <a:rPr lang="tr-TR" sz="2800"/>
              <a:t>): Bileşiminde </a:t>
            </a:r>
            <a:r>
              <a:rPr lang="tr-TR" sz="2800" b="1" i="1"/>
              <a:t>atropin,</a:t>
            </a:r>
            <a:r>
              <a:rPr lang="tr-TR" sz="2800"/>
              <a:t> </a:t>
            </a:r>
            <a:r>
              <a:rPr lang="tr-TR" sz="2800" b="1" i="1"/>
              <a:t>hiyosiyamin</a:t>
            </a:r>
            <a:r>
              <a:rPr lang="tr-TR" sz="2800"/>
              <a:t>, </a:t>
            </a:r>
            <a:r>
              <a:rPr lang="tr-TR" sz="2800" b="1" i="1"/>
              <a:t>hiyosin</a:t>
            </a:r>
            <a:r>
              <a:rPr lang="tr-TR" sz="2800" i="1"/>
              <a:t>, </a:t>
            </a:r>
            <a:r>
              <a:rPr lang="tr-TR" sz="2800"/>
              <a:t>vardır. </a:t>
            </a:r>
          </a:p>
          <a:p>
            <a:r>
              <a:rPr lang="tr-TR" sz="2800"/>
              <a:t>Taze bitkide sadece hiyosiyamin bulunur.</a:t>
            </a:r>
          </a:p>
          <a:p>
            <a:r>
              <a:rPr lang="tr-TR" sz="2800"/>
              <a:t>Koumarinler, flavonoidler ve tanenler de vardır. </a:t>
            </a:r>
          </a:p>
          <a:p>
            <a:r>
              <a:rPr lang="tr-TR" sz="2800"/>
              <a:t>Ülkemizde hemen tüm bölgelerde yetişir.</a:t>
            </a:r>
          </a:p>
        </p:txBody>
      </p:sp>
      <p:pic>
        <p:nvPicPr>
          <p:cNvPr id="33796" name="Picture 4" descr="AtropaBelladonna_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4" y="3886200"/>
            <a:ext cx="1511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avratot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3000" y="3886200"/>
            <a:ext cx="2159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atrop_be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1106" y="3886200"/>
            <a:ext cx="29511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Tropan Alkaloitleri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r>
              <a:rPr lang="tr-TR" sz="2800" b="1" i="1"/>
              <a:t>Tatula </a:t>
            </a:r>
            <a:r>
              <a:rPr lang="tr-TR" sz="2800" i="1"/>
              <a:t>(Datura stramonium</a:t>
            </a:r>
            <a:r>
              <a:rPr lang="tr-TR" sz="2800"/>
              <a:t>): Yapısında fazla miktarda </a:t>
            </a:r>
            <a:r>
              <a:rPr lang="tr-TR" sz="2800" b="1" i="1"/>
              <a:t>hiyosiyamin</a:t>
            </a:r>
            <a:r>
              <a:rPr lang="tr-TR" sz="2800"/>
              <a:t>, az miktarda </a:t>
            </a:r>
            <a:r>
              <a:rPr lang="tr-TR" sz="2800" b="1" i="1"/>
              <a:t>atropin</a:t>
            </a:r>
            <a:r>
              <a:rPr lang="tr-TR" sz="2800" i="1"/>
              <a:t> </a:t>
            </a:r>
            <a:r>
              <a:rPr lang="tr-TR" sz="2800"/>
              <a:t>ve </a:t>
            </a:r>
            <a:r>
              <a:rPr lang="tr-TR" sz="2800" b="1" i="1"/>
              <a:t>hiyosin</a:t>
            </a:r>
            <a:r>
              <a:rPr lang="tr-TR" sz="2800"/>
              <a:t> vardır; hiyosiyamin:hiyosin oranı 2:1'dir. </a:t>
            </a:r>
          </a:p>
        </p:txBody>
      </p:sp>
      <p:pic>
        <p:nvPicPr>
          <p:cNvPr id="34820" name="Picture 5" descr="datura-stramonium-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3571875"/>
            <a:ext cx="2376488" cy="2373313"/>
          </a:xfrm>
        </p:spPr>
      </p:pic>
      <p:pic>
        <p:nvPicPr>
          <p:cNvPr id="34821" name="Picture 4" descr="Datura%2520stramonium%2520frui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429000"/>
            <a:ext cx="2160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8462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3644900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836613"/>
          </a:xfrm>
        </p:spPr>
        <p:txBody>
          <a:bodyPr/>
          <a:lstStyle/>
          <a:p>
            <a:r>
              <a:rPr lang="tr-TR" b="1"/>
              <a:t>Tropan Alkaloitleri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8964613" cy="6021387"/>
          </a:xfrm>
        </p:spPr>
        <p:txBody>
          <a:bodyPr>
            <a:normAutofit/>
          </a:bodyPr>
          <a:lstStyle/>
          <a:p>
            <a:r>
              <a:rPr lang="tr-TR" sz="3200" b="1" i="1" dirty="0"/>
              <a:t>Banotu</a:t>
            </a:r>
            <a:r>
              <a:rPr lang="tr-TR" sz="3200" dirty="0"/>
              <a:t> (</a:t>
            </a:r>
            <a:r>
              <a:rPr lang="tr-TR" sz="3200" i="1" dirty="0" err="1"/>
              <a:t>Hyoscyamus</a:t>
            </a:r>
            <a:r>
              <a:rPr lang="tr-TR" sz="3200" i="1" dirty="0"/>
              <a:t> </a:t>
            </a:r>
            <a:r>
              <a:rPr lang="tr-TR" sz="3200" i="1" dirty="0" err="1"/>
              <a:t>niger</a:t>
            </a:r>
            <a:r>
              <a:rPr lang="tr-TR" sz="3200" i="1" dirty="0"/>
              <a:t>)</a:t>
            </a:r>
            <a:r>
              <a:rPr lang="tr-TR" sz="3200" dirty="0"/>
              <a:t>: Yapısında </a:t>
            </a:r>
            <a:r>
              <a:rPr lang="tr-TR" sz="3200" b="1" i="1" dirty="0" err="1"/>
              <a:t>hiyosiyamin</a:t>
            </a:r>
            <a:r>
              <a:rPr lang="tr-TR" sz="3200" i="1" dirty="0"/>
              <a:t> ve </a:t>
            </a:r>
            <a:r>
              <a:rPr lang="tr-TR" sz="3200" b="1" i="1" dirty="0"/>
              <a:t>atropin</a:t>
            </a:r>
            <a:r>
              <a:rPr lang="tr-TR" sz="3200" dirty="0"/>
              <a:t> bulunur; </a:t>
            </a:r>
            <a:r>
              <a:rPr lang="tr-TR" sz="3200" b="1" i="1" dirty="0"/>
              <a:t>kolin</a:t>
            </a:r>
            <a:r>
              <a:rPr lang="tr-TR" sz="3200" dirty="0"/>
              <a:t>, </a:t>
            </a:r>
            <a:r>
              <a:rPr lang="tr-TR" sz="3200" b="1" i="1" dirty="0"/>
              <a:t>uçucu yağ</a:t>
            </a:r>
            <a:r>
              <a:rPr lang="tr-TR" sz="3200" dirty="0"/>
              <a:t> ve </a:t>
            </a:r>
            <a:r>
              <a:rPr lang="tr-TR" sz="3200" b="1" i="1" dirty="0"/>
              <a:t>tanen</a:t>
            </a:r>
            <a:r>
              <a:rPr lang="tr-TR" sz="3200" dirty="0"/>
              <a:t> de vardır. </a:t>
            </a:r>
          </a:p>
        </p:txBody>
      </p:sp>
      <p:pic>
        <p:nvPicPr>
          <p:cNvPr id="35844" name="Picture 4" descr="Hnig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52738"/>
            <a:ext cx="23749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yoscyamus_nig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924175"/>
            <a:ext cx="23050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yoscyamus_niger-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924175"/>
            <a:ext cx="26638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507412" cy="706437"/>
          </a:xfrm>
        </p:spPr>
        <p:txBody>
          <a:bodyPr/>
          <a:lstStyle/>
          <a:p>
            <a:r>
              <a:rPr lang="tr-TR" sz="4000"/>
              <a:t>Tropan Alkaloitleri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>
            <a:normAutofit/>
          </a:bodyPr>
          <a:lstStyle/>
          <a:p>
            <a:r>
              <a:rPr lang="tr-TR" sz="2800" b="1" i="1" dirty="0"/>
              <a:t>Adamotu</a:t>
            </a:r>
            <a:r>
              <a:rPr lang="tr-TR" sz="2800" b="1" dirty="0"/>
              <a:t> </a:t>
            </a:r>
            <a:r>
              <a:rPr lang="tr-TR" sz="2800" dirty="0"/>
              <a:t>(</a:t>
            </a:r>
            <a:r>
              <a:rPr lang="tr-TR" sz="2800" i="1" dirty="0" err="1"/>
              <a:t>Mandragora</a:t>
            </a:r>
            <a:r>
              <a:rPr lang="tr-TR" sz="2800" i="1" dirty="0"/>
              <a:t> </a:t>
            </a:r>
            <a:r>
              <a:rPr lang="tr-TR" sz="2800" i="1" dirty="0" err="1"/>
              <a:t>officinarum</a:t>
            </a:r>
            <a:r>
              <a:rPr lang="tr-TR" sz="2800" dirty="0"/>
              <a:t>): Bu bitkinin kök, yaprak ve tohumlarında </a:t>
            </a:r>
            <a:r>
              <a:rPr lang="tr-TR" sz="2800" b="1" i="1" dirty="0"/>
              <a:t>atropin</a:t>
            </a:r>
            <a:r>
              <a:rPr lang="tr-TR" sz="2800" i="1" dirty="0"/>
              <a:t> ve </a:t>
            </a:r>
            <a:r>
              <a:rPr lang="tr-TR" sz="2800" b="1" i="1" dirty="0" err="1"/>
              <a:t>hiyosin</a:t>
            </a:r>
            <a:r>
              <a:rPr lang="tr-TR" sz="2800" dirty="0"/>
              <a:t> ile bazı önemsiz </a:t>
            </a:r>
            <a:r>
              <a:rPr lang="tr-TR" sz="2800" dirty="0" err="1"/>
              <a:t>alkaloidler</a:t>
            </a:r>
            <a:r>
              <a:rPr lang="tr-TR" sz="2800" dirty="0"/>
              <a:t> </a:t>
            </a:r>
            <a:r>
              <a:rPr lang="tr-TR" sz="2800" i="1" dirty="0"/>
              <a:t>(</a:t>
            </a:r>
            <a:r>
              <a:rPr lang="tr-TR" sz="2800" b="1" i="1" dirty="0" err="1"/>
              <a:t>mandragorin</a:t>
            </a:r>
            <a:r>
              <a:rPr lang="tr-TR" sz="2800" i="1" dirty="0"/>
              <a:t>, </a:t>
            </a:r>
            <a:r>
              <a:rPr lang="tr-TR" sz="2800" b="1" i="1" dirty="0" err="1"/>
              <a:t>hiyosiyamin</a:t>
            </a:r>
            <a:r>
              <a:rPr lang="tr-TR" sz="2800" i="1" dirty="0"/>
              <a:t>)</a:t>
            </a:r>
            <a:r>
              <a:rPr lang="tr-TR" sz="2800" dirty="0"/>
              <a:t> bulunur.</a:t>
            </a:r>
          </a:p>
        </p:txBody>
      </p:sp>
      <p:pic>
        <p:nvPicPr>
          <p:cNvPr id="36868" name="Picture 4" descr="mandragora-officinar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448272" cy="28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mandragora_officinarum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212976"/>
            <a:ext cx="2304157" cy="28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Mandragor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284984"/>
            <a:ext cx="2736528" cy="27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365127"/>
            <a:ext cx="8119814" cy="47158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2400" y="1219200"/>
            <a:ext cx="838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Zehirli bitkilerin, hayvanlar üzerindeki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toksik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etkileri mevsimler, hatta aylara göre değişir. Örnek;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Hezaren (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Delphinium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spp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.) ilkbahar sonu ve yaz başlangıcında,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Baldıran (</a:t>
            </a:r>
            <a:r>
              <a:rPr kumimoji="0" lang="tr-TR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Conium</a:t>
            </a:r>
            <a:r>
              <a:rPr kumimoji="0" lang="tr-TR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maculatum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 bol güneşli yaz aylarında,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Kuzukıran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(</a:t>
            </a:r>
            <a:r>
              <a:rPr kumimoji="0" lang="tr-TR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Hypericum</a:t>
            </a:r>
            <a:r>
              <a:rPr kumimoji="0" lang="tr-TR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perforatum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 vejetasyon süresince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zehirli olur. </a:t>
            </a:r>
          </a:p>
        </p:txBody>
      </p:sp>
    </p:spTree>
    <p:extLst>
      <p:ext uri="{BB962C8B-B14F-4D97-AF65-F5344CB8AC3E}">
        <p14:creationId xmlns:p14="http://schemas.microsoft.com/office/powerpoint/2010/main" val="546879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r>
              <a:rPr lang="tr-TR" sz="3600" b="1" dirty="0" err="1"/>
              <a:t>Tropan</a:t>
            </a:r>
            <a:r>
              <a:rPr lang="tr-TR" sz="3600" b="1" dirty="0"/>
              <a:t> Alkaloitleri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91600" cy="54498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r-TR" sz="3200" b="1" dirty="0"/>
              <a:t>Zehirlenme sebepleri</a:t>
            </a:r>
            <a:endParaRPr lang="tr-TR" sz="3200" dirty="0"/>
          </a:p>
          <a:p>
            <a:pPr lvl="2"/>
            <a:r>
              <a:rPr lang="tr-TR" sz="3200" dirty="0"/>
              <a:t>Sağaltım amacıyla kullanılan atropin veya </a:t>
            </a:r>
            <a:r>
              <a:rPr lang="tr-TR" sz="3200" dirty="0" err="1"/>
              <a:t>hiyosinle</a:t>
            </a:r>
            <a:r>
              <a:rPr lang="tr-TR" sz="3200" dirty="0"/>
              <a:t> doz aşımı hallerinde, </a:t>
            </a:r>
          </a:p>
          <a:p>
            <a:pPr lvl="2"/>
            <a:r>
              <a:rPr lang="tr-TR" sz="3200" dirty="0" err="1"/>
              <a:t>amfizemli</a:t>
            </a:r>
            <a:r>
              <a:rPr lang="tr-TR" sz="3200" dirty="0"/>
              <a:t> hastalarda hileli alım-satım amacıyla bu maddelerin fazla miktarda kullanılması durumunda,</a:t>
            </a:r>
          </a:p>
          <a:p>
            <a:pPr lvl="2"/>
            <a:r>
              <a:rPr lang="tr-TR" sz="3200" dirty="0"/>
              <a:t>ot yiyen hayvanlarda yukarıda sayılan bitkilerin yenilmesi sonucu zehirlenmeler oluşabilir.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90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 err="1"/>
              <a:t>Tropan</a:t>
            </a:r>
            <a:r>
              <a:rPr lang="tr-TR" sz="4000" dirty="0"/>
              <a:t> Alkaloitleri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836613"/>
            <a:ext cx="8686800" cy="6021387"/>
          </a:xfrm>
        </p:spPr>
        <p:txBody>
          <a:bodyPr/>
          <a:lstStyle/>
          <a:p>
            <a:r>
              <a:rPr lang="tr-TR" sz="2400" b="1" dirty="0"/>
              <a:t>Zehirliliği</a:t>
            </a:r>
            <a:endParaRPr lang="tr-TR" sz="2400" dirty="0"/>
          </a:p>
          <a:p>
            <a:pPr lvl="1"/>
            <a:r>
              <a:rPr lang="tr-TR" sz="3200" dirty="0"/>
              <a:t>Sığırlar yukarıda sayılan bitkilerden canlı ağırlıklarının %0.06-0.09 oranında yedikleri zaman ölebilirler. </a:t>
            </a:r>
          </a:p>
          <a:p>
            <a:pPr lvl="1"/>
            <a:r>
              <a:rPr lang="tr-TR" sz="3200" dirty="0"/>
              <a:t>Zehirlenme dakikalar veya saatler kadar kısa veya genellikle 1.5 günden daha kısa sürer.</a:t>
            </a:r>
          </a:p>
          <a:p>
            <a:pPr lvl="1"/>
            <a:r>
              <a:rPr lang="tr-TR" sz="3200" dirty="0"/>
              <a:t>Toksinler bitkilerin her tarafında bulunur ama tohumlarda daha yoğundur.</a:t>
            </a:r>
          </a:p>
          <a:p>
            <a:pPr lvl="1"/>
            <a:r>
              <a:rPr lang="tr-TR" sz="3200" u="sng" dirty="0"/>
              <a:t>Tatulanın (</a:t>
            </a:r>
            <a:r>
              <a:rPr lang="tr-TR" sz="3200" i="1" u="sng" dirty="0" err="1"/>
              <a:t>Datura</a:t>
            </a:r>
            <a:r>
              <a:rPr lang="tr-TR" sz="3200" i="1" u="sng" dirty="0"/>
              <a:t> </a:t>
            </a:r>
            <a:r>
              <a:rPr lang="tr-TR" sz="3200" i="1" u="sng" dirty="0" err="1"/>
              <a:t>stramonium</a:t>
            </a:r>
            <a:r>
              <a:rPr lang="tr-TR" sz="3200" i="1" u="sng" dirty="0"/>
              <a:t>) </a:t>
            </a:r>
            <a:r>
              <a:rPr lang="tr-TR" sz="3200" u="sng" dirty="0"/>
              <a:t>tadı hoş değildir </a:t>
            </a:r>
            <a:r>
              <a:rPr lang="tr-TR" sz="3200" dirty="0"/>
              <a:t>ve genellikle aç hayvanlar tarafından yenir.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tr-TR" b="1" dirty="0" err="1"/>
              <a:t>Tropan</a:t>
            </a:r>
            <a:r>
              <a:rPr lang="tr-TR" b="1" dirty="0"/>
              <a:t> Alkaloitleri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689975" cy="4956175"/>
          </a:xfrm>
        </p:spPr>
        <p:txBody>
          <a:bodyPr/>
          <a:lstStyle/>
          <a:p>
            <a:r>
              <a:rPr lang="tr-TR" sz="2800" dirty="0"/>
              <a:t>Atropinin ÖD50 miktarı;</a:t>
            </a:r>
          </a:p>
          <a:p>
            <a:pPr lvl="1"/>
            <a:r>
              <a:rPr lang="tr-TR" sz="3200" dirty="0"/>
              <a:t>Atropin sülfatın </a:t>
            </a:r>
            <a:r>
              <a:rPr lang="tr-TR" sz="3200" dirty="0" err="1"/>
              <a:t>parenteral</a:t>
            </a:r>
            <a:r>
              <a:rPr lang="tr-TR" sz="3200" dirty="0"/>
              <a:t> tedavi dozu at ve sığırda 15-30 mg, koyun ve keçide 4-8 mg (genel doz 0.04 mg/kg).</a:t>
            </a:r>
          </a:p>
          <a:p>
            <a:pPr lvl="1"/>
            <a:r>
              <a:rPr lang="tr-TR" sz="3200" dirty="0"/>
              <a:t>insanlarda ağızdan 100 mg atropin, 10 mg </a:t>
            </a:r>
            <a:r>
              <a:rPr lang="tr-TR" sz="3200" dirty="0" err="1"/>
              <a:t>hiyosiyamin</a:t>
            </a:r>
            <a:r>
              <a:rPr lang="tr-TR" sz="3200" dirty="0"/>
              <a:t> ölüme yol açabilir.</a:t>
            </a:r>
          </a:p>
          <a:p>
            <a:endParaRPr lang="tr-TR" sz="32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8750"/>
            <a:ext cx="8218487" cy="966788"/>
          </a:xfrm>
        </p:spPr>
        <p:txBody>
          <a:bodyPr/>
          <a:lstStyle/>
          <a:p>
            <a:r>
              <a:rPr lang="tr-TR" b="1"/>
              <a:t>Tropan Alkaloitleri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 b="1" dirty="0"/>
              <a:t>Etki şekli</a:t>
            </a:r>
            <a:endParaRPr lang="tr-TR" sz="2800" dirty="0"/>
          </a:p>
          <a:p>
            <a:pPr lvl="2"/>
            <a:r>
              <a:rPr lang="tr-TR" sz="2800" dirty="0"/>
              <a:t>Atropin </a:t>
            </a:r>
            <a:r>
              <a:rPr lang="tr-TR" sz="2800" dirty="0" err="1"/>
              <a:t>vb</a:t>
            </a:r>
            <a:r>
              <a:rPr lang="tr-TR" sz="2800" dirty="0"/>
              <a:t> maddeler </a:t>
            </a:r>
            <a:r>
              <a:rPr lang="tr-TR" sz="2800" dirty="0" err="1"/>
              <a:t>OSS'nin</a:t>
            </a:r>
            <a:r>
              <a:rPr lang="tr-TR" sz="2800" dirty="0"/>
              <a:t> parasempatik bölümünde </a:t>
            </a:r>
            <a:r>
              <a:rPr lang="tr-TR" sz="2800" dirty="0" err="1"/>
              <a:t>sinaps</a:t>
            </a:r>
            <a:r>
              <a:rPr lang="tr-TR" sz="2800" dirty="0"/>
              <a:t> sonrası zarda bulunan </a:t>
            </a:r>
            <a:r>
              <a:rPr lang="tr-TR" sz="2800" dirty="0" err="1"/>
              <a:t>kolinerjik-</a:t>
            </a:r>
            <a:r>
              <a:rPr lang="tr-TR" sz="2800" u="sng" dirty="0" err="1"/>
              <a:t>muskarinik</a:t>
            </a:r>
            <a:r>
              <a:rPr lang="tr-TR" sz="2800" dirty="0"/>
              <a:t> reseptörlere </a:t>
            </a:r>
            <a:r>
              <a:rPr lang="tr-TR" sz="2800" dirty="0" err="1"/>
              <a:t>Ak'le</a:t>
            </a:r>
            <a:r>
              <a:rPr lang="tr-TR" sz="2800" dirty="0"/>
              <a:t> yarışmalı bir şekilde bağlanırlar; böylece, </a:t>
            </a:r>
            <a:r>
              <a:rPr lang="tr-TR" sz="2800" dirty="0" err="1"/>
              <a:t>Ak'in</a:t>
            </a:r>
            <a:r>
              <a:rPr lang="tr-TR" sz="2800" dirty="0"/>
              <a:t> bağlanmasını ve uyarı geçişini engellerler.</a:t>
            </a:r>
          </a:p>
          <a:p>
            <a:pPr lvl="2"/>
            <a:r>
              <a:rPr lang="tr-TR" sz="2800" dirty="0" err="1"/>
              <a:t>PSS'nin</a:t>
            </a:r>
            <a:r>
              <a:rPr lang="tr-TR" sz="2800" dirty="0"/>
              <a:t> </a:t>
            </a:r>
            <a:r>
              <a:rPr lang="tr-TR" sz="2800" dirty="0" err="1"/>
              <a:t>muskarinik</a:t>
            </a:r>
            <a:r>
              <a:rPr lang="tr-TR" sz="2800" dirty="0"/>
              <a:t> reseptörler aracılığında oluşan etkileri zayıflar veya ortadan kalkar (</a:t>
            </a:r>
            <a:r>
              <a:rPr lang="tr-TR" sz="2800" dirty="0" err="1"/>
              <a:t>Parasempatolitik</a:t>
            </a:r>
            <a:r>
              <a:rPr lang="tr-TR" sz="2800" dirty="0"/>
              <a:t> etki)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750"/>
            <a:ext cx="8147050" cy="893763"/>
          </a:xfrm>
        </p:spPr>
        <p:txBody>
          <a:bodyPr/>
          <a:lstStyle/>
          <a:p>
            <a:r>
              <a:rPr lang="tr-TR" b="1"/>
              <a:t>Tropan Alkaloitleri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893175" cy="5805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r-TR" sz="2800" b="1" dirty="0"/>
              <a:t>Klinik belirti ve lezyonlar</a:t>
            </a:r>
            <a:endParaRPr lang="tr-TR" sz="2800" dirty="0"/>
          </a:p>
          <a:p>
            <a:r>
              <a:rPr lang="tr-TR" sz="2800" dirty="0"/>
              <a:t>Zehirlenme belirtileri tüm hayvan türlerinde birbirine benzer;</a:t>
            </a:r>
          </a:p>
          <a:p>
            <a:pPr lvl="1"/>
            <a:r>
              <a:rPr lang="tr-TR" sz="2800" dirty="0"/>
              <a:t>Başlangıçta susama ve deride kızarma görülür.  </a:t>
            </a:r>
          </a:p>
          <a:p>
            <a:pPr lvl="1"/>
            <a:r>
              <a:rPr lang="tr-TR" sz="2800" dirty="0"/>
              <a:t>Daha sonra </a:t>
            </a:r>
            <a:r>
              <a:rPr lang="tr-TR" sz="2800" dirty="0" err="1"/>
              <a:t>pupillerde</a:t>
            </a:r>
            <a:r>
              <a:rPr lang="tr-TR" sz="2800" dirty="0"/>
              <a:t> genişleme, sinirlilik ve körlük ortaya çıkar.  </a:t>
            </a:r>
          </a:p>
          <a:p>
            <a:pPr lvl="1"/>
            <a:r>
              <a:rPr lang="tr-TR" sz="2800" dirty="0"/>
              <a:t>Ayrıca nabız ve solunum sayısında artma, </a:t>
            </a:r>
          </a:p>
          <a:p>
            <a:pPr lvl="1"/>
            <a:r>
              <a:rPr lang="tr-TR" sz="2800" dirty="0"/>
              <a:t>Kabızlık ve idrar çıkarmada azalma</a:t>
            </a:r>
          </a:p>
          <a:p>
            <a:pPr lvl="1"/>
            <a:r>
              <a:rPr lang="tr-TR" sz="2800" dirty="0"/>
              <a:t>kas titremeleri görülen belli başlı belirtilerdir.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97888" cy="981075"/>
          </a:xfrm>
        </p:spPr>
        <p:txBody>
          <a:bodyPr/>
          <a:lstStyle/>
          <a:p>
            <a:r>
              <a:rPr lang="tr-TR" b="1"/>
              <a:t>Tropan Alkaloitleri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616575"/>
          </a:xfrm>
        </p:spPr>
        <p:txBody>
          <a:bodyPr>
            <a:normAutofit/>
          </a:bodyPr>
          <a:lstStyle/>
          <a:p>
            <a:r>
              <a:rPr lang="tr-TR" sz="3600" dirty="0"/>
              <a:t>Belladon </a:t>
            </a:r>
            <a:r>
              <a:rPr lang="tr-TR" sz="3600" dirty="0" err="1"/>
              <a:t>alkaloidleri</a:t>
            </a:r>
            <a:r>
              <a:rPr lang="tr-TR" sz="3600" dirty="0"/>
              <a:t>, özellikle yavru ve gençlerde olmak üzere, hayvanlarda vücut ısısının 43°C ve daha yukarıya çıkmasına sebep olurlar. Yalnız, </a:t>
            </a:r>
            <a:r>
              <a:rPr lang="tr-TR" sz="3600" u="sng" dirty="0">
                <a:solidFill>
                  <a:schemeClr val="tx2"/>
                </a:solidFill>
              </a:rPr>
              <a:t>köpekler gibi ter bezleri bulunmayan hayvanlarda ısı artışı oluşmaz.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38225"/>
          </a:xfrm>
        </p:spPr>
        <p:txBody>
          <a:bodyPr/>
          <a:lstStyle/>
          <a:p>
            <a:r>
              <a:rPr lang="tr-TR" b="1"/>
              <a:t>Tropan Alkaloitleri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928992" cy="564651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 dirty="0"/>
              <a:t>Tanı</a:t>
            </a:r>
            <a:endParaRPr lang="tr-TR" sz="2400" dirty="0"/>
          </a:p>
          <a:p>
            <a:pPr>
              <a:lnSpc>
                <a:spcPct val="90000"/>
              </a:lnSpc>
            </a:pPr>
            <a:r>
              <a:rPr lang="tr-TR" sz="2400" u="sng" dirty="0" err="1"/>
              <a:t>Pupillerde</a:t>
            </a:r>
            <a:r>
              <a:rPr lang="tr-TR" sz="2400" u="sng" dirty="0"/>
              <a:t> genişleme</a:t>
            </a:r>
            <a:r>
              <a:rPr lang="tr-TR" sz="2400" dirty="0"/>
              <a:t>, derisi açık renkteki hayvanların yüz ve boyun bölgelerindeki </a:t>
            </a:r>
            <a:r>
              <a:rPr lang="tr-TR" sz="2400" u="sng" dirty="0"/>
              <a:t>kızarıklık ve </a:t>
            </a:r>
            <a:r>
              <a:rPr lang="tr-TR" sz="2400" u="sng" dirty="0" err="1"/>
              <a:t>mukoz</a:t>
            </a:r>
            <a:r>
              <a:rPr lang="tr-TR" sz="2400" u="sng" dirty="0"/>
              <a:t> zarlardaki kuruluk </a:t>
            </a:r>
            <a:r>
              <a:rPr lang="tr-TR" sz="2400" dirty="0"/>
              <a:t>oldukça belirgin belirtilerdir. </a:t>
            </a:r>
          </a:p>
          <a:p>
            <a:pPr>
              <a:lnSpc>
                <a:spcPct val="90000"/>
              </a:lnSpc>
            </a:pPr>
            <a:r>
              <a:rPr lang="tr-TR" sz="2400" u="sng" dirty="0"/>
              <a:t>Atropinle </a:t>
            </a:r>
            <a:r>
              <a:rPr lang="tr-TR" sz="2400" u="sng" dirty="0" err="1"/>
              <a:t>MSS'nin</a:t>
            </a:r>
            <a:r>
              <a:rPr lang="tr-TR" sz="2400" u="sng" dirty="0"/>
              <a:t> uyarılması </a:t>
            </a:r>
            <a:r>
              <a:rPr lang="tr-TR" sz="2400" dirty="0"/>
              <a:t>ve </a:t>
            </a:r>
            <a:r>
              <a:rPr lang="tr-TR" sz="2400" u="sng" dirty="0" err="1"/>
              <a:t>hiyosinle</a:t>
            </a:r>
            <a:r>
              <a:rPr lang="tr-TR" sz="2400" u="sng" dirty="0"/>
              <a:t> ise baskıya </a:t>
            </a:r>
            <a:r>
              <a:rPr lang="tr-TR" sz="2400" dirty="0"/>
              <a:t>ilişkin belirtilerin görülmesi tanıya yardımcı olur. 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Bazı biyolojik deneyler de (atropinle zehirlenme şüphesi bulunan hayvanlardan alınan bir damla idrar örneğinin bir kedinin gözüne damlatılmasıyla </a:t>
            </a:r>
            <a:r>
              <a:rPr lang="tr-TR" sz="2400" dirty="0" err="1"/>
              <a:t>pupillerde</a:t>
            </a:r>
            <a:r>
              <a:rPr lang="tr-TR" sz="2400" dirty="0"/>
              <a:t> genişleme olması gibi) tanıda yardımcı olur. 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Kuduz ve </a:t>
            </a:r>
            <a:r>
              <a:rPr lang="tr-TR" sz="2400" dirty="0" err="1"/>
              <a:t>ensefalitik</a:t>
            </a:r>
            <a:r>
              <a:rPr lang="tr-TR" sz="2400" dirty="0"/>
              <a:t> hastalıklarla karıştırılmamalıdır.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b="1" dirty="0" err="1"/>
              <a:t>Tropan</a:t>
            </a:r>
            <a:r>
              <a:rPr lang="tr-TR" sz="4000" b="1" dirty="0"/>
              <a:t> Alkaloitleri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 b="1" dirty="0"/>
              <a:t>Sağaltım</a:t>
            </a:r>
            <a:endParaRPr lang="tr-TR" sz="2800" dirty="0"/>
          </a:p>
          <a:p>
            <a:pPr>
              <a:lnSpc>
                <a:spcPct val="90000"/>
              </a:lnSpc>
            </a:pPr>
            <a:r>
              <a:rPr lang="tr-TR" sz="2400" u="sng" dirty="0"/>
              <a:t>Hayvanın belirtilerini kontrol etmekle sınırlıdır.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Aşırı hareketler yalnızca </a:t>
            </a:r>
            <a:r>
              <a:rPr lang="tr-TR" sz="2400" dirty="0" err="1"/>
              <a:t>trankilizanlarla</a:t>
            </a:r>
            <a:r>
              <a:rPr lang="tr-TR" sz="2400" dirty="0"/>
              <a:t> (</a:t>
            </a:r>
            <a:r>
              <a:rPr lang="tr-TR" sz="2400" dirty="0" err="1"/>
              <a:t>diazepam</a:t>
            </a:r>
            <a:r>
              <a:rPr lang="tr-TR" sz="2400" dirty="0"/>
              <a:t> veya </a:t>
            </a:r>
            <a:r>
              <a:rPr lang="tr-TR" sz="2400" dirty="0" err="1"/>
              <a:t>fenobarbital</a:t>
            </a:r>
            <a:r>
              <a:rPr lang="tr-TR" sz="2400" dirty="0"/>
              <a:t>) veya anesteziyle (</a:t>
            </a:r>
            <a:r>
              <a:rPr lang="tr-TR" sz="2400" dirty="0" err="1"/>
              <a:t>pentobarbital</a:t>
            </a:r>
            <a:r>
              <a:rPr lang="tr-TR" sz="2400" dirty="0"/>
              <a:t>) ile kontrol edilebilir. Gerekirse parasempatik ilaçların </a:t>
            </a:r>
            <a:r>
              <a:rPr lang="tr-TR" sz="2400" u="sng" dirty="0"/>
              <a:t>(</a:t>
            </a:r>
            <a:r>
              <a:rPr lang="tr-TR" sz="2400" u="sng" dirty="0" err="1"/>
              <a:t>neostigmin</a:t>
            </a:r>
            <a:r>
              <a:rPr lang="tr-TR" sz="2400" u="sng" dirty="0"/>
              <a:t> gibi) yüksek dozları kullanılabilir</a:t>
            </a:r>
            <a:r>
              <a:rPr lang="tr-TR" sz="2400" dirty="0"/>
              <a:t>. </a:t>
            </a:r>
            <a:r>
              <a:rPr lang="tr-TR" sz="2400" dirty="0">
                <a:solidFill>
                  <a:schemeClr val="tx2"/>
                </a:solidFill>
              </a:rPr>
              <a:t>Bununla beraber </a:t>
            </a:r>
            <a:r>
              <a:rPr lang="tr-TR" sz="2400" u="sng" dirty="0" err="1">
                <a:solidFill>
                  <a:schemeClr val="tx2"/>
                </a:solidFill>
              </a:rPr>
              <a:t>arekolin</a:t>
            </a:r>
            <a:r>
              <a:rPr lang="tr-TR" sz="2400" u="sng" dirty="0">
                <a:solidFill>
                  <a:schemeClr val="tx2"/>
                </a:solidFill>
              </a:rPr>
              <a:t> ve </a:t>
            </a:r>
            <a:r>
              <a:rPr lang="tr-TR" sz="2400" u="sng" dirty="0" err="1">
                <a:solidFill>
                  <a:schemeClr val="tx2"/>
                </a:solidFill>
              </a:rPr>
              <a:t>pilokarpin</a:t>
            </a:r>
            <a:r>
              <a:rPr lang="tr-TR" sz="2400" u="sng" dirty="0">
                <a:solidFill>
                  <a:schemeClr val="tx2"/>
                </a:solidFill>
              </a:rPr>
              <a:t> </a:t>
            </a:r>
            <a:r>
              <a:rPr lang="tr-TR" sz="2400" u="sng" dirty="0" err="1">
                <a:solidFill>
                  <a:schemeClr val="tx2"/>
                </a:solidFill>
              </a:rPr>
              <a:t>kontrendikedir</a:t>
            </a:r>
            <a:r>
              <a:rPr lang="tr-TR" sz="2400" u="sng" dirty="0">
                <a:solidFill>
                  <a:schemeClr val="tx2"/>
                </a:solidFill>
              </a:rPr>
              <a:t>, çünkü solunumu baskılayabilirler.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Ağız ve boğazdaki kuruma ve susama hissini gidermek için, hayvanlara </a:t>
            </a:r>
            <a:r>
              <a:rPr lang="tr-TR" sz="2400" b="1" dirty="0"/>
              <a:t>sık sık veya serbestçe su verilir.</a:t>
            </a:r>
            <a:r>
              <a:rPr lang="tr-TR" sz="2400" dirty="0"/>
              <a:t> Burun ve </a:t>
            </a:r>
            <a:r>
              <a:rPr lang="tr-TR" sz="2400" dirty="0" err="1"/>
              <a:t>konjunktif</a:t>
            </a:r>
            <a:r>
              <a:rPr lang="tr-TR" sz="2400" dirty="0"/>
              <a:t> keseyi nemli tutmak için bu kesimlere parafin </a:t>
            </a:r>
            <a:r>
              <a:rPr lang="tr-TR" sz="2400" dirty="0" err="1"/>
              <a:t>vb</a:t>
            </a:r>
            <a:r>
              <a:rPr lang="tr-TR" sz="2400" dirty="0"/>
              <a:t> yağların damlatılması oldukça yararlıdır.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65127"/>
            <a:ext cx="8047806" cy="61560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Glikozitler</a:t>
            </a:r>
            <a:endParaRPr lang="tr-T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785101" cy="55172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dirty="0"/>
              <a:t>Hidroksil veya </a:t>
            </a:r>
            <a:r>
              <a:rPr lang="tr-TR" sz="3200" dirty="0" err="1"/>
              <a:t>sülfidril</a:t>
            </a:r>
            <a:r>
              <a:rPr lang="tr-TR" sz="3200" dirty="0"/>
              <a:t> grubu içeren maddelerin şeker kalıntılarıyla oluşturdukları bileşiklerdir. </a:t>
            </a:r>
          </a:p>
          <a:p>
            <a:pPr eaLnBrk="1" hangingPunct="1">
              <a:defRPr/>
            </a:pPr>
            <a:r>
              <a:rPr lang="tr-TR" sz="3200" dirty="0"/>
              <a:t>Yapılarındaki şeker ve şeker olmayan kısım (kalp glikozitlerinde genin veya </a:t>
            </a:r>
            <a:r>
              <a:rPr lang="tr-TR" sz="3200" dirty="0" err="1"/>
              <a:t>aglikon</a:t>
            </a:r>
            <a:r>
              <a:rPr lang="tr-TR" sz="3200" dirty="0"/>
              <a:t> diye bilinir) birbirine </a:t>
            </a:r>
            <a:r>
              <a:rPr lang="tr-TR" sz="3200" b="1" dirty="0"/>
              <a:t>eter bağıyla</a:t>
            </a:r>
            <a:r>
              <a:rPr lang="tr-TR" sz="3200" dirty="0"/>
              <a:t> (</a:t>
            </a:r>
            <a:r>
              <a:rPr lang="tr-TR" sz="3200" dirty="0" err="1"/>
              <a:t>glikozidik</a:t>
            </a:r>
            <a:r>
              <a:rPr lang="tr-TR" sz="3200" dirty="0"/>
              <a:t> bağ, oksijen köprüsü) bağlanmıştır.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5127"/>
            <a:ext cx="8191822" cy="61560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9036496" cy="554434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/>
              <a:t>Yapılarında kalp glikoziti içeren 300'den fazla bitki çeşidi vardır.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/>
              <a:t>Yüksükotları </a:t>
            </a:r>
            <a:r>
              <a:rPr lang="tr-TR" sz="2400" i="1" dirty="0"/>
              <a:t>(</a:t>
            </a:r>
            <a:r>
              <a:rPr lang="tr-TR" sz="2400" i="1" dirty="0" err="1"/>
              <a:t>Scrophulariacaea</a:t>
            </a:r>
            <a:r>
              <a:rPr lang="tr-TR" sz="2400" i="1" dirty="0"/>
              <a:t>)</a:t>
            </a:r>
            <a:r>
              <a:rPr lang="tr-TR" sz="24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400" dirty="0"/>
              <a:t>Bitkilerin yapraklarında </a:t>
            </a:r>
            <a:r>
              <a:rPr lang="tr-TR" sz="2400" b="1" i="1" dirty="0" err="1"/>
              <a:t>digitoksin</a:t>
            </a:r>
            <a:r>
              <a:rPr lang="tr-TR" sz="2400" dirty="0"/>
              <a:t>, </a:t>
            </a:r>
            <a:r>
              <a:rPr lang="tr-TR" sz="2400" b="1" i="1" dirty="0" err="1"/>
              <a:t>gitoksin</a:t>
            </a:r>
            <a:r>
              <a:rPr lang="tr-TR" sz="2400" dirty="0"/>
              <a:t>, </a:t>
            </a:r>
            <a:r>
              <a:rPr lang="tr-TR" sz="2400" b="1" i="1" dirty="0" err="1"/>
              <a:t>gitalin</a:t>
            </a:r>
            <a:r>
              <a:rPr lang="tr-TR" sz="2400" b="1" i="1" dirty="0"/>
              <a:t>, </a:t>
            </a:r>
            <a:r>
              <a:rPr lang="tr-TR" sz="2400" b="1" i="1" dirty="0" err="1"/>
              <a:t>digoksin</a:t>
            </a:r>
            <a:r>
              <a:rPr lang="tr-TR" sz="2400" dirty="0"/>
              <a:t>, </a:t>
            </a:r>
            <a:r>
              <a:rPr lang="tr-TR" sz="2400" b="1" i="1" dirty="0" err="1"/>
              <a:t>diginatin</a:t>
            </a:r>
            <a:r>
              <a:rPr lang="tr-TR" sz="2400" dirty="0"/>
              <a:t> gibi glikozitler bulunur. </a:t>
            </a:r>
            <a:endParaRPr lang="tr-TR" sz="2400" b="1" i="1" dirty="0"/>
          </a:p>
          <a:p>
            <a:pPr eaLnBrk="1" hangingPunct="1">
              <a:defRPr/>
            </a:pPr>
            <a:r>
              <a:rPr lang="tr-TR" sz="2400" b="1" i="1" dirty="0"/>
              <a:t>Erguvani</a:t>
            </a:r>
            <a:r>
              <a:rPr lang="tr-TR" sz="2400" b="1" dirty="0"/>
              <a:t> </a:t>
            </a:r>
            <a:r>
              <a:rPr lang="tr-TR" sz="2400" b="1" i="1" dirty="0"/>
              <a:t>yüksükotu</a:t>
            </a:r>
            <a:r>
              <a:rPr lang="tr-TR" sz="2400" dirty="0"/>
              <a:t> </a:t>
            </a:r>
            <a:r>
              <a:rPr lang="tr-TR" sz="2400" i="1" dirty="0"/>
              <a:t>(</a:t>
            </a:r>
            <a:r>
              <a:rPr lang="tr-TR" sz="2400" i="1" dirty="0" err="1"/>
              <a:t>Digitalis</a:t>
            </a:r>
            <a:r>
              <a:rPr lang="tr-TR" sz="2400" i="1" dirty="0"/>
              <a:t> </a:t>
            </a:r>
            <a:r>
              <a:rPr lang="tr-TR" sz="2400" i="1" dirty="0" err="1"/>
              <a:t>purpurea</a:t>
            </a:r>
            <a:r>
              <a:rPr lang="tr-TR" sz="2400" dirty="0"/>
              <a:t>)-(</a:t>
            </a:r>
            <a:r>
              <a:rPr lang="tr-TR" sz="2400" dirty="0" err="1"/>
              <a:t>Kırmızıçiçekli</a:t>
            </a:r>
            <a:r>
              <a:rPr lang="tr-TR" sz="2400" dirty="0"/>
              <a:t> yüksükotu)-</a:t>
            </a:r>
          </a:p>
        </p:txBody>
      </p:sp>
      <p:pic>
        <p:nvPicPr>
          <p:cNvPr id="49156" name="Picture 4" descr="digitalis_purpurea_b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75" y="3645025"/>
            <a:ext cx="3053829" cy="26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8600" y="1417638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Zehirlenme nedenleri;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 Zorunluluk: Meraların kar örtüsü altında bulunduğu veya mevsimin çok kurak gittiği dönemler.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 Bazı bitkiler yaş halde zehirliyken, aynı bitki kurutulduğunda bünyesinde bulunan etken madde parçalanarak zararsız bileşiklere dönüşebilir.   </a:t>
            </a:r>
          </a:p>
        </p:txBody>
      </p:sp>
    </p:spTree>
    <p:extLst>
      <p:ext uri="{BB962C8B-B14F-4D97-AF65-F5344CB8AC3E}">
        <p14:creationId xmlns:p14="http://schemas.microsoft.com/office/powerpoint/2010/main" val="3323639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13787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 dirty="0"/>
              <a:t>Yünlü Yüksükotu</a:t>
            </a:r>
            <a:r>
              <a:rPr lang="tr-TR" dirty="0"/>
              <a:t> (</a:t>
            </a:r>
            <a:r>
              <a:rPr lang="tr-TR" i="1" dirty="0"/>
              <a:t>D.</a:t>
            </a:r>
            <a:r>
              <a:rPr lang="tr-TR" i="1" dirty="0" err="1"/>
              <a:t>lanata</a:t>
            </a:r>
            <a:r>
              <a:rPr lang="tr-TR" dirty="0"/>
              <a:t>) (Beyaz Yüksükotu 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b="1" i="1" dirty="0"/>
          </a:p>
        </p:txBody>
      </p:sp>
      <p:pic>
        <p:nvPicPr>
          <p:cNvPr id="50180" name="Picture 4" descr="digitalis%2520lanata%252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2492896"/>
            <a:ext cx="2591519" cy="41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fingerhut_wolliger_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492896"/>
            <a:ext cx="2305050" cy="41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digitalis-lanata-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369" y="2492896"/>
            <a:ext cx="2724760" cy="41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435975" cy="5068888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/>
              <a:t>Büyükçiçekli Yüksükotu</a:t>
            </a:r>
            <a:r>
              <a:rPr lang="tr-TR"/>
              <a:t> (</a:t>
            </a:r>
            <a:r>
              <a:rPr lang="tr-TR" i="1"/>
              <a:t>D.grandiflora</a:t>
            </a:r>
            <a:r>
              <a:rPr lang="tr-TR"/>
              <a:t>):</a:t>
            </a:r>
          </a:p>
        </p:txBody>
      </p:sp>
      <p:pic>
        <p:nvPicPr>
          <p:cNvPr id="51204" name="Picture 4" descr="Digitalis%2520grandiflo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2420888"/>
            <a:ext cx="2215158" cy="36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digitalis_grandiflora_82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564904"/>
            <a:ext cx="2016125" cy="35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Digitalis_grandiflor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564904"/>
            <a:ext cx="2088231" cy="35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/>
              <a:t>Muğla Yüksükotu</a:t>
            </a:r>
            <a:r>
              <a:rPr lang="tr-TR"/>
              <a:t> (</a:t>
            </a:r>
            <a:r>
              <a:rPr lang="tr-TR" i="1"/>
              <a:t>D.canensis</a:t>
            </a:r>
            <a:r>
              <a:rPr lang="tr-TR"/>
              <a:t>)</a:t>
            </a:r>
          </a:p>
        </p:txBody>
      </p:sp>
      <p:pic>
        <p:nvPicPr>
          <p:cNvPr id="52228" name="Picture 4" descr="Digitalis%2520obscura%252099BL00607%2520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385071" cy="322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digitali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055" y="2636912"/>
            <a:ext cx="3158058" cy="29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i="1"/>
              <a:t>Alanya Yüksükotu</a:t>
            </a:r>
            <a:r>
              <a:rPr lang="tr-TR"/>
              <a:t> (</a:t>
            </a:r>
            <a:r>
              <a:rPr lang="tr-TR" i="1"/>
              <a:t>D.davisina</a:t>
            </a:r>
            <a:r>
              <a:rPr lang="tr-TR"/>
              <a:t>)</a:t>
            </a:r>
            <a:endParaRPr lang="tr-TR" b="1" i="1"/>
          </a:p>
          <a:p>
            <a:pPr eaLnBrk="1" hangingPunct="1">
              <a:defRPr/>
            </a:pPr>
            <a:endParaRPr lang="tr-TR"/>
          </a:p>
        </p:txBody>
      </p:sp>
      <p:pic>
        <p:nvPicPr>
          <p:cNvPr id="53252" name="Picture 4" descr="sp-1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2951435" cy="30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Digitalis%2520lutea-geel_vingerhoedskruid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6951"/>
            <a:ext cx="2292350" cy="291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i="1"/>
              <a:t>Yeşilçiçekli Büyükyüksükotu</a:t>
            </a:r>
            <a:r>
              <a:rPr lang="tr-TR"/>
              <a:t> (</a:t>
            </a:r>
            <a:r>
              <a:rPr lang="tr-TR" i="1"/>
              <a:t>D.viridiflora</a:t>
            </a:r>
            <a:r>
              <a:rPr lang="tr-TR"/>
              <a:t>)</a:t>
            </a:r>
          </a:p>
        </p:txBody>
      </p:sp>
      <p:pic>
        <p:nvPicPr>
          <p:cNvPr id="54276" name="Picture 4" descr="015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780929"/>
            <a:ext cx="1800126" cy="32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013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80928"/>
            <a:ext cx="2160687" cy="32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011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780928"/>
            <a:ext cx="3024187" cy="32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65127"/>
            <a:ext cx="8047806" cy="61560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047806" cy="483619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err="1"/>
              <a:t>Strofantus</a:t>
            </a:r>
            <a:endParaRPr lang="tr-TR" sz="2800" i="1" dirty="0"/>
          </a:p>
          <a:p>
            <a:pPr eaLnBrk="1" hangingPunct="1">
              <a:defRPr/>
            </a:pPr>
            <a:r>
              <a:rPr lang="tr-TR" sz="2800" dirty="0" err="1"/>
              <a:t>Zakkumgiller</a:t>
            </a:r>
            <a:r>
              <a:rPr lang="tr-TR" sz="2800" dirty="0"/>
              <a:t> ailesindeki (</a:t>
            </a:r>
            <a:r>
              <a:rPr lang="tr-TR" sz="2800" i="1" dirty="0" err="1"/>
              <a:t>Apocynaceae</a:t>
            </a:r>
            <a:r>
              <a:rPr lang="tr-TR" sz="2800" dirty="0"/>
              <a:t>) </a:t>
            </a:r>
            <a:r>
              <a:rPr lang="tr-TR" sz="2800" i="1" dirty="0" err="1"/>
              <a:t>Strofantus</a:t>
            </a:r>
            <a:r>
              <a:rPr lang="tr-TR" sz="2800" i="1" dirty="0"/>
              <a:t> </a:t>
            </a:r>
            <a:r>
              <a:rPr lang="tr-TR" sz="2800" i="1" dirty="0" err="1"/>
              <a:t>gratus</a:t>
            </a:r>
            <a:r>
              <a:rPr lang="tr-TR" sz="2800" dirty="0"/>
              <a:t>, </a:t>
            </a:r>
            <a:r>
              <a:rPr lang="tr-TR" sz="2800" i="1" dirty="0" err="1"/>
              <a:t>S.kombé</a:t>
            </a:r>
            <a:r>
              <a:rPr lang="tr-TR" sz="2800" dirty="0"/>
              <a:t> ve </a:t>
            </a:r>
            <a:r>
              <a:rPr lang="tr-TR" sz="2800" dirty="0" err="1"/>
              <a:t>S.</a:t>
            </a:r>
            <a:r>
              <a:rPr lang="tr-TR" sz="2800" i="1" dirty="0" err="1"/>
              <a:t>hispidus</a:t>
            </a:r>
            <a:r>
              <a:rPr lang="tr-TR" sz="2800" dirty="0" err="1"/>
              <a:t>'un</a:t>
            </a:r>
            <a:r>
              <a:rPr lang="tr-TR" sz="2800" dirty="0"/>
              <a:t> tohumlarında </a:t>
            </a:r>
            <a:r>
              <a:rPr lang="tr-TR" sz="2800" b="1" i="1" dirty="0" err="1"/>
              <a:t>strofantin</a:t>
            </a:r>
            <a:r>
              <a:rPr lang="tr-TR" sz="2800" b="1" i="1" dirty="0"/>
              <a:t> </a:t>
            </a:r>
            <a:r>
              <a:rPr lang="tr-TR" sz="2800" b="1" i="1" dirty="0" err="1"/>
              <a:t>glikozidleri</a:t>
            </a:r>
            <a:r>
              <a:rPr lang="tr-TR" sz="2800" dirty="0"/>
              <a:t> bulunur. </a:t>
            </a:r>
            <a:endParaRPr lang="tr-TR" sz="2800" i="1" dirty="0"/>
          </a:p>
        </p:txBody>
      </p:sp>
      <p:pic>
        <p:nvPicPr>
          <p:cNvPr id="55300" name="Picture 4" descr="Strophanth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3284984"/>
            <a:ext cx="2287166" cy="28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020307Stroph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3429000"/>
            <a:ext cx="187196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020307Strophan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826" y="3427412"/>
            <a:ext cx="23763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50" y="365127"/>
            <a:ext cx="8315500" cy="75961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8964613" cy="5517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1" dirty="0"/>
              <a:t>Adasoğanı</a:t>
            </a:r>
            <a:endParaRPr lang="tr-TR" sz="24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Zambakgiller ailesinden (</a:t>
            </a:r>
            <a:r>
              <a:rPr lang="tr-TR" sz="2400" i="1" dirty="0" err="1"/>
              <a:t>Liliaceae</a:t>
            </a:r>
            <a:r>
              <a:rPr lang="tr-TR" sz="2400" dirty="0"/>
              <a:t>) </a:t>
            </a:r>
            <a:r>
              <a:rPr lang="tr-TR" sz="2400" i="1" dirty="0" err="1"/>
              <a:t>Urginea</a:t>
            </a:r>
            <a:r>
              <a:rPr lang="tr-TR" sz="2400" dirty="0"/>
              <a:t> </a:t>
            </a:r>
            <a:r>
              <a:rPr lang="tr-TR" sz="2400" i="1" dirty="0" err="1"/>
              <a:t>maritima</a:t>
            </a:r>
            <a:r>
              <a:rPr lang="tr-TR" sz="2400" i="1" dirty="0"/>
              <a:t> (</a:t>
            </a:r>
            <a:r>
              <a:rPr lang="tr-TR" sz="2400" i="1" dirty="0" err="1"/>
              <a:t>Scilla</a:t>
            </a:r>
            <a:r>
              <a:rPr lang="tr-TR" sz="2400" dirty="0"/>
              <a:t> </a:t>
            </a:r>
            <a:r>
              <a:rPr lang="tr-TR" sz="2400" i="1" dirty="0" err="1"/>
              <a:t>maritima</a:t>
            </a:r>
            <a:r>
              <a:rPr lang="tr-TR" sz="2400" dirty="0"/>
              <a:t>) bitkisinin çeşitli tiplerinden </a:t>
            </a:r>
            <a:r>
              <a:rPr lang="tr-TR" sz="2400" b="1" i="1" dirty="0"/>
              <a:t>beyaz </a:t>
            </a:r>
            <a:r>
              <a:rPr lang="tr-TR" sz="2400" dirty="0"/>
              <a:t>ve </a:t>
            </a:r>
            <a:r>
              <a:rPr lang="tr-TR" sz="2400" b="1" i="1" dirty="0"/>
              <a:t>kırmızı Adasoğanı</a:t>
            </a:r>
            <a:r>
              <a:rPr lang="tr-TR" sz="2400" dirty="0"/>
              <a:t> diye iki tip yumru (</a:t>
            </a:r>
            <a:r>
              <a:rPr lang="tr-TR" sz="2400" i="1" dirty="0" err="1"/>
              <a:t>Scillae</a:t>
            </a:r>
            <a:r>
              <a:rPr lang="tr-TR" sz="2400" dirty="0"/>
              <a:t> </a:t>
            </a:r>
            <a:r>
              <a:rPr lang="tr-TR" sz="2400" i="1" dirty="0" err="1"/>
              <a:t>bulbus</a:t>
            </a:r>
            <a:r>
              <a:rPr lang="tr-TR" sz="2400" dirty="0"/>
              <a:t>) elde edilir. Beyaz Adasoğanında (Dişi) başlıca </a:t>
            </a:r>
            <a:r>
              <a:rPr lang="tr-TR" sz="2400" b="1" i="1" dirty="0" err="1"/>
              <a:t>sillaren</a:t>
            </a:r>
            <a:r>
              <a:rPr lang="tr-TR" sz="2400" b="1" i="1" dirty="0"/>
              <a:t> A</a:t>
            </a:r>
            <a:r>
              <a:rPr lang="tr-TR" sz="2400" dirty="0"/>
              <a:t> </a:t>
            </a:r>
            <a:r>
              <a:rPr lang="tr-TR" sz="2400" i="1" dirty="0"/>
              <a:t>ve </a:t>
            </a:r>
            <a:r>
              <a:rPr lang="tr-TR" sz="2400" b="1" i="1" dirty="0" err="1"/>
              <a:t>prosillaridin</a:t>
            </a:r>
            <a:r>
              <a:rPr lang="tr-TR" sz="2400" b="1" i="1" dirty="0"/>
              <a:t> B</a:t>
            </a:r>
            <a:r>
              <a:rPr lang="tr-TR" sz="2400" dirty="0"/>
              <a:t> diye bilinen glikozitler bulunur.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Kırmızı Adasoğanında (Erkek) bulunan başlıca glikozitler </a:t>
            </a:r>
            <a:r>
              <a:rPr lang="tr-TR" sz="2400" dirty="0" err="1"/>
              <a:t>sillirosid</a:t>
            </a:r>
            <a:r>
              <a:rPr lang="tr-TR" sz="2400" dirty="0"/>
              <a:t> ve </a:t>
            </a:r>
            <a:r>
              <a:rPr lang="tr-TR" sz="2400" dirty="0" err="1"/>
              <a:t>glikosillirosid’dir</a:t>
            </a:r>
            <a:r>
              <a:rPr lang="tr-TR" sz="2400" dirty="0"/>
              <a:t>. Kırmızı Adasoğanı daha ziyade sıçan </a:t>
            </a:r>
            <a:r>
              <a:rPr lang="tr-TR" sz="2400" dirty="0" err="1"/>
              <a:t>zehiri</a:t>
            </a:r>
            <a:r>
              <a:rPr lang="tr-TR" sz="2400" dirty="0"/>
              <a:t> olarak kullanılır.</a:t>
            </a:r>
          </a:p>
        </p:txBody>
      </p:sp>
      <p:pic>
        <p:nvPicPr>
          <p:cNvPr id="56324" name="Picture 4" descr="scil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48198"/>
            <a:ext cx="12842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avidjewellurgine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7684" y="4798094"/>
            <a:ext cx="1679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635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/>
              <a:t>Kalp glikozitleri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964613" cy="576103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Zakkum (</a:t>
            </a:r>
            <a:r>
              <a:rPr lang="tr-TR" sz="2800" dirty="0" err="1"/>
              <a:t>Nerium</a:t>
            </a:r>
            <a:r>
              <a:rPr lang="tr-TR" sz="2800" dirty="0"/>
              <a:t> </a:t>
            </a:r>
            <a:r>
              <a:rPr lang="tr-TR" sz="2800" dirty="0" err="1"/>
              <a:t>oleander</a:t>
            </a:r>
            <a:r>
              <a:rPr lang="tr-TR" sz="2800" dirty="0"/>
              <a:t>): en önemli toksinleri </a:t>
            </a:r>
            <a:r>
              <a:rPr lang="tr-TR" sz="2800" u="sng" dirty="0" err="1"/>
              <a:t>oleandri</a:t>
            </a:r>
            <a:r>
              <a:rPr lang="tr-TR" sz="2800" dirty="0" err="1"/>
              <a:t>n</a:t>
            </a:r>
            <a:r>
              <a:rPr lang="tr-TR" sz="2800" dirty="0"/>
              <a:t> ve </a:t>
            </a:r>
            <a:r>
              <a:rPr lang="tr-TR" sz="2800" u="sng" dirty="0" err="1"/>
              <a:t>neriin</a:t>
            </a:r>
            <a:r>
              <a:rPr lang="tr-TR" sz="2800" dirty="0" err="1"/>
              <a:t>’dir</a:t>
            </a:r>
            <a:r>
              <a:rPr lang="tr-TR" sz="2800" dirty="0"/>
              <a:t>. Deneysel olarak hayvanların midelerinden hızla emildiği ve yapraklarının yoğun olarak yenilmesiyle bir saat içinde bir hayvanı öldürebileceği ortaya konulmuştur (süte de geçer) </a:t>
            </a:r>
          </a:p>
        </p:txBody>
      </p:sp>
      <p:pic>
        <p:nvPicPr>
          <p:cNvPr id="57348" name="Picture 5" descr="red olea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1"/>
            <a:ext cx="309602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NERIUM OLEANDER( NANA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4" y="3645024"/>
            <a:ext cx="2592809" cy="2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507288" cy="5400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b="1" dirty="0"/>
              <a:t>Zehirlilikleri</a:t>
            </a:r>
            <a:endParaRPr lang="tr-TR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Yüksükotu glikozitlerinin zehirliliği değişkendir; bunlar içinde en zehirlisi </a:t>
            </a:r>
            <a:r>
              <a:rPr lang="tr-TR" sz="2800" i="1" dirty="0" err="1"/>
              <a:t>digitoksindir</a:t>
            </a:r>
            <a:r>
              <a:rPr lang="tr-TR" sz="2800" i="1" dirty="0"/>
              <a:t>.</a:t>
            </a:r>
            <a:r>
              <a:rPr lang="tr-TR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Bu madde vücuttan çok yavaş atıldığı için birikici özellik taşır.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err="1"/>
              <a:t>Digoksin</a:t>
            </a:r>
            <a:r>
              <a:rPr lang="tr-TR" sz="2800" dirty="0"/>
              <a:t> ise vücuttan </a:t>
            </a:r>
            <a:r>
              <a:rPr lang="tr-TR" sz="2800" dirty="0" err="1"/>
              <a:t>digitoksine</a:t>
            </a:r>
            <a:r>
              <a:rPr lang="tr-TR" sz="2800" dirty="0"/>
              <a:t> göre daha hızlı atılır.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Bir hayvan ağırlığının </a:t>
            </a:r>
            <a:r>
              <a:rPr lang="tr-TR" sz="2800" b="1" dirty="0"/>
              <a:t>%0.005 kadar düşük miktarda kuru zakkum yapraklarını tükettiğinde ölüm olabilir (yetişkin bir at veya sığır için 10-20 yaprak)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953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 dirty="0"/>
              <a:t>Kalp glikozitleri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Etki şekilleri</a:t>
            </a:r>
            <a:endParaRPr lang="tr-TR" dirty="0"/>
          </a:p>
          <a:p>
            <a:pPr eaLnBrk="1" hangingPunct="1">
              <a:defRPr/>
            </a:pPr>
            <a:r>
              <a:rPr lang="tr-TR" sz="3200" dirty="0"/>
              <a:t>Kalp fonksiyonu için önemli olan </a:t>
            </a:r>
            <a:r>
              <a:rPr lang="tr-TR" sz="3200" dirty="0" err="1"/>
              <a:t>Na</a:t>
            </a:r>
            <a:r>
              <a:rPr lang="tr-TR" sz="3200" dirty="0"/>
              <a:t>/K-</a:t>
            </a:r>
            <a:r>
              <a:rPr lang="tr-TR" sz="3200" dirty="0" err="1"/>
              <a:t>ATPaz</a:t>
            </a:r>
            <a:r>
              <a:rPr lang="tr-TR" sz="3200" dirty="0"/>
              <a:t> enzimini </a:t>
            </a:r>
            <a:r>
              <a:rPr lang="tr-TR" sz="3200" dirty="0" err="1"/>
              <a:t>inhibe</a:t>
            </a:r>
            <a:r>
              <a:rPr lang="tr-TR" sz="3200" dirty="0"/>
              <a:t> ederek zehirlenmeye neden olurlar. </a:t>
            </a:r>
          </a:p>
          <a:p>
            <a:pPr eaLnBrk="1" hangingPunct="1">
              <a:defRPr/>
            </a:pPr>
            <a:r>
              <a:rPr lang="tr-TR" sz="3200" dirty="0"/>
              <a:t>Bu </a:t>
            </a:r>
            <a:r>
              <a:rPr lang="tr-TR" sz="3200" dirty="0" err="1"/>
              <a:t>inhibisyonla</a:t>
            </a:r>
            <a:r>
              <a:rPr lang="tr-TR" sz="3200" dirty="0"/>
              <a:t> hücre dışında K, içinde ise </a:t>
            </a:r>
            <a:r>
              <a:rPr lang="tr-TR" sz="3200" dirty="0" err="1"/>
              <a:t>Na</a:t>
            </a:r>
            <a:r>
              <a:rPr lang="tr-TR" sz="3200" dirty="0"/>
              <a:t> birikir. </a:t>
            </a:r>
            <a:r>
              <a:rPr lang="tr-TR" sz="3200" dirty="0" err="1"/>
              <a:t>K’un</a:t>
            </a:r>
            <a:r>
              <a:rPr lang="tr-TR" sz="3200" dirty="0"/>
              <a:t> birikmesi ardından </a:t>
            </a:r>
            <a:r>
              <a:rPr lang="tr-TR" sz="3200" dirty="0" err="1"/>
              <a:t>Ca</a:t>
            </a:r>
            <a:r>
              <a:rPr lang="tr-TR" sz="3200" dirty="0"/>
              <a:t> salınımına (hücre içine girmesine) ve bu da pozitif </a:t>
            </a:r>
            <a:r>
              <a:rPr lang="tr-TR" sz="3200" dirty="0" err="1"/>
              <a:t>inotrop</a:t>
            </a:r>
            <a:r>
              <a:rPr lang="tr-TR" sz="3200" dirty="0"/>
              <a:t> etkiye ve </a:t>
            </a:r>
            <a:r>
              <a:rPr lang="tr-TR" sz="3200" dirty="0" err="1"/>
              <a:t>vagal</a:t>
            </a:r>
            <a:r>
              <a:rPr lang="tr-TR" sz="3200" dirty="0"/>
              <a:t> </a:t>
            </a:r>
            <a:r>
              <a:rPr lang="tr-TR" sz="3200" dirty="0" err="1"/>
              <a:t>tonusla</a:t>
            </a:r>
            <a:r>
              <a:rPr lang="tr-TR" sz="3200" dirty="0"/>
              <a:t> etkileşme nedeniyle kalp blokuna neden olur.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r-TR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1520" y="1268760"/>
            <a:ext cx="813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Hayvanlarda bitkilere karşı duyarlılık farkı ortaya çıkabilmektedir.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Örnek; kediler zambakgillere duyarlı iken, köpekler yaş ya da kuru üzüme karşı duyarlıdır. </a:t>
            </a:r>
          </a:p>
        </p:txBody>
      </p:sp>
    </p:spTree>
    <p:extLst>
      <p:ext uri="{BB962C8B-B14F-4D97-AF65-F5344CB8AC3E}">
        <p14:creationId xmlns:p14="http://schemas.microsoft.com/office/powerpoint/2010/main" val="11532132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Kalp glikozitleri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/>
              <a:t>Klinik belirti ve lezyonlar</a:t>
            </a:r>
            <a:endParaRPr lang="tr-TR" sz="2400" dirty="0"/>
          </a:p>
          <a:p>
            <a:pPr eaLnBrk="1" hangingPunct="1">
              <a:defRPr/>
            </a:pPr>
            <a:r>
              <a:rPr lang="tr-TR" sz="3200" dirty="0"/>
              <a:t>Zehirlenme hafif sindirim kanalı bozukluğundan başlayıp, giderek zayıflama ve hayati tehlike doğuracak şekilde kalpte atım düzensizliklerine kadar giden çeşitli belirtilerle seyreder.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3200" dirty="0"/>
          </a:p>
          <a:p>
            <a:pPr eaLnBrk="1" hangingPunct="1">
              <a:defRPr/>
            </a:pPr>
            <a:r>
              <a:rPr lang="tr-TR" sz="3200" dirty="0" err="1"/>
              <a:t>Digital</a:t>
            </a:r>
            <a:r>
              <a:rPr lang="tr-TR" sz="3200" dirty="0"/>
              <a:t> zehirlenmesinin en kötü sonuçları kalpte iletim ve atım düzensizlikleridir.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802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Kalp glikozidleri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Sağaltım</a:t>
            </a:r>
            <a:endParaRPr lang="tr-TR" dirty="0"/>
          </a:p>
          <a:p>
            <a:pPr eaLnBrk="1" hangingPunct="1">
              <a:defRPr/>
            </a:pPr>
            <a:r>
              <a:rPr lang="tr-TR" sz="2800" dirty="0"/>
              <a:t>Özel bir antidot yoktur. Genel uygulamalara başvurulur. </a:t>
            </a:r>
            <a:r>
              <a:rPr lang="tr-TR" sz="2800" b="1" dirty="0"/>
              <a:t>K ve </a:t>
            </a:r>
            <a:r>
              <a:rPr lang="tr-TR" sz="2800" b="1" dirty="0" err="1"/>
              <a:t>Ca</a:t>
            </a:r>
            <a:r>
              <a:rPr lang="tr-TR" sz="2800" b="1" dirty="0"/>
              <a:t> içeren çözeltilerden kaçınılmalıdır</a:t>
            </a:r>
            <a:r>
              <a:rPr lang="tr-TR" sz="2800" dirty="0"/>
              <a:t>.</a:t>
            </a:r>
          </a:p>
          <a:p>
            <a:pPr eaLnBrk="1" hangingPunct="1">
              <a:defRPr/>
            </a:pPr>
            <a:r>
              <a:rPr lang="tr-TR" sz="2800" dirty="0"/>
              <a:t>Atlarda zakkum zehirlenmesinde kolik ve </a:t>
            </a:r>
            <a:r>
              <a:rPr lang="tr-TR" sz="2800" dirty="0" err="1"/>
              <a:t>diyare</a:t>
            </a:r>
            <a:r>
              <a:rPr lang="tr-TR" sz="2800" dirty="0"/>
              <a:t> olan hastalara </a:t>
            </a:r>
            <a:r>
              <a:rPr lang="tr-TR" sz="2800" b="1" dirty="0" err="1"/>
              <a:t>fluniksin</a:t>
            </a:r>
            <a:r>
              <a:rPr lang="tr-TR" sz="2800" b="1" dirty="0"/>
              <a:t> </a:t>
            </a:r>
            <a:r>
              <a:rPr lang="tr-TR" sz="2800" dirty="0"/>
              <a:t>kullanılabilir.</a:t>
            </a:r>
          </a:p>
          <a:p>
            <a:pPr eaLnBrk="1" hangingPunct="1">
              <a:defRPr/>
            </a:pPr>
            <a:r>
              <a:rPr lang="tr-TR" sz="2800" dirty="0"/>
              <a:t>Atım bozukluklarının düzeltilmesi için </a:t>
            </a:r>
          </a:p>
          <a:p>
            <a:pPr lvl="2" eaLnBrk="1" hangingPunct="1">
              <a:defRPr/>
            </a:pPr>
            <a:r>
              <a:rPr lang="tr-TR" sz="2800" dirty="0"/>
              <a:t>Kalp hızının yavaşlamasına karşı atropin kullanılır. </a:t>
            </a:r>
            <a:r>
              <a:rPr lang="tr-TR" sz="2800" i="1" dirty="0">
                <a:solidFill>
                  <a:schemeClr val="tx2"/>
                </a:solidFill>
              </a:rPr>
              <a:t>Ama atlarda bağırsak durgunluğuna sebep olabilir-dikkatli ol</a:t>
            </a:r>
            <a:r>
              <a:rPr lang="tr-TR" sz="2800" dirty="0">
                <a:solidFill>
                  <a:schemeClr val="tx2"/>
                </a:solidFill>
              </a:rPr>
              <a:t>.</a:t>
            </a:r>
            <a:r>
              <a:rPr lang="tr-TR" sz="2800" dirty="0"/>
              <a:t> </a:t>
            </a:r>
          </a:p>
          <a:p>
            <a:pPr lvl="2" eaLnBrk="1" hangingPunct="1">
              <a:defRPr/>
            </a:pPr>
            <a:r>
              <a:rPr lang="tr-TR" sz="2800" dirty="0"/>
              <a:t>Kalp hızının artması durumlarında </a:t>
            </a:r>
            <a:r>
              <a:rPr lang="tr-TR" sz="2800" dirty="0" err="1"/>
              <a:t>lidokain</a:t>
            </a:r>
            <a:r>
              <a:rPr lang="tr-TR" sz="2800" dirty="0"/>
              <a:t>, </a:t>
            </a:r>
            <a:r>
              <a:rPr lang="tr-TR" sz="2800" dirty="0" err="1"/>
              <a:t>propranolol</a:t>
            </a:r>
            <a:r>
              <a:rPr lang="tr-TR" sz="2800" dirty="0"/>
              <a:t> ve özellikle </a:t>
            </a:r>
            <a:r>
              <a:rPr lang="tr-TR" sz="2800" dirty="0" err="1"/>
              <a:t>fenitoin</a:t>
            </a:r>
            <a:r>
              <a:rPr lang="tr-TR" sz="2800" dirty="0"/>
              <a:t> çok yararlıdır. </a:t>
            </a:r>
          </a:p>
          <a:p>
            <a:pPr lvl="2">
              <a:defRPr/>
            </a:pPr>
            <a:r>
              <a:rPr lang="tr-TR" sz="2800" dirty="0" err="1"/>
              <a:t>Ventriküler</a:t>
            </a:r>
            <a:r>
              <a:rPr lang="tr-TR" sz="2800" dirty="0"/>
              <a:t> aritmi kontrolü için </a:t>
            </a:r>
            <a:r>
              <a:rPr lang="tr-TR" sz="2800" dirty="0" err="1"/>
              <a:t>kinidin</a:t>
            </a:r>
            <a:r>
              <a:rPr lang="tr-TR" sz="2800" dirty="0"/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318" y="457200"/>
            <a:ext cx="8689975" cy="667544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/>
              <a:t>Siyanogenetik (</a:t>
            </a:r>
            <a:r>
              <a:rPr lang="tr-TR" sz="4000" b="1" dirty="0" err="1"/>
              <a:t>nitril</a:t>
            </a:r>
            <a:r>
              <a:rPr lang="tr-TR" sz="4000" b="1" dirty="0"/>
              <a:t>) glikozitler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8964613" cy="54452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dirty="0"/>
              <a:t>Yapılarında </a:t>
            </a:r>
            <a:r>
              <a:rPr lang="tr-TR" sz="3600" dirty="0" err="1"/>
              <a:t>siyanhidrik</a:t>
            </a:r>
            <a:r>
              <a:rPr lang="tr-TR" sz="3600" dirty="0"/>
              <a:t> asit (HCN, hidrojen siyanür) bulunduran, bunu asidik veya </a:t>
            </a:r>
            <a:r>
              <a:rPr lang="tr-TR" sz="3600" dirty="0" err="1"/>
              <a:t>enzimatik</a:t>
            </a:r>
            <a:r>
              <a:rPr lang="tr-TR" sz="3600" dirty="0"/>
              <a:t> hidrolizle salıveren bitkiler </a:t>
            </a:r>
            <a:r>
              <a:rPr lang="tr-TR" sz="3600" dirty="0" err="1"/>
              <a:t>siyanogenetik</a:t>
            </a:r>
            <a:r>
              <a:rPr lang="tr-TR" sz="3600" dirty="0"/>
              <a:t> bitkiler olarak bilinirler. </a:t>
            </a:r>
          </a:p>
          <a:p>
            <a:pPr eaLnBrk="1" hangingPunct="1">
              <a:defRPr/>
            </a:pPr>
            <a:r>
              <a:rPr lang="tr-TR" sz="3600" dirty="0"/>
              <a:t>Evcil hayvanlarda siyanürle zehirlenmenin en önemli kaynağını bu bitkiler oluşturur;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40650" cy="8286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341438"/>
            <a:ext cx="7777162" cy="5111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Bitkilerde bulunan </a:t>
            </a:r>
            <a:r>
              <a:rPr lang="tr-TR" sz="2800" dirty="0" err="1"/>
              <a:t>siyanogenetik</a:t>
            </a:r>
            <a:r>
              <a:rPr lang="tr-TR" sz="2800" dirty="0"/>
              <a:t> glikozitlerin </a:t>
            </a:r>
            <a:r>
              <a:rPr lang="tr-TR" sz="2800" dirty="0" err="1"/>
              <a:t>başlıcaları</a:t>
            </a:r>
            <a:r>
              <a:rPr lang="tr-TR" sz="2800" dirty="0"/>
              <a:t> şunlardır: </a:t>
            </a:r>
            <a:endParaRPr lang="tr-TR" sz="28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i="1" dirty="0" err="1"/>
              <a:t>Amigdalin</a:t>
            </a:r>
            <a:r>
              <a:rPr lang="tr-TR" sz="2800" i="1" dirty="0"/>
              <a:t>,</a:t>
            </a:r>
            <a:r>
              <a:rPr lang="tr-TR" sz="2800" dirty="0"/>
              <a:t> </a:t>
            </a:r>
            <a:endParaRPr lang="tr-TR" sz="28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i="1" dirty="0" err="1"/>
              <a:t>prunasin</a:t>
            </a:r>
            <a:r>
              <a:rPr lang="tr-TR" sz="2800" dirty="0"/>
              <a:t>, </a:t>
            </a:r>
            <a:endParaRPr lang="tr-TR" sz="28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i="1" dirty="0" err="1"/>
              <a:t>sambunigrin</a:t>
            </a:r>
            <a:r>
              <a:rPr lang="tr-TR" sz="2800" dirty="0"/>
              <a:t>, </a:t>
            </a:r>
            <a:endParaRPr lang="tr-TR" sz="28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i="1" dirty="0" err="1"/>
              <a:t>dhurrin</a:t>
            </a:r>
            <a:r>
              <a:rPr lang="tr-TR" sz="2800" i="1" dirty="0"/>
              <a:t>, </a:t>
            </a:r>
            <a:endParaRPr lang="tr-TR" sz="2800" b="1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i="1" dirty="0" err="1"/>
              <a:t>linamarin</a:t>
            </a:r>
            <a:r>
              <a:rPr lang="tr-TR" sz="2800" dirty="0"/>
              <a:t> ve diğerleri (</a:t>
            </a:r>
            <a:r>
              <a:rPr lang="tr-TR" sz="2800" b="1" i="1" dirty="0" err="1"/>
              <a:t>vicianin</a:t>
            </a:r>
            <a:r>
              <a:rPr lang="tr-TR" sz="2800" i="1" dirty="0"/>
              <a:t>,</a:t>
            </a:r>
            <a:r>
              <a:rPr lang="tr-TR" sz="2800" dirty="0"/>
              <a:t> </a:t>
            </a:r>
            <a:r>
              <a:rPr lang="tr-TR" sz="2800" b="1" i="1" dirty="0" err="1"/>
              <a:t>asasipetalin</a:t>
            </a:r>
            <a:r>
              <a:rPr lang="tr-TR" sz="2800" dirty="0"/>
              <a:t>, </a:t>
            </a:r>
            <a:r>
              <a:rPr lang="tr-TR" sz="2800" b="1" i="1" dirty="0"/>
              <a:t>p-</a:t>
            </a:r>
            <a:r>
              <a:rPr lang="tr-TR" sz="2800" b="1" i="1" dirty="0" err="1"/>
              <a:t>hidroksimandelonitril</a:t>
            </a:r>
            <a:r>
              <a:rPr lang="tr-TR" sz="2800" i="1" dirty="0"/>
              <a:t>, </a:t>
            </a:r>
            <a:r>
              <a:rPr lang="tr-TR" sz="2800" b="1" i="1" dirty="0" err="1"/>
              <a:t>lukumin</a:t>
            </a:r>
            <a:r>
              <a:rPr lang="tr-TR" sz="2800" dirty="0"/>
              <a:t>, </a:t>
            </a:r>
            <a:r>
              <a:rPr lang="tr-TR" sz="2800" b="1" i="1" dirty="0" err="1"/>
              <a:t>holokalin</a:t>
            </a:r>
            <a:r>
              <a:rPr lang="tr-TR" sz="2800" i="1" dirty="0"/>
              <a:t>, </a:t>
            </a:r>
            <a:r>
              <a:rPr lang="tr-TR" sz="2800" b="1" i="1" dirty="0" err="1"/>
              <a:t>lotaustralin</a:t>
            </a:r>
            <a:r>
              <a:rPr lang="tr-TR" sz="2800" i="1" dirty="0"/>
              <a:t>, </a:t>
            </a:r>
            <a:r>
              <a:rPr lang="tr-TR" sz="2800" b="1" i="1" dirty="0" err="1"/>
              <a:t>taksifillin</a:t>
            </a:r>
            <a:r>
              <a:rPr lang="tr-TR" sz="2800" dirty="0"/>
              <a:t>, </a:t>
            </a:r>
            <a:r>
              <a:rPr lang="tr-TR" sz="2800" b="1" i="1" dirty="0" err="1"/>
              <a:t>triglokinin</a:t>
            </a:r>
            <a:r>
              <a:rPr lang="tr-TR" sz="2800" i="1" dirty="0"/>
              <a:t>, </a:t>
            </a:r>
            <a:r>
              <a:rPr lang="tr-TR" sz="2800" b="1" i="1" dirty="0" err="1"/>
              <a:t>zierin</a:t>
            </a:r>
            <a:r>
              <a:rPr lang="tr-TR" sz="2800" i="1" dirty="0"/>
              <a:t>, </a:t>
            </a:r>
            <a:r>
              <a:rPr lang="tr-TR" sz="2800" b="1" i="1" dirty="0" err="1"/>
              <a:t>tetrafillin</a:t>
            </a:r>
            <a:r>
              <a:rPr lang="tr-TR" sz="2800" b="1" i="1" dirty="0"/>
              <a:t> A ve</a:t>
            </a:r>
            <a:r>
              <a:rPr lang="tr-TR" sz="2800" i="1" dirty="0"/>
              <a:t> </a:t>
            </a:r>
            <a:r>
              <a:rPr lang="tr-TR" sz="2800" b="1" i="1" dirty="0"/>
              <a:t>B</a:t>
            </a:r>
            <a:r>
              <a:rPr lang="tr-TR" sz="2800" dirty="0"/>
              <a:t>)</a:t>
            </a:r>
            <a:r>
              <a:rPr lang="tr-TR" sz="2800" i="1" dirty="0"/>
              <a:t>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/>
              <a:t>Kanyaş türleri</a:t>
            </a:r>
            <a:r>
              <a:rPr lang="tr-TR"/>
              <a:t>: </a:t>
            </a:r>
            <a:r>
              <a:rPr lang="tr-TR" i="1"/>
              <a:t>Sorghum halepense</a:t>
            </a:r>
            <a:r>
              <a:rPr lang="tr-TR"/>
              <a:t> ve </a:t>
            </a:r>
            <a:r>
              <a:rPr lang="tr-TR" i="1"/>
              <a:t>S.vulgare</a:t>
            </a:r>
            <a:r>
              <a:rPr lang="tr-TR"/>
              <a:t> (</a:t>
            </a:r>
            <a:r>
              <a:rPr lang="tr-TR" b="1"/>
              <a:t>dhurrin)</a:t>
            </a:r>
            <a:endParaRPr lang="tr-TR"/>
          </a:p>
        </p:txBody>
      </p:sp>
      <p:pic>
        <p:nvPicPr>
          <p:cNvPr id="64516" name="Picture 4" descr="sorghum%2520halepense%2520sorgo%2520dei%2520pra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2276872"/>
            <a:ext cx="2232943" cy="281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johns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272110"/>
            <a:ext cx="1574800" cy="281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sorgo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1350" y="2348880"/>
            <a:ext cx="1704975" cy="273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sorghoa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5563" y="2348880"/>
            <a:ext cx="1887538" cy="273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/>
              <a:t>Prunus türleri</a:t>
            </a:r>
            <a:r>
              <a:rPr lang="tr-TR" sz="2800" dirty="0"/>
              <a:t>: </a:t>
            </a:r>
            <a:r>
              <a:rPr lang="tr-TR" sz="2800" i="1" dirty="0"/>
              <a:t>Kayısı, şeftali, kiraz, vişne, taflan, Çakaleriği, acıbadem, elma, erik</a:t>
            </a:r>
            <a:r>
              <a:rPr lang="tr-TR" sz="2800" dirty="0"/>
              <a:t>, a</a:t>
            </a:r>
            <a:r>
              <a:rPr lang="tr-TR" sz="2800" i="1" dirty="0"/>
              <a:t>yva</a:t>
            </a:r>
            <a:r>
              <a:rPr lang="tr-TR" sz="2800" dirty="0"/>
              <a:t> gibi meyvelerin ağaç, meyve ve çekirdeklerinde </a:t>
            </a:r>
            <a:r>
              <a:rPr lang="tr-TR" sz="2800" b="1" dirty="0" err="1"/>
              <a:t>amigdalin</a:t>
            </a:r>
            <a:r>
              <a:rPr lang="tr-TR" sz="2800" dirty="0"/>
              <a:t> vardır; bazılarında (kiraz gibi), ayrıca, </a:t>
            </a:r>
            <a:r>
              <a:rPr lang="tr-TR" sz="2800" b="1" dirty="0" err="1"/>
              <a:t>prunasin</a:t>
            </a:r>
            <a:r>
              <a:rPr lang="tr-TR" sz="2800" dirty="0"/>
              <a:t> de vardır</a:t>
            </a:r>
            <a:r>
              <a:rPr lang="tr-TR" dirty="0"/>
              <a:t>; </a:t>
            </a:r>
          </a:p>
        </p:txBody>
      </p:sp>
      <p:pic>
        <p:nvPicPr>
          <p:cNvPr id="65540" name="Picture 4" descr="kings-prunus-dul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2233612" cy="26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893175" cy="506888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/>
              <a:t>Mürver, böğürtlen, </a:t>
            </a:r>
            <a:r>
              <a:rPr lang="tr-TR" sz="2800"/>
              <a:t>ve </a:t>
            </a:r>
            <a:r>
              <a:rPr lang="tr-TR" sz="2800" b="1" i="1"/>
              <a:t>akasya</a:t>
            </a:r>
            <a:r>
              <a:rPr lang="tr-TR" sz="2800"/>
              <a:t>da  </a:t>
            </a:r>
            <a:r>
              <a:rPr lang="tr-TR" sz="2800" b="1"/>
              <a:t>sambunigrin</a:t>
            </a:r>
            <a:r>
              <a:rPr lang="tr-TR" sz="2800" b="1" i="1"/>
              <a:t> </a:t>
            </a:r>
            <a:r>
              <a:rPr lang="tr-TR" sz="2800"/>
              <a:t>vardır; </a:t>
            </a:r>
          </a:p>
        </p:txBody>
      </p:sp>
      <p:pic>
        <p:nvPicPr>
          <p:cNvPr id="66566" name="Picture 6" descr="rubus_caes_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3928" y="2996952"/>
            <a:ext cx="2304628" cy="2879973"/>
          </a:xfrm>
        </p:spPr>
      </p:pic>
      <p:pic>
        <p:nvPicPr>
          <p:cNvPr id="66564" name="Picture 4" descr="Sambucus%2520nig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996952"/>
            <a:ext cx="1649413" cy="28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sambnig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2996952"/>
            <a:ext cx="1584325" cy="28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acacia_decor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085" y="2996952"/>
            <a:ext cx="2242716" cy="28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i="1" dirty="0"/>
              <a:t>Mısır, ketentohumu, eğreltiotları</a:t>
            </a:r>
            <a:r>
              <a:rPr lang="tr-TR" sz="3200" dirty="0"/>
              <a:t>, </a:t>
            </a:r>
            <a:r>
              <a:rPr lang="tr-TR" sz="3200" dirty="0" err="1"/>
              <a:t>tırfıl</a:t>
            </a:r>
            <a:r>
              <a:rPr lang="tr-TR" sz="3200" dirty="0"/>
              <a:t>, </a:t>
            </a:r>
            <a:r>
              <a:rPr lang="tr-TR" sz="3200" i="1" dirty="0"/>
              <a:t>kuşkonmaz</a:t>
            </a:r>
            <a:r>
              <a:rPr lang="tr-TR" sz="3200" dirty="0"/>
              <a:t> gibi bitkilerde </a:t>
            </a:r>
            <a:r>
              <a:rPr lang="tr-TR" sz="3200" u="sng" dirty="0" err="1"/>
              <a:t>linamarin</a:t>
            </a:r>
            <a:r>
              <a:rPr lang="tr-TR" sz="3200" dirty="0"/>
              <a:t> bulunur.</a:t>
            </a:r>
          </a:p>
        </p:txBody>
      </p:sp>
      <p:pic>
        <p:nvPicPr>
          <p:cNvPr id="67588" name="Picture 4" descr="030528warab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36838"/>
            <a:ext cx="18716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pteridium%2520aquilinum-adelaarsvaren-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636838"/>
            <a:ext cx="1644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Pteridium%2520patc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7082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valkoapila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2708275"/>
            <a:ext cx="1684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Asparagus%2520officinalis-asper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050" y="4941888"/>
            <a:ext cx="18716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 descr="Asparagu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6100" y="5013325"/>
            <a:ext cx="16557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200" b="1" i="1" dirty="0"/>
              <a:t>Burçak</a:t>
            </a:r>
            <a:r>
              <a:rPr lang="tr-TR" sz="3200" dirty="0"/>
              <a:t>, </a:t>
            </a:r>
            <a:r>
              <a:rPr lang="tr-TR" sz="3200" b="1" i="1" dirty="0"/>
              <a:t>fiğ</a:t>
            </a:r>
            <a:r>
              <a:rPr lang="tr-TR" sz="3200" dirty="0"/>
              <a:t> gibi tarım ürünlerinde (</a:t>
            </a:r>
            <a:r>
              <a:rPr lang="tr-TR" sz="3200" i="1" dirty="0" err="1"/>
              <a:t>Vicia</a:t>
            </a:r>
            <a:r>
              <a:rPr lang="tr-TR" sz="3200" dirty="0"/>
              <a:t> türleri) </a:t>
            </a:r>
            <a:r>
              <a:rPr lang="tr-TR" sz="3200" b="1" dirty="0" err="1"/>
              <a:t>vicianin</a:t>
            </a:r>
            <a:r>
              <a:rPr lang="tr-TR" sz="3200" dirty="0"/>
              <a:t> bulunur.</a:t>
            </a:r>
          </a:p>
        </p:txBody>
      </p:sp>
      <p:pic>
        <p:nvPicPr>
          <p:cNvPr id="68612" name="Picture 4" descr="Vicia%2520cracca10-06-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1201%2520Vicia%2520cracca%2520Gew%C3%B6hnliche%2520Vogel-Wicke%252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708275"/>
            <a:ext cx="1800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vicia-angustifoli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27082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b="1" dirty="0"/>
              <a:t>Kolza tohumu, </a:t>
            </a:r>
            <a:r>
              <a:rPr lang="tr-TR" sz="2800" b="1" dirty="0" err="1"/>
              <a:t>brüksel</a:t>
            </a:r>
            <a:r>
              <a:rPr lang="tr-TR" sz="2800" b="1" dirty="0"/>
              <a:t> lahanası filizleri</a:t>
            </a:r>
            <a:r>
              <a:rPr lang="tr-TR" sz="2800" dirty="0"/>
              <a:t>, </a:t>
            </a:r>
            <a:r>
              <a:rPr lang="tr-TR" sz="2800" b="1" dirty="0"/>
              <a:t>lahana, şalgam</a:t>
            </a:r>
            <a:r>
              <a:rPr lang="tr-TR" sz="2800" dirty="0"/>
              <a:t> ve </a:t>
            </a:r>
            <a:r>
              <a:rPr lang="tr-TR" sz="2800" b="1" dirty="0"/>
              <a:t>soya fasulyesinde</a:t>
            </a:r>
            <a:r>
              <a:rPr lang="tr-TR" sz="2800" dirty="0"/>
              <a:t> bulunan </a:t>
            </a:r>
            <a:r>
              <a:rPr lang="tr-TR" sz="2800" b="1" dirty="0" err="1"/>
              <a:t>tiyosiyanat</a:t>
            </a:r>
            <a:r>
              <a:rPr lang="tr-TR" sz="2800" dirty="0"/>
              <a:t> veya </a:t>
            </a:r>
            <a:r>
              <a:rPr lang="tr-TR" sz="2800" b="1" dirty="0" err="1"/>
              <a:t>tiyosiyanat</a:t>
            </a:r>
            <a:r>
              <a:rPr lang="tr-TR" sz="2800" b="1" dirty="0"/>
              <a:t> glikozitleri</a:t>
            </a:r>
            <a:r>
              <a:rPr lang="tr-TR" sz="2800" dirty="0"/>
              <a:t> hem </a:t>
            </a:r>
            <a:r>
              <a:rPr lang="tr-TR" sz="2800" dirty="0" err="1"/>
              <a:t>guvatıra</a:t>
            </a:r>
            <a:r>
              <a:rPr lang="tr-TR" sz="2800" dirty="0"/>
              <a:t> ve hem de zehirlenmelere sebep olabilirler.</a:t>
            </a:r>
          </a:p>
        </p:txBody>
      </p:sp>
      <p:pic>
        <p:nvPicPr>
          <p:cNvPr id="69636" name="Picture 4" descr="rape_seed_h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320" y="3789040"/>
            <a:ext cx="1840448" cy="23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11jul0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7701" y="3789040"/>
            <a:ext cx="2416387" cy="23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brussels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789040"/>
            <a:ext cx="2945755" cy="23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tr-TR" sz="3200" dirty="0"/>
              <a:t>Bitkisel Zehirler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10668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Bitkisel maddelerle zehirlenmeler için az sayıda antidot bulunur.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Sağaltım genellikle destekleyici ve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semptomatiktir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 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Kontrendike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olmadığı sürece kusturucu ilaç kullanma veya mide yıkamasını takiben, tıbbi kömürle birlikte 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sürgüt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ilaçlar uygulanır. </a:t>
            </a:r>
          </a:p>
        </p:txBody>
      </p:sp>
    </p:spTree>
    <p:extLst>
      <p:ext uri="{BB962C8B-B14F-4D97-AF65-F5344CB8AC3E}">
        <p14:creationId xmlns:p14="http://schemas.microsoft.com/office/powerpoint/2010/main" val="29013836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dirty="0"/>
              <a:t>Kuraklık, sulama, çürüme, donma, kokuşma ve toprağın nitratla gübrelenmesi bitkilerdeki glikozit düzeyini genellikle artırır; </a:t>
            </a:r>
            <a:r>
              <a:rPr lang="tr-TR" sz="3600" dirty="0" err="1"/>
              <a:t>Örğ</a:t>
            </a:r>
            <a:r>
              <a:rPr lang="tr-TR" sz="3600" dirty="0"/>
              <a:t> nitratla gübreleme bitkilerdeki siyanür düzeyini 20 katına varan oranda artırabilir.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/>
              <a:t>Zehirliliği</a:t>
            </a:r>
            <a:endParaRPr lang="tr-TR" sz="2400" dirty="0"/>
          </a:p>
          <a:p>
            <a:pPr eaLnBrk="1" hangingPunct="1">
              <a:defRPr/>
            </a:pPr>
            <a:r>
              <a:rPr lang="tr-TR" sz="3600" dirty="0"/>
              <a:t>Siyanogenetik </a:t>
            </a:r>
            <a:r>
              <a:rPr lang="tr-TR" sz="3600" dirty="0" err="1"/>
              <a:t>glikozidlerin</a:t>
            </a:r>
            <a:r>
              <a:rPr lang="tr-TR" sz="3600" dirty="0"/>
              <a:t> kendileri zehirli değildir. </a:t>
            </a:r>
          </a:p>
          <a:p>
            <a:pPr eaLnBrk="1" hangingPunct="1">
              <a:defRPr/>
            </a:pPr>
            <a:r>
              <a:rPr lang="tr-TR" sz="3600" dirty="0"/>
              <a:t>Ağızdan alındıktan sonra, glikozit sindirim kanalındaki </a:t>
            </a:r>
            <a:r>
              <a:rPr lang="tr-TR" sz="3600" i="1" u="sng" dirty="0">
                <a:sym typeface="Symbol" pitchFamily="18" charset="2"/>
              </a:rPr>
              <a:t>beta</a:t>
            </a:r>
            <a:r>
              <a:rPr lang="tr-TR" sz="3600" i="1" u="sng" dirty="0"/>
              <a:t>-</a:t>
            </a:r>
            <a:r>
              <a:rPr lang="tr-TR" sz="3600" i="1" u="sng" dirty="0" err="1"/>
              <a:t>glukosidaz</a:t>
            </a:r>
            <a:r>
              <a:rPr lang="tr-TR" sz="3600" dirty="0"/>
              <a:t> ile </a:t>
            </a:r>
            <a:r>
              <a:rPr lang="tr-TR" sz="3600" dirty="0" err="1"/>
              <a:t>siyanohidrinler</a:t>
            </a:r>
            <a:r>
              <a:rPr lang="tr-TR" sz="3600" dirty="0"/>
              <a:t> ve şeker(</a:t>
            </a:r>
            <a:r>
              <a:rPr lang="tr-TR" sz="3600" dirty="0" err="1"/>
              <a:t>ler</a:t>
            </a:r>
            <a:r>
              <a:rPr lang="tr-TR" sz="3600" dirty="0"/>
              <a:t>)e; </a:t>
            </a:r>
            <a:r>
              <a:rPr lang="tr-TR" sz="3600" dirty="0" err="1"/>
              <a:t>siyanohidrinler</a:t>
            </a:r>
            <a:r>
              <a:rPr lang="tr-TR" sz="3600" dirty="0"/>
              <a:t> de bitkinin parçalanması sonucu serbest kalan </a:t>
            </a:r>
            <a:r>
              <a:rPr lang="tr-TR" sz="3600" i="1" u="sng" dirty="0" err="1"/>
              <a:t>emülsinle</a:t>
            </a:r>
            <a:r>
              <a:rPr lang="tr-TR" sz="3600" i="1" u="sng" dirty="0"/>
              <a:t> </a:t>
            </a:r>
            <a:r>
              <a:rPr lang="tr-TR" sz="3600" dirty="0"/>
              <a:t>hidrolize olarak </a:t>
            </a:r>
            <a:r>
              <a:rPr lang="tr-TR" sz="3600" dirty="0" err="1"/>
              <a:t>siyanhidrik</a:t>
            </a:r>
            <a:r>
              <a:rPr lang="tr-TR" sz="3600" dirty="0"/>
              <a:t> asit (HCN) açığa çıkar.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65127"/>
            <a:ext cx="8119814" cy="68761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Siyanogenetik glikozitler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200" b="1" dirty="0"/>
              <a:t>Etki şekli</a:t>
            </a:r>
            <a:endParaRPr lang="tr-TR" sz="3200" dirty="0"/>
          </a:p>
          <a:p>
            <a:pPr eaLnBrk="1" hangingPunct="1">
              <a:defRPr/>
            </a:pPr>
            <a:r>
              <a:rPr lang="tr-TR" sz="3200" dirty="0"/>
              <a:t>Sindirim kanalından emilip dolaşıma geçen HCN </a:t>
            </a:r>
            <a:r>
              <a:rPr lang="tr-TR" sz="3200" i="1" dirty="0" err="1"/>
              <a:t>sitokrom</a:t>
            </a:r>
            <a:r>
              <a:rPr lang="tr-TR" sz="3200" dirty="0"/>
              <a:t> </a:t>
            </a:r>
            <a:r>
              <a:rPr lang="tr-TR" sz="3200" i="1" dirty="0" err="1"/>
              <a:t>oksidazın</a:t>
            </a:r>
            <a:r>
              <a:rPr lang="tr-TR" sz="3200" dirty="0"/>
              <a:t> </a:t>
            </a:r>
            <a:r>
              <a:rPr lang="tr-TR" sz="3200" dirty="0" err="1"/>
              <a:t>ferri</a:t>
            </a:r>
            <a:r>
              <a:rPr lang="tr-TR" sz="3200" dirty="0"/>
              <a:t> (Fe</a:t>
            </a:r>
            <a:r>
              <a:rPr lang="tr-TR" sz="3200" baseline="30000" dirty="0"/>
              <a:t>+3</a:t>
            </a:r>
            <a:r>
              <a:rPr lang="tr-TR" sz="3200" dirty="0"/>
              <a:t>) demirine dönüşümlü olarak bağlanır. </a:t>
            </a:r>
          </a:p>
          <a:p>
            <a:pPr eaLnBrk="1" hangingPunct="1">
              <a:defRPr/>
            </a:pPr>
            <a:r>
              <a:rPr lang="tr-TR" sz="3200" dirty="0"/>
              <a:t>Siyanür, elektron taşınmasını ve oksijenin kullanılmasını önler; kan dolaşımında oksijen miktarı artar. </a:t>
            </a:r>
          </a:p>
          <a:p>
            <a:pPr eaLnBrk="1" hangingPunct="1">
              <a:defRPr/>
            </a:pPr>
            <a:r>
              <a:rPr lang="tr-TR" sz="3200" dirty="0"/>
              <a:t>Sonuçta, hücreler kullanılabilir oksijen yokluğundan ölürler; etki </a:t>
            </a:r>
            <a:r>
              <a:rPr lang="tr-TR" sz="3200" b="1" i="1" dirty="0" err="1"/>
              <a:t>histotoksik</a:t>
            </a:r>
            <a:r>
              <a:rPr lang="tr-TR" sz="3200" b="1" i="1" dirty="0"/>
              <a:t> </a:t>
            </a:r>
            <a:r>
              <a:rPr lang="tr-TR" sz="3200" b="1" i="1" dirty="0" err="1"/>
              <a:t>hipoksi</a:t>
            </a:r>
            <a:r>
              <a:rPr lang="tr-TR" sz="3200" dirty="0"/>
              <a:t> diye bilinir.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97888" cy="79216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200" b="1" dirty="0"/>
              <a:t>Klinik belirti ve lezyonlar</a:t>
            </a:r>
            <a:endParaRPr lang="tr-TR" sz="3200" dirty="0"/>
          </a:p>
          <a:p>
            <a:pPr eaLnBrk="1" hangingPunct="1">
              <a:defRPr/>
            </a:pPr>
            <a:r>
              <a:rPr lang="tr-TR" sz="3200" dirty="0"/>
              <a:t>Şiddetli siyanür zehirlenmesinde ölüm genellikle 10-60 </a:t>
            </a:r>
            <a:r>
              <a:rPr lang="tr-TR" sz="3200" dirty="0" err="1"/>
              <a:t>dk</a:t>
            </a:r>
            <a:r>
              <a:rPr lang="tr-TR" sz="3200" dirty="0"/>
              <a:t> içinde oluşur; hayvanlar çoğu kez ölmüş olarak bulunur. </a:t>
            </a:r>
          </a:p>
          <a:p>
            <a:pPr eaLnBrk="1" hangingPunct="1">
              <a:defRPr/>
            </a:pPr>
            <a:r>
              <a:rPr lang="tr-TR" sz="3200" dirty="0"/>
              <a:t>Hayvanın mukozası, kanın aşırı derecede oksijenlenmesinden dolayı, parlak kırmızı-kiraz kırmızısı renktedir.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008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Siyanogenetik glikozitler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1"/>
            <a:ext cx="8903110" cy="5715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600" b="1" dirty="0"/>
              <a:t>Klinik belirti ve lezyonlar</a:t>
            </a:r>
            <a:endParaRPr lang="tr-TR" sz="3600" dirty="0"/>
          </a:p>
          <a:p>
            <a:pPr eaLnBrk="1" hangingPunct="1">
              <a:defRPr/>
            </a:pPr>
            <a:r>
              <a:rPr lang="tr-TR" sz="3600" dirty="0"/>
              <a:t>Ağızdan ve burundan aynı renkte kan gelmesi veya kan boşalması ölümün yaklaştığını gösterir. </a:t>
            </a:r>
          </a:p>
          <a:p>
            <a:pPr eaLnBrk="1" hangingPunct="1">
              <a:defRPr/>
            </a:pPr>
            <a:r>
              <a:rPr lang="tr-TR" sz="3600" dirty="0"/>
              <a:t>Kalp atımları giderek zayıflar ve solunum hareketlerinin durmasından birkaç </a:t>
            </a:r>
            <a:r>
              <a:rPr lang="tr-TR" sz="3600" dirty="0" err="1"/>
              <a:t>dk</a:t>
            </a:r>
            <a:r>
              <a:rPr lang="tr-TR" sz="3600" dirty="0"/>
              <a:t> sonra o da durur.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Siyanogenetik glikozitler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600" b="1" dirty="0"/>
              <a:t>Klinik belirti ve lezyonlar</a:t>
            </a:r>
            <a:endParaRPr lang="tr-TR" sz="3600" dirty="0"/>
          </a:p>
          <a:p>
            <a:pPr eaLnBrk="1" hangingPunct="1">
              <a:defRPr/>
            </a:pPr>
            <a:endParaRPr lang="tr-TR" sz="3600" dirty="0"/>
          </a:p>
          <a:p>
            <a:pPr eaLnBrk="1" hangingPunct="1">
              <a:defRPr/>
            </a:pPr>
            <a:r>
              <a:rPr lang="tr-TR" sz="3600" dirty="0"/>
              <a:t>Klinik belirtilerin başlamasından sonra 2 saat yaşayabilen hayvanların çoğu zehirlenmeyi atlatıp iyileşebilirler.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69325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Otops</a:t>
            </a:r>
            <a:r>
              <a:rPr lang="tr-TR" sz="2800" dirty="0"/>
              <a:t>i</a:t>
            </a:r>
          </a:p>
          <a:p>
            <a:pPr eaLnBrk="1" hangingPunct="1">
              <a:defRPr/>
            </a:pPr>
            <a:r>
              <a:rPr lang="tr-TR" sz="2800" dirty="0"/>
              <a:t>Ölümden sonra </a:t>
            </a:r>
            <a:r>
              <a:rPr lang="tr-TR" sz="2800" dirty="0" err="1"/>
              <a:t>mukoz</a:t>
            </a:r>
            <a:r>
              <a:rPr lang="tr-TR" sz="2800" dirty="0"/>
              <a:t> zarlar pembe, </a:t>
            </a:r>
          </a:p>
          <a:p>
            <a:pPr eaLnBrk="1" hangingPunct="1">
              <a:defRPr/>
            </a:pPr>
            <a:r>
              <a:rPr lang="tr-TR" sz="2800" dirty="0"/>
              <a:t>kan parlak-kırmızı renktedir; kan pıhtılaşmayabilir. </a:t>
            </a:r>
          </a:p>
          <a:p>
            <a:pPr eaLnBrk="1" hangingPunct="1">
              <a:defRPr/>
            </a:pPr>
            <a:r>
              <a:rPr lang="tr-TR" sz="2800" dirty="0"/>
              <a:t>Kalpte </a:t>
            </a:r>
            <a:r>
              <a:rPr lang="tr-TR" sz="2800" dirty="0" err="1"/>
              <a:t>agonal</a:t>
            </a:r>
            <a:r>
              <a:rPr lang="tr-TR" sz="2800" dirty="0"/>
              <a:t> kanamalar bulunabilir. </a:t>
            </a:r>
          </a:p>
          <a:p>
            <a:pPr eaLnBrk="1" hangingPunct="1">
              <a:defRPr/>
            </a:pPr>
            <a:r>
              <a:rPr lang="tr-TR" sz="2800" dirty="0"/>
              <a:t>Mide-bağırsak ve akciğerlerde kırmızı renkte ve nokta halinde kanama alanları dikkat çeker.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3200" b="1" dirty="0"/>
              <a:t>Sağaltım</a:t>
            </a:r>
            <a:endParaRPr lang="tr-TR" sz="3200" dirty="0"/>
          </a:p>
          <a:p>
            <a:pPr eaLnBrk="1" hangingPunct="1">
              <a:defRPr/>
            </a:pPr>
            <a:r>
              <a:rPr lang="tr-TR" sz="3200" dirty="0"/>
              <a:t>Acil tedavi</a:t>
            </a:r>
          </a:p>
          <a:p>
            <a:pPr eaLnBrk="1" hangingPunct="1">
              <a:defRPr/>
            </a:pPr>
            <a:r>
              <a:rPr lang="tr-TR" sz="3200" dirty="0"/>
              <a:t>Aktif kömür etkisizdir (önerilmez). </a:t>
            </a:r>
          </a:p>
          <a:p>
            <a:pPr eaLnBrk="1" hangingPunct="1">
              <a:defRPr/>
            </a:pPr>
            <a:r>
              <a:rPr lang="tr-TR" sz="3200" b="1" dirty="0" err="1"/>
              <a:t>Hidroksokobalamin</a:t>
            </a:r>
            <a:r>
              <a:rPr lang="tr-TR" sz="3200" b="1" dirty="0"/>
              <a:t> (B12a vitamini)-altın standart antidot</a:t>
            </a:r>
          </a:p>
          <a:p>
            <a:pPr eaLnBrk="1" hangingPunct="1">
              <a:defRPr/>
            </a:pPr>
            <a:r>
              <a:rPr lang="tr-TR" sz="3200" dirty="0" err="1"/>
              <a:t>Hidroksokobalamin</a:t>
            </a:r>
            <a:r>
              <a:rPr lang="tr-TR" sz="3200" dirty="0"/>
              <a:t>, siyanüre bağlanarak ve </a:t>
            </a:r>
            <a:r>
              <a:rPr lang="tr-TR" sz="3200" dirty="0" err="1"/>
              <a:t>siyanokobalamin</a:t>
            </a:r>
            <a:r>
              <a:rPr lang="tr-TR" sz="3200" dirty="0"/>
              <a:t> (yani bir tuzak reseptör yaklaşımı) oluşturarak siyanürü </a:t>
            </a:r>
            <a:r>
              <a:rPr lang="tr-TR" sz="3200" dirty="0" err="1"/>
              <a:t>detoksifiye</a:t>
            </a:r>
            <a:r>
              <a:rPr lang="tr-TR" sz="3200" dirty="0"/>
              <a:t> eder ve idrarla atılmasına neden olur. </a:t>
            </a:r>
          </a:p>
          <a:p>
            <a:pPr eaLnBrk="1" hangingPunct="1">
              <a:defRPr/>
            </a:pPr>
            <a:r>
              <a:rPr lang="tr-TR" sz="3200" dirty="0"/>
              <a:t>Doz 70 mg/kg (15 dakika boyunca Dİ </a:t>
            </a:r>
            <a:r>
              <a:rPr lang="tr-TR" sz="3200" dirty="0" err="1"/>
              <a:t>enfüzyon</a:t>
            </a:r>
            <a:r>
              <a:rPr lang="tr-TR" sz="3200" dirty="0"/>
              <a:t>)</a:t>
            </a:r>
          </a:p>
          <a:p>
            <a:pPr eaLnBrk="1" hangingPunct="1">
              <a:defRPr/>
            </a:pPr>
            <a:r>
              <a:rPr lang="tr-TR" sz="3200" u="sng" dirty="0"/>
              <a:t>Dezavantajı pahalı olması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DB9FDFB-123D-44E5-9445-22B8679F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16632"/>
            <a:ext cx="2215133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C2E5E7-824D-404C-AE52-D4F4190F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kumimoji="0" lang="tr-TR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Siyanogenetik glikozitler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85E5A2-0800-4C42-A2FB-04EF0FE3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2"/>
            <a:ext cx="8496944" cy="4908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/>
              <a:t>- </a:t>
            </a:r>
            <a:r>
              <a:rPr lang="tr-TR" sz="3600" dirty="0"/>
              <a:t>Yapılabilirse küçük hayvanlara oksijen uygulaması (antidot tedavisini destekler). </a:t>
            </a:r>
          </a:p>
          <a:p>
            <a:pPr>
              <a:buFontTx/>
              <a:buChar char="-"/>
            </a:pPr>
            <a:r>
              <a:rPr lang="tr-TR" sz="3600" dirty="0" err="1"/>
              <a:t>Hiperbarik</a:t>
            </a:r>
            <a:r>
              <a:rPr lang="tr-TR" sz="3600" dirty="0"/>
              <a:t> oksijen tedavisi (%100 oksijenin 1 atmosferden fazla basınçta aralıklı olarak solunması), </a:t>
            </a:r>
          </a:p>
          <a:p>
            <a:pPr>
              <a:buFontTx/>
              <a:buChar char="-"/>
            </a:pPr>
            <a:r>
              <a:rPr lang="tr-TR" sz="3600" u="sng" dirty="0"/>
              <a:t>Alternatif ucuz tedavi; sodyum </a:t>
            </a:r>
            <a:r>
              <a:rPr lang="tr-TR" sz="3600" u="sng" dirty="0" err="1"/>
              <a:t>nitrit</a:t>
            </a:r>
            <a:r>
              <a:rPr lang="tr-TR" sz="3600" u="sng" dirty="0"/>
              <a:t> ve sodyum </a:t>
            </a:r>
            <a:r>
              <a:rPr lang="tr-TR" sz="3600" u="sng" dirty="0" err="1"/>
              <a:t>tiyosülfat</a:t>
            </a:r>
            <a:r>
              <a:rPr lang="tr-TR" sz="3600" u="sng" dirty="0"/>
              <a:t> uygulaması</a:t>
            </a:r>
          </a:p>
          <a:p>
            <a:pPr>
              <a:buFontTx/>
              <a:buChar char="-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472611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4900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200" b="1" dirty="0"/>
              <a:t>Siyanogenetik glikozitler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58052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/>
              <a:t>Amaç vücuttaki siyanür iyonunun zararsız şekle sokulması veya bağlanması ve sonra bunun idrarla kolay atılabilir hale sokulmasıdır.</a:t>
            </a:r>
          </a:p>
          <a:p>
            <a:pPr eaLnBrk="1" hangingPunct="1">
              <a:defRPr/>
            </a:pPr>
            <a:r>
              <a:rPr lang="tr-TR" sz="2400" dirty="0"/>
              <a:t> Sodyum </a:t>
            </a:r>
            <a:r>
              <a:rPr lang="tr-TR" sz="2400" dirty="0" err="1"/>
              <a:t>nitrit</a:t>
            </a:r>
            <a:r>
              <a:rPr lang="tr-TR" sz="2400" dirty="0"/>
              <a:t> yerine metilen mavisi de verilebilir ama ikisi bir arada verilmemelidir</a:t>
            </a:r>
          </a:p>
          <a:p>
            <a:pPr eaLnBrk="1" hangingPunct="1">
              <a:defRPr/>
            </a:pPr>
            <a:r>
              <a:rPr lang="tr-TR" sz="2400" dirty="0"/>
              <a:t>Önce sodyum </a:t>
            </a:r>
            <a:r>
              <a:rPr lang="tr-TR" sz="2400" dirty="0" err="1"/>
              <a:t>nitrit</a:t>
            </a:r>
            <a:r>
              <a:rPr lang="tr-TR" sz="2400" dirty="0"/>
              <a:t> verilerek, dolaşımdaki </a:t>
            </a:r>
            <a:r>
              <a:rPr lang="tr-TR" sz="2400" dirty="0" err="1"/>
              <a:t>Hb'in</a:t>
            </a:r>
            <a:r>
              <a:rPr lang="tr-TR" sz="2400" dirty="0"/>
              <a:t> bir kısmı </a:t>
            </a:r>
            <a:r>
              <a:rPr lang="tr-TR" sz="2400" dirty="0" err="1"/>
              <a:t>mHb'e</a:t>
            </a:r>
            <a:r>
              <a:rPr lang="tr-TR" sz="2400" dirty="0"/>
              <a:t> çevrilir.  </a:t>
            </a:r>
          </a:p>
          <a:p>
            <a:pPr eaLnBrk="1" hangingPunct="1">
              <a:defRPr/>
            </a:pPr>
            <a:r>
              <a:rPr lang="tr-TR" sz="2400" dirty="0"/>
              <a:t>Oluşan </a:t>
            </a:r>
            <a:r>
              <a:rPr lang="tr-TR" sz="2400" dirty="0" err="1"/>
              <a:t>mHb</a:t>
            </a:r>
            <a:r>
              <a:rPr lang="tr-TR" sz="2400" dirty="0"/>
              <a:t> </a:t>
            </a:r>
            <a:r>
              <a:rPr lang="tr-TR" sz="2400" i="1" dirty="0" err="1"/>
              <a:t>sitokrom</a:t>
            </a:r>
            <a:r>
              <a:rPr lang="tr-TR" sz="2400" dirty="0"/>
              <a:t> </a:t>
            </a:r>
            <a:r>
              <a:rPr lang="tr-TR" sz="2400" i="1" dirty="0" err="1"/>
              <a:t>oksidaz</a:t>
            </a:r>
            <a:r>
              <a:rPr lang="tr-TR" sz="2400" dirty="0" err="1"/>
              <a:t>la</a:t>
            </a:r>
            <a:r>
              <a:rPr lang="tr-TR" sz="2400" dirty="0"/>
              <a:t> siyanür iyonu için yarışır ve siyan-</a:t>
            </a:r>
            <a:r>
              <a:rPr lang="tr-TR" sz="2400" dirty="0" err="1"/>
              <a:t>mHb</a:t>
            </a:r>
            <a:r>
              <a:rPr lang="tr-TR" sz="2400" dirty="0"/>
              <a:t> şekillendirir. </a:t>
            </a:r>
          </a:p>
          <a:p>
            <a:pPr eaLnBrk="1" hangingPunct="1">
              <a:defRPr/>
            </a:pPr>
            <a:r>
              <a:rPr lang="tr-TR" sz="2400" dirty="0"/>
              <a:t>Sonuçta, </a:t>
            </a:r>
            <a:r>
              <a:rPr lang="tr-TR" sz="2400" i="1" dirty="0" err="1"/>
              <a:t>sitokrom</a:t>
            </a:r>
            <a:r>
              <a:rPr lang="tr-TR" sz="2400" i="1" dirty="0"/>
              <a:t> </a:t>
            </a:r>
            <a:r>
              <a:rPr lang="tr-TR" sz="2400" i="1" dirty="0" err="1"/>
              <a:t>oksidaz</a:t>
            </a:r>
            <a:r>
              <a:rPr lang="tr-TR" sz="2400" dirty="0"/>
              <a:t> serbest kalır. Bundan sonra, sodyum </a:t>
            </a:r>
            <a:r>
              <a:rPr lang="tr-TR" sz="2400" dirty="0" err="1"/>
              <a:t>tiyosülfat</a:t>
            </a:r>
            <a:r>
              <a:rPr lang="tr-TR" sz="2400" dirty="0"/>
              <a:t> uygulanarak, </a:t>
            </a:r>
            <a:r>
              <a:rPr lang="tr-TR" sz="2400" i="1" dirty="0" err="1"/>
              <a:t>rodanaz</a:t>
            </a:r>
            <a:r>
              <a:rPr lang="tr-TR" sz="2400" dirty="0" err="1"/>
              <a:t>ın</a:t>
            </a:r>
            <a:r>
              <a:rPr lang="tr-TR" sz="2400" dirty="0"/>
              <a:t> etkisi altında kan dolaşımındaki veya siyan-</a:t>
            </a:r>
            <a:r>
              <a:rPr lang="tr-TR" sz="2400" dirty="0" err="1"/>
              <a:t>mHb</a:t>
            </a:r>
            <a:r>
              <a:rPr lang="tr-TR" sz="2400" dirty="0"/>
              <a:t> halindeki siyanür iyonu ile tepkimeye girmesi sağlanır; böylece, </a:t>
            </a:r>
            <a:r>
              <a:rPr lang="tr-TR" sz="2400" i="1" u="sng" dirty="0" err="1"/>
              <a:t>tiyosiyanat</a:t>
            </a:r>
            <a:r>
              <a:rPr lang="tr-TR" sz="2400" i="1" u="sng" dirty="0"/>
              <a:t> i</a:t>
            </a:r>
            <a:r>
              <a:rPr lang="tr-TR" sz="2400" dirty="0"/>
              <a:t>yonu şekillenir.</a:t>
            </a:r>
          </a:p>
          <a:p>
            <a:pPr eaLnBrk="1" hangingPunct="1">
              <a:defRPr/>
            </a:pPr>
            <a:r>
              <a:rPr lang="tr-TR" sz="2400" dirty="0"/>
              <a:t>Oluşan son madde zehirsizdir; idrarla kolay ve hızla atılır.</a:t>
            </a:r>
          </a:p>
          <a:p>
            <a:pPr eaLnBrk="1" hangingPunct="1">
              <a:defRPr/>
            </a:pPr>
            <a:endParaRPr lang="tr-T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686800" cy="715962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/>
              <a:t>Bitkisel zehirler kimyasal yapı gruplarına göre</a:t>
            </a:r>
            <a:r>
              <a:rPr lang="tr-TR" sz="4000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90601"/>
            <a:ext cx="8964612" cy="5867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tr-TR" sz="2400" b="1" dirty="0"/>
              <a:t>Alkaloitler</a:t>
            </a:r>
            <a:r>
              <a:rPr lang="tr-TR" sz="2400" dirty="0"/>
              <a:t> (</a:t>
            </a:r>
            <a:r>
              <a:rPr lang="tr-TR" sz="2400" i="1" dirty="0"/>
              <a:t>Akonitin, atropin gibi)</a:t>
            </a:r>
            <a:endParaRPr lang="tr-TR" sz="2400" b="1" dirty="0"/>
          </a:p>
          <a:p>
            <a:pPr marL="609600" indent="-609600" eaLnBrk="1" hangingPunct="1">
              <a:defRPr/>
            </a:pPr>
            <a:r>
              <a:rPr lang="tr-TR" sz="2400" b="1" dirty="0"/>
              <a:t>Glikozitler</a:t>
            </a:r>
            <a:r>
              <a:rPr lang="tr-TR" sz="2400" dirty="0"/>
              <a:t> (</a:t>
            </a:r>
            <a:r>
              <a:rPr lang="tr-TR" sz="2400" i="1" dirty="0"/>
              <a:t>Kalp glikozitleri gibi)</a:t>
            </a:r>
            <a:endParaRPr lang="tr-TR" sz="2400" dirty="0"/>
          </a:p>
          <a:p>
            <a:pPr marL="609600" indent="-609600" eaLnBrk="1" hangingPunct="1">
              <a:defRPr/>
            </a:pPr>
            <a:r>
              <a:rPr lang="tr-TR" sz="2400" b="1" dirty="0" err="1"/>
              <a:t>Fenolik</a:t>
            </a:r>
            <a:r>
              <a:rPr lang="tr-TR" sz="2400" b="1" dirty="0"/>
              <a:t> bileşikler</a:t>
            </a:r>
            <a:r>
              <a:rPr lang="tr-TR" sz="2400" dirty="0"/>
              <a:t> (</a:t>
            </a:r>
            <a:r>
              <a:rPr lang="tr-TR" sz="2400" i="1" dirty="0" err="1"/>
              <a:t>Gossipol</a:t>
            </a:r>
            <a:r>
              <a:rPr lang="tr-TR" sz="2400" i="1" dirty="0"/>
              <a:t>, tanen gibi </a:t>
            </a:r>
            <a:r>
              <a:rPr lang="tr-TR" sz="2400" dirty="0"/>
              <a:t>)</a:t>
            </a:r>
          </a:p>
          <a:p>
            <a:pPr marL="609600" indent="-609600" eaLnBrk="1" hangingPunct="1">
              <a:defRPr/>
            </a:pPr>
            <a:r>
              <a:rPr lang="tr-TR" sz="2400" b="1" dirty="0"/>
              <a:t>Zehirli protein ve </a:t>
            </a:r>
            <a:r>
              <a:rPr lang="tr-TR" sz="2400" b="1" dirty="0" err="1"/>
              <a:t>peptitler</a:t>
            </a:r>
            <a:r>
              <a:rPr lang="tr-TR" sz="2400" b="1" dirty="0"/>
              <a:t> </a:t>
            </a:r>
            <a:r>
              <a:rPr lang="tr-TR" sz="2400" i="1" dirty="0"/>
              <a:t>(</a:t>
            </a:r>
            <a:r>
              <a:rPr lang="tr-TR" sz="2400" i="1" dirty="0" err="1"/>
              <a:t>Fasin</a:t>
            </a:r>
            <a:r>
              <a:rPr lang="tr-TR" sz="2400" i="1" dirty="0"/>
              <a:t>, </a:t>
            </a:r>
            <a:r>
              <a:rPr lang="tr-TR" sz="2400" i="1" dirty="0" err="1"/>
              <a:t>risin</a:t>
            </a:r>
            <a:r>
              <a:rPr lang="tr-TR" sz="2400" i="1" dirty="0"/>
              <a:t>, gibi)</a:t>
            </a:r>
          </a:p>
          <a:p>
            <a:pPr marL="609600" indent="-609600" eaLnBrk="1" hangingPunct="1">
              <a:defRPr/>
            </a:pPr>
            <a:r>
              <a:rPr lang="tr-TR" sz="2400" b="1" dirty="0" err="1"/>
              <a:t>Okzalik</a:t>
            </a:r>
            <a:r>
              <a:rPr lang="tr-TR" sz="2400" b="1" dirty="0"/>
              <a:t> asit ve tuzları  </a:t>
            </a:r>
            <a:endParaRPr lang="tr-TR" sz="2400" i="1" dirty="0"/>
          </a:p>
          <a:p>
            <a:pPr marL="609600" indent="-609600" eaLnBrk="1" hangingPunct="1">
              <a:defRPr/>
            </a:pPr>
            <a:r>
              <a:rPr lang="tr-TR" sz="2400" b="1" dirty="0"/>
              <a:t>Vitaminlerin kullanımını bozanlar (</a:t>
            </a:r>
            <a:r>
              <a:rPr lang="tr-TR" sz="2400" i="1" dirty="0" err="1"/>
              <a:t>tiaminaz</a:t>
            </a:r>
            <a:r>
              <a:rPr lang="tr-TR" sz="2400" dirty="0"/>
              <a:t> gibi)</a:t>
            </a:r>
          </a:p>
          <a:p>
            <a:pPr marL="609600" indent="-609600" eaLnBrk="1" hangingPunct="1">
              <a:defRPr/>
            </a:pPr>
            <a:r>
              <a:rPr lang="tr-TR" sz="2400" b="1" dirty="0"/>
              <a:t>Uçucu yağlar </a:t>
            </a:r>
            <a:r>
              <a:rPr lang="tr-TR" sz="2400" i="1" dirty="0"/>
              <a:t>(</a:t>
            </a:r>
            <a:r>
              <a:rPr lang="tr-TR" sz="2400" i="1" dirty="0" err="1"/>
              <a:t>Erusik</a:t>
            </a:r>
            <a:r>
              <a:rPr lang="tr-TR" sz="2400" i="1" dirty="0"/>
              <a:t> asit, </a:t>
            </a:r>
            <a:r>
              <a:rPr lang="tr-TR" sz="2400" i="1" dirty="0" err="1"/>
              <a:t>setoleik</a:t>
            </a:r>
            <a:r>
              <a:rPr lang="tr-TR" sz="2400" i="1" dirty="0"/>
              <a:t> asit</a:t>
            </a:r>
            <a:r>
              <a:rPr lang="tr-TR" sz="2400" dirty="0"/>
              <a:t> gibi)</a:t>
            </a:r>
          </a:p>
          <a:p>
            <a:pPr marL="609600" indent="-609600" eaLnBrk="1" hangingPunct="1">
              <a:defRPr/>
            </a:pPr>
            <a:r>
              <a:rPr lang="tr-TR" sz="2400" b="1" dirty="0"/>
              <a:t>Reçineli maddeler </a:t>
            </a:r>
            <a:r>
              <a:rPr lang="tr-TR" sz="2400" i="1" dirty="0"/>
              <a:t>(</a:t>
            </a:r>
            <a:r>
              <a:rPr lang="tr-TR" sz="2400" i="1" dirty="0" err="1"/>
              <a:t>andromedotoksin</a:t>
            </a:r>
            <a:r>
              <a:rPr lang="tr-TR" sz="2400" i="1" dirty="0"/>
              <a:t> gibi)  </a:t>
            </a:r>
          </a:p>
          <a:p>
            <a:pPr marL="609600" indent="-609600" eaLnBrk="1" hangingPunct="1">
              <a:defRPr/>
            </a:pPr>
            <a:r>
              <a:rPr lang="tr-TR" sz="2400" b="1" dirty="0"/>
              <a:t>Işığa duyarlı kılan maddeler</a:t>
            </a:r>
            <a:r>
              <a:rPr lang="tr-TR" sz="2400" dirty="0"/>
              <a:t> (</a:t>
            </a:r>
            <a:r>
              <a:rPr lang="tr-TR" sz="2400" i="1" dirty="0" err="1"/>
              <a:t>Fagoprin</a:t>
            </a:r>
            <a:r>
              <a:rPr lang="tr-TR" sz="2400" i="1" dirty="0"/>
              <a:t>, </a:t>
            </a:r>
            <a:r>
              <a:rPr lang="tr-TR" sz="2400" i="1" dirty="0" err="1"/>
              <a:t>hiperisin</a:t>
            </a:r>
            <a:r>
              <a:rPr lang="tr-TR" sz="2400" i="1" dirty="0"/>
              <a:t>)</a:t>
            </a:r>
          </a:p>
          <a:p>
            <a:pPr marL="609600" indent="-609600" eaLnBrk="1" hangingPunct="1">
              <a:defRPr/>
            </a:pPr>
            <a:r>
              <a:rPr lang="tr-TR" sz="2400" b="1" dirty="0" err="1"/>
              <a:t>Östrojenik</a:t>
            </a:r>
            <a:r>
              <a:rPr lang="tr-TR" sz="2400" b="1" dirty="0"/>
              <a:t> bitkiler (</a:t>
            </a:r>
            <a:r>
              <a:rPr lang="tr-TR" sz="2400" i="1" dirty="0" err="1"/>
              <a:t>Genistein</a:t>
            </a:r>
            <a:r>
              <a:rPr lang="tr-TR" sz="2400" i="1" dirty="0"/>
              <a:t>, </a:t>
            </a:r>
            <a:r>
              <a:rPr lang="tr-TR" sz="2400" i="1" dirty="0" err="1"/>
              <a:t>koumestrol</a:t>
            </a:r>
            <a:r>
              <a:rPr lang="tr-TR" sz="2400" i="1" dirty="0"/>
              <a:t> </a:t>
            </a:r>
            <a:r>
              <a:rPr lang="tr-TR" sz="2400" dirty="0"/>
              <a:t>gibi).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975"/>
            <a:ext cx="9036496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Sağaltıma hemen başlanması son derece önemlidir; anılan maddelerin birlikte karışım halinde hazırlanması ve uygulanması oldukça etkili olmaktadır. </a:t>
            </a:r>
          </a:p>
          <a:p>
            <a:pPr eaLnBrk="1" hangingPunct="1">
              <a:defRPr/>
            </a:pPr>
            <a:r>
              <a:rPr lang="tr-TR" sz="2800" i="1" dirty="0"/>
              <a:t>Bunun için, </a:t>
            </a:r>
            <a:r>
              <a:rPr lang="tr-TR" sz="2800" i="1" dirty="0">
                <a:solidFill>
                  <a:schemeClr val="tx2"/>
                </a:solidFill>
              </a:rPr>
              <a:t>toplam hacmi 100 ml olacak şekilde 4 g sodyum </a:t>
            </a:r>
            <a:r>
              <a:rPr lang="tr-TR" sz="2800" i="1" dirty="0" err="1">
                <a:solidFill>
                  <a:schemeClr val="tx2"/>
                </a:solidFill>
              </a:rPr>
              <a:t>nitrit</a:t>
            </a:r>
            <a:r>
              <a:rPr lang="tr-TR" sz="2800" i="1" dirty="0">
                <a:solidFill>
                  <a:schemeClr val="tx2"/>
                </a:solidFill>
              </a:rPr>
              <a:t> ve 6 g sodyum </a:t>
            </a:r>
            <a:r>
              <a:rPr lang="tr-TR" sz="2800" i="1" dirty="0" err="1">
                <a:solidFill>
                  <a:schemeClr val="tx2"/>
                </a:solidFill>
              </a:rPr>
              <a:t>tiyosülfatın</a:t>
            </a:r>
            <a:r>
              <a:rPr lang="tr-TR" sz="2800" i="1" dirty="0">
                <a:solidFill>
                  <a:srgbClr val="FF0000"/>
                </a:solidFill>
              </a:rPr>
              <a:t> </a:t>
            </a:r>
            <a:r>
              <a:rPr lang="tr-TR" sz="2800" i="1" dirty="0"/>
              <a:t>suda çözdürülmesiyle hazırlanan çözelti Dİ yolla 0.1 ml/kg miktarda kullanılır.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Siyanogenetik glikozitler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713663" cy="5472336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Sindirim kanalında glikozitin hidrolizini yavaşlatmak için 4-5 L sirke katılmış 10-20 L soğuk su veya bunlarla birlikte hazırlanmış </a:t>
            </a:r>
            <a:r>
              <a:rPr lang="tr-TR" sz="2800" dirty="0" err="1"/>
              <a:t>rumen</a:t>
            </a:r>
            <a:r>
              <a:rPr lang="tr-TR" sz="2800" dirty="0"/>
              <a:t> içeriğinin verilmesi çok yararlı olmaktadır.</a:t>
            </a:r>
          </a:p>
        </p:txBody>
      </p:sp>
      <p:sp>
        <p:nvSpPr>
          <p:cNvPr id="1026" name="AutoShape 2" descr="cyanide poisoning ile ilgili görsel sonuc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4 Resim" descr="Siyanur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068960"/>
            <a:ext cx="4038600" cy="3120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2346</TotalTime>
  <Words>3922</Words>
  <Application>Microsoft Office PowerPoint</Application>
  <PresentationFormat>Ekran Gösterisi (4:3)</PresentationFormat>
  <Paragraphs>415</Paragraphs>
  <Slides>91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91</vt:i4>
      </vt:variant>
    </vt:vector>
  </HeadingPairs>
  <TitlesOfParts>
    <vt:vector size="99" baseType="lpstr">
      <vt:lpstr>Arial</vt:lpstr>
      <vt:lpstr>Calibri</vt:lpstr>
      <vt:lpstr>Calibri Light</vt:lpstr>
      <vt:lpstr>Garamond</vt:lpstr>
      <vt:lpstr>Times New Roman</vt:lpstr>
      <vt:lpstr>Wingdings</vt:lpstr>
      <vt:lpstr>Office Teması</vt:lpstr>
      <vt:lpstr>1_Office Teması</vt:lpstr>
      <vt:lpstr>BİTKİSEL ZEHİRLER</vt:lpstr>
      <vt:lpstr>Bitkisel Zehirler</vt:lpstr>
      <vt:lpstr>Bitkisel Zehirler</vt:lpstr>
      <vt:lpstr>Bitkisel Zehirler</vt:lpstr>
      <vt:lpstr>Bitkisel Zehirler</vt:lpstr>
      <vt:lpstr>Bitkisel Zehirler</vt:lpstr>
      <vt:lpstr>Bitkisel Zehirler</vt:lpstr>
      <vt:lpstr>Bitkisel Zehirler</vt:lpstr>
      <vt:lpstr>Bitkisel zehirler kimyasal yapı gruplarına göre </vt:lpstr>
      <vt:lpstr>Alkaloitler</vt:lpstr>
      <vt:lpstr>Koniin </vt:lpstr>
      <vt:lpstr>Koniin</vt:lpstr>
      <vt:lpstr>Koniin</vt:lpstr>
      <vt:lpstr>PowerPoint Sunusu</vt:lpstr>
      <vt:lpstr>Koniin’in Etki Mekanizması</vt:lpstr>
      <vt:lpstr>Koniin Klinik belirti ve lezyonlar</vt:lpstr>
      <vt:lpstr>Gebelik sırasında etkilenen yavru domuzda ayaklar</vt:lpstr>
      <vt:lpstr>Koniin</vt:lpstr>
      <vt:lpstr>Koniin</vt:lpstr>
      <vt:lpstr>Aristoloşin</vt:lpstr>
      <vt:lpstr>Aristoloşin</vt:lpstr>
      <vt:lpstr>Aristoloşin</vt:lpstr>
      <vt:lpstr>                        Aristoloşin</vt:lpstr>
      <vt:lpstr>Kolşisin</vt:lpstr>
      <vt:lpstr>Kolşisin</vt:lpstr>
      <vt:lpstr>Kolşisin</vt:lpstr>
      <vt:lpstr>Kolşisin</vt:lpstr>
      <vt:lpstr>Kolşisin</vt:lpstr>
      <vt:lpstr>                   Striknin</vt:lpstr>
      <vt:lpstr>Striknin</vt:lpstr>
      <vt:lpstr>Striknin</vt:lpstr>
      <vt:lpstr>Striknin</vt:lpstr>
      <vt:lpstr>Striknin</vt:lpstr>
      <vt:lpstr>Striknin</vt:lpstr>
      <vt:lpstr>Striknin</vt:lpstr>
      <vt:lpstr>Striknin</vt:lpstr>
      <vt:lpstr>Striknin</vt:lpstr>
      <vt:lpstr>Striknin</vt:lpstr>
      <vt:lpstr>Striknin</vt:lpstr>
      <vt:lpstr>Striknin</vt:lpstr>
      <vt:lpstr>Purin alkaloitleri (Ksantin türevleri)</vt:lpstr>
      <vt:lpstr>Purin alkaloitleri</vt:lpstr>
      <vt:lpstr>Purin alkaloitleri</vt:lpstr>
      <vt:lpstr>Çikolata Zehirlenmesi (Teobromin)</vt:lpstr>
      <vt:lpstr>Tropan Alkaloitleri </vt:lpstr>
      <vt:lpstr> 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Tropan Alkaloitleri</vt:lpstr>
      <vt:lpstr>Glikozitler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glikozitleri</vt:lpstr>
      <vt:lpstr>Kalp glikozidleri</vt:lpstr>
      <vt:lpstr>Siyanogenetik (nitril)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  <vt:lpstr>Siyanogenetik glikozitler</vt:lpstr>
    </vt:vector>
  </TitlesOfParts>
  <Company>ankara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ORGANİK MADDELER</dc:title>
  <dc:creator>terminal</dc:creator>
  <cp:lastModifiedBy>Ayhan Filazi</cp:lastModifiedBy>
  <cp:revision>213</cp:revision>
  <dcterms:created xsi:type="dcterms:W3CDTF">2007-10-18T13:15:08Z</dcterms:created>
  <dcterms:modified xsi:type="dcterms:W3CDTF">2025-11-02T17:53:33Z</dcterms:modified>
</cp:coreProperties>
</file>