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9" r:id="rId3"/>
    <p:sldId id="340" r:id="rId4"/>
    <p:sldId id="337" r:id="rId5"/>
    <p:sldId id="276" r:id="rId6"/>
    <p:sldId id="338" r:id="rId7"/>
    <p:sldId id="277" r:id="rId8"/>
    <p:sldId id="341" r:id="rId9"/>
    <p:sldId id="342" r:id="rId10"/>
    <p:sldId id="344" r:id="rId11"/>
    <p:sldId id="345" r:id="rId12"/>
    <p:sldId id="346" r:id="rId13"/>
    <p:sldId id="347" r:id="rId14"/>
    <p:sldId id="348" r:id="rId15"/>
    <p:sldId id="343" r:id="rId16"/>
    <p:sldId id="350" r:id="rId17"/>
    <p:sldId id="275" r:id="rId18"/>
    <p:sldId id="349" r:id="rId19"/>
    <p:sldId id="33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5E"/>
    <a:srgbClr val="BE026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84436" autoAdjust="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93C1-1874-6D4E-9A66-C3BC10528B0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CFA02-5955-7B4D-81B9-EC9BAFB5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0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CFA02-5955-7B4D-81B9-EC9BAFB5EB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1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CFA02-5955-7B4D-81B9-EC9BAFB5EB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4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1million people died of hunger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CFA02-5955-7B4D-81B9-EC9BAFB5EB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8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GENETIC </a:t>
            </a:r>
            <a:r>
              <a:rPr lang="en-US" dirty="0" smtClean="0"/>
              <a:t>TERMS-I</a:t>
            </a:r>
            <a:r>
              <a:rPr lang="tr-TR" dirty="0" smtClean="0"/>
              <a:t>I</a:t>
            </a:r>
            <a:endParaRPr lang="en-US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49003">
            <a:off x="59043" y="2602330"/>
            <a:ext cx="5497380" cy="45811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Lets think,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what would happen if genetic diversity doesn’t exist in species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tumblr_lyzr0ce10H1r7d96io1_4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80" y="3088676"/>
            <a:ext cx="5182820" cy="37693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8965" y="527605"/>
            <a:ext cx="549738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/>
              <a:t>Think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2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Famines</a:t>
            </a:r>
            <a:r>
              <a:rPr lang="en-US" dirty="0" smtClean="0">
                <a:sym typeface="Wingdings"/>
              </a:rPr>
              <a:t> extinction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Loss of biodiversity extinction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Defaunation</a:t>
            </a:r>
            <a:r>
              <a:rPr lang="en-US" dirty="0" smtClean="0">
                <a:sym typeface="Wingdings"/>
              </a:rPr>
              <a:t> extinction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Irish famine </a:t>
            </a:r>
            <a:r>
              <a:rPr lang="en-US" dirty="0"/>
              <a:t>1845–49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Great Famine, </a:t>
            </a:r>
            <a:r>
              <a:rPr lang="en-US" dirty="0" smtClean="0"/>
              <a:t>(Irish </a:t>
            </a:r>
            <a:r>
              <a:rPr lang="en-US" dirty="0"/>
              <a:t>Potato Famine, Great Irish Famine, or Famine of 1845–</a:t>
            </a:r>
            <a:r>
              <a:rPr lang="en-US" dirty="0" smtClean="0"/>
              <a:t>49) occurred </a:t>
            </a:r>
            <a:r>
              <a:rPr lang="en-US" dirty="0"/>
              <a:t>in </a:t>
            </a:r>
            <a:r>
              <a:rPr lang="en-US" dirty="0" smtClean="0"/>
              <a:t>Ireland</a:t>
            </a:r>
          </a:p>
          <a:p>
            <a:r>
              <a:rPr lang="en-US" i="1" dirty="0" err="1"/>
              <a:t>Phytophthora</a:t>
            </a:r>
            <a:r>
              <a:rPr lang="en-US" i="1" dirty="0"/>
              <a:t> </a:t>
            </a:r>
            <a:r>
              <a:rPr lang="en-US" i="1" dirty="0" err="1" smtClean="0"/>
              <a:t>infestans</a:t>
            </a:r>
            <a:r>
              <a:rPr lang="en-US" dirty="0" smtClean="0"/>
              <a:t> infected potato </a:t>
            </a:r>
            <a:r>
              <a:rPr lang="en-US" dirty="0"/>
              <a:t>crop </a:t>
            </a:r>
            <a:r>
              <a:rPr lang="en-US" dirty="0" smtClean="0"/>
              <a:t>causing a </a:t>
            </a:r>
            <a:r>
              <a:rPr lang="en-US" dirty="0"/>
              <a:t>disease that destroys both the leaves </a:t>
            </a:r>
            <a:r>
              <a:rPr lang="en-US" dirty="0" smtClean="0"/>
              <a:t>and the </a:t>
            </a:r>
            <a:r>
              <a:rPr lang="en-US" dirty="0"/>
              <a:t>edible roots, or tubers, of the potato plant.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Irish famine was the worst to occur in Europe </a:t>
            </a:r>
            <a:r>
              <a:rPr lang="en-US" dirty="0" smtClean="0"/>
              <a:t>in the </a:t>
            </a:r>
            <a:r>
              <a:rPr lang="en-US" dirty="0"/>
              <a:t>19th </a:t>
            </a:r>
            <a:r>
              <a:rPr lang="en-US" dirty="0" smtClean="0"/>
              <a:t>century.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71581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www.britannica.com</a:t>
            </a:r>
            <a:r>
              <a:rPr lang="en-US" dirty="0"/>
              <a:t>/event/Great-Famine-Irish-history</a:t>
            </a:r>
          </a:p>
        </p:txBody>
      </p:sp>
    </p:spTree>
    <p:extLst>
      <p:ext uri="{BB962C8B-B14F-4D97-AF65-F5344CB8AC3E}">
        <p14:creationId xmlns:p14="http://schemas.microsoft.com/office/powerpoint/2010/main" val="2468956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Great Irish famine 1845–49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1596540"/>
            <a:ext cx="8093365" cy="3918803"/>
          </a:xfrm>
        </p:spPr>
        <p:txBody>
          <a:bodyPr>
            <a:normAutofit/>
          </a:bodyPr>
          <a:lstStyle/>
          <a:p>
            <a:r>
              <a:rPr lang="en-US" dirty="0" smtClean="0"/>
              <a:t>Potato valued as a great food supply.</a:t>
            </a:r>
          </a:p>
          <a:p>
            <a:r>
              <a:rPr lang="en-US" dirty="0" smtClean="0"/>
              <a:t>But the </a:t>
            </a:r>
            <a:r>
              <a:rPr lang="en-US" dirty="0"/>
              <a:t>heavy reliance on just </a:t>
            </a:r>
            <a:r>
              <a:rPr lang="en-US" b="1" dirty="0"/>
              <a:t>one</a:t>
            </a:r>
            <a:r>
              <a:rPr lang="en-US" dirty="0"/>
              <a:t> or </a:t>
            </a:r>
            <a:r>
              <a:rPr lang="en-US" b="1" dirty="0"/>
              <a:t>two</a:t>
            </a:r>
            <a:r>
              <a:rPr lang="en-US" dirty="0"/>
              <a:t> high-yielding types of potato </a:t>
            </a:r>
            <a:r>
              <a:rPr lang="en-US" dirty="0" smtClean="0"/>
              <a:t>greatly </a:t>
            </a:r>
            <a:r>
              <a:rPr lang="en-US" u="sng" dirty="0" smtClean="0"/>
              <a:t>reduced </a:t>
            </a:r>
            <a:r>
              <a:rPr lang="en-US" u="sng" dirty="0"/>
              <a:t>the genetic variety </a:t>
            </a:r>
            <a:r>
              <a:rPr lang="en-US" dirty="0"/>
              <a:t>that ordinarily prevents the decimation of an entire crop </a:t>
            </a:r>
            <a:r>
              <a:rPr lang="en-US" dirty="0" smtClean="0"/>
              <a:t>by disease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thus </a:t>
            </a:r>
            <a:r>
              <a:rPr lang="en-US" dirty="0"/>
              <a:t>the Irish became vulnerable to famine.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71581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www.britannica.com</a:t>
            </a:r>
            <a:r>
              <a:rPr lang="en-US" dirty="0"/>
              <a:t>/event/Great-Famine-Irish-history</a:t>
            </a:r>
          </a:p>
        </p:txBody>
      </p:sp>
    </p:spTree>
    <p:extLst>
      <p:ext uri="{BB962C8B-B14F-4D97-AF65-F5344CB8AC3E}">
        <p14:creationId xmlns:p14="http://schemas.microsoft.com/office/powerpoint/2010/main" val="423591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527605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en-US" dirty="0"/>
              <a:t>1 million people died of hunger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8-09-25 at 13.09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5" y="1132314"/>
            <a:ext cx="5384800" cy="570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1581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www.britannica.com</a:t>
            </a:r>
            <a:r>
              <a:rPr lang="en-US" dirty="0"/>
              <a:t>/event/Great-Famine-Irish-history</a:t>
            </a:r>
          </a:p>
        </p:txBody>
      </p:sp>
    </p:spTree>
    <p:extLst>
      <p:ext uri="{BB962C8B-B14F-4D97-AF65-F5344CB8AC3E}">
        <p14:creationId xmlns:p14="http://schemas.microsoft.com/office/powerpoint/2010/main" val="283979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443835"/>
            <a:ext cx="8229600" cy="3918803"/>
          </a:xfrm>
        </p:spPr>
        <p:txBody>
          <a:bodyPr/>
          <a:lstStyle/>
          <a:p>
            <a:r>
              <a:rPr lang="en-US" dirty="0" smtClean="0"/>
              <a:t>Darwin found </a:t>
            </a:r>
            <a:r>
              <a:rPr lang="en-US" dirty="0"/>
              <a:t>several species of </a:t>
            </a:r>
            <a:r>
              <a:rPr lang="en-US" dirty="0" smtClean="0"/>
              <a:t>a bird species (finch) </a:t>
            </a:r>
            <a:r>
              <a:rPr lang="en-US" dirty="0"/>
              <a:t>adapted to different </a:t>
            </a:r>
            <a:r>
              <a:rPr lang="en-US" dirty="0" smtClean="0"/>
              <a:t>environments. </a:t>
            </a:r>
          </a:p>
          <a:p>
            <a:r>
              <a:rPr lang="en-US" dirty="0" smtClean="0"/>
              <a:t>They also </a:t>
            </a:r>
            <a:r>
              <a:rPr lang="en-US" dirty="0"/>
              <a:t>differed in </a:t>
            </a:r>
            <a:r>
              <a:rPr lang="en-US" b="1" dirty="0"/>
              <a:t>beak shape</a:t>
            </a:r>
            <a:r>
              <a:rPr lang="en-US" dirty="0"/>
              <a:t>, </a:t>
            </a:r>
            <a:r>
              <a:rPr lang="en-US" b="1" dirty="0"/>
              <a:t>food source</a:t>
            </a:r>
            <a:r>
              <a:rPr lang="en-US" dirty="0"/>
              <a:t>, and how </a:t>
            </a:r>
            <a:r>
              <a:rPr lang="en-US" b="1" dirty="0"/>
              <a:t>food was</a:t>
            </a:r>
            <a:r>
              <a:rPr lang="en-US" dirty="0"/>
              <a:t> </a:t>
            </a:r>
            <a:r>
              <a:rPr lang="en-US" b="1" dirty="0"/>
              <a:t>captured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5039265" cy="458115"/>
          </a:xfrm>
        </p:spPr>
        <p:txBody>
          <a:bodyPr>
            <a:normAutofit fontScale="90000"/>
          </a:bodyPr>
          <a:lstStyle/>
          <a:p>
            <a:r>
              <a:rPr lang="en-US" dirty="0"/>
              <a:t>Discovery of Natural Selection by Charles Darwin</a:t>
            </a:r>
          </a:p>
        </p:txBody>
      </p:sp>
      <p:pic>
        <p:nvPicPr>
          <p:cNvPr id="7" name="Picture 6" descr="urn_cambridge.org_id_binary_20161123115658336-0722_9781316771488_17624fig5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0" y="3276295"/>
            <a:ext cx="5191970" cy="33062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85388"/>
            <a:ext cx="549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/>
              <a:t>https://doi.org/10.1017/9781316771488.006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5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Darwin and Wallace developed similar theory on natural selection. </a:t>
            </a:r>
          </a:p>
          <a:p>
            <a:r>
              <a:rPr lang="en-US" dirty="0" smtClean="0"/>
              <a:t>They presented their theory </a:t>
            </a:r>
            <a:r>
              <a:rPr lang="en-US" dirty="0"/>
              <a:t>at the Linnaean Society in </a:t>
            </a:r>
            <a:r>
              <a:rPr lang="en-US" dirty="0" smtClean="0"/>
              <a:t>1858.</a:t>
            </a:r>
          </a:p>
          <a:p>
            <a:r>
              <a:rPr lang="en-US" dirty="0" smtClean="0"/>
              <a:t>Darwin published his book, Wallace returned to his studies on biogeography.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690" y="4497935"/>
            <a:ext cx="1409700" cy="168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4650640"/>
            <a:ext cx="10541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32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 </a:t>
            </a:r>
          </a:p>
          <a:p>
            <a:r>
              <a:rPr lang="en-US" dirty="0" smtClean="0"/>
              <a:t>In 1860s he defined biological factors which play an important role inheritance, and </a:t>
            </a:r>
            <a:r>
              <a:rPr lang="en-US" dirty="0"/>
              <a:t>named them as “</a:t>
            </a:r>
            <a:r>
              <a:rPr lang="en-US" b="1" dirty="0">
                <a:solidFill>
                  <a:srgbClr val="800000"/>
                </a:solidFill>
              </a:rPr>
              <a:t>units</a:t>
            </a:r>
            <a:r>
              <a:rPr lang="en-US" dirty="0" smtClean="0"/>
              <a:t>”.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27605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Brief History 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13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800000"/>
              </a:solidFill>
            </a:endParaRPr>
          </a:p>
          <a:p>
            <a:r>
              <a:rPr lang="en-US" b="1" dirty="0" smtClean="0">
                <a:solidFill>
                  <a:srgbClr val="800000"/>
                </a:solidFill>
              </a:rPr>
              <a:t>Genes </a:t>
            </a:r>
            <a:r>
              <a:rPr lang="en-US" dirty="0">
                <a:solidFill>
                  <a:schemeClr val="tx1"/>
                </a:solidFill>
              </a:rPr>
              <a:t>are the main subject of genetics.</a:t>
            </a:r>
            <a:endParaRPr lang="en-US" dirty="0"/>
          </a:p>
          <a:p>
            <a:r>
              <a:rPr lang="en-US" dirty="0"/>
              <a:t>From this ground, </a:t>
            </a:r>
          </a:p>
          <a:p>
            <a:pPr lvl="1"/>
            <a:r>
              <a:rPr lang="en-US" dirty="0"/>
              <a:t>population genetics, </a:t>
            </a:r>
          </a:p>
          <a:p>
            <a:pPr lvl="1"/>
            <a:r>
              <a:rPr lang="en-US" dirty="0"/>
              <a:t>studies on evolution, </a:t>
            </a:r>
          </a:p>
          <a:p>
            <a:pPr lvl="1"/>
            <a:r>
              <a:rPr lang="en-US" dirty="0"/>
              <a:t>association work on genes and characters… and many other research areas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68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Brief History and Subdivisions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Genetics is generally divided into four major subdivisions:</a:t>
            </a:r>
          </a:p>
          <a:p>
            <a:pPr marL="0" indent="0">
              <a:buNone/>
            </a:pPr>
            <a:r>
              <a:rPr lang="en-US" sz="2400" dirty="0"/>
              <a:t>✓ Classical, or </a:t>
            </a:r>
            <a:r>
              <a:rPr lang="en-US" sz="2400" dirty="0" err="1"/>
              <a:t>Mendelian</a:t>
            </a:r>
            <a:r>
              <a:rPr lang="en-US" sz="2400" dirty="0"/>
              <a:t>, genetics: A discipline that describes </a:t>
            </a:r>
            <a:r>
              <a:rPr lang="en-US" sz="2400" dirty="0" smtClean="0"/>
              <a:t>how physical </a:t>
            </a:r>
            <a:r>
              <a:rPr lang="en-US" sz="2400" dirty="0"/>
              <a:t>characteristics (traits) are passed along from one generation </a:t>
            </a:r>
            <a:r>
              <a:rPr lang="en-US" sz="2400" dirty="0" smtClean="0"/>
              <a:t>to another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smtClean="0"/>
              <a:t>✓ </a:t>
            </a:r>
            <a:r>
              <a:rPr lang="en-US" sz="2400" dirty="0"/>
              <a:t>Molecular genetics: The study of the chemical and physical </a:t>
            </a:r>
            <a:r>
              <a:rPr lang="en-US" sz="2400" dirty="0" smtClean="0"/>
              <a:t>structures of </a:t>
            </a:r>
            <a:r>
              <a:rPr lang="en-US" sz="2400" dirty="0"/>
              <a:t>DNA, its close cousin RNA, and proteins. Molecular genetics </a:t>
            </a:r>
            <a:r>
              <a:rPr lang="en-US" sz="2400" dirty="0" smtClean="0"/>
              <a:t>also covers </a:t>
            </a:r>
            <a:r>
              <a:rPr lang="en-US" sz="2400" dirty="0"/>
              <a:t>how genes do their jobs.</a:t>
            </a:r>
          </a:p>
          <a:p>
            <a:pPr marL="0" indent="0">
              <a:buNone/>
            </a:pPr>
            <a:r>
              <a:rPr lang="en-US" sz="2400" dirty="0"/>
              <a:t>✓ Population genetics: A division of genetics that looks at the </a:t>
            </a:r>
            <a:r>
              <a:rPr lang="en-US" sz="2400" dirty="0" smtClean="0"/>
              <a:t>genetic makeup </a:t>
            </a:r>
            <a:r>
              <a:rPr lang="en-US" sz="2400" dirty="0"/>
              <a:t>of larger groups.</a:t>
            </a:r>
          </a:p>
          <a:p>
            <a:pPr marL="0" indent="0">
              <a:buNone/>
            </a:pPr>
            <a:r>
              <a:rPr lang="en-US" sz="2400" dirty="0" smtClean="0"/>
              <a:t>✓ </a:t>
            </a:r>
            <a:r>
              <a:rPr lang="en-US" sz="2400" dirty="0"/>
              <a:t>Quantitative genetics: A highly mathematical field that examines </a:t>
            </a:r>
            <a:r>
              <a:rPr lang="en-US" sz="2400" dirty="0" smtClean="0"/>
              <a:t>the statistical </a:t>
            </a:r>
            <a:r>
              <a:rPr lang="en-US" sz="2400" dirty="0"/>
              <a:t>relationships between genes and the traits they encode.</a:t>
            </a:r>
          </a:p>
        </p:txBody>
      </p:sp>
    </p:spTree>
    <p:extLst>
      <p:ext uri="{BB962C8B-B14F-4D97-AF65-F5344CB8AC3E}">
        <p14:creationId xmlns:p14="http://schemas.microsoft.com/office/powerpoint/2010/main" val="375098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596540"/>
            <a:ext cx="7940660" cy="3918803"/>
          </a:xfrm>
        </p:spPr>
        <p:txBody>
          <a:bodyPr>
            <a:normAutofit/>
          </a:bodyPr>
          <a:lstStyle/>
          <a:p>
            <a:r>
              <a:rPr lang="en-US" dirty="0"/>
              <a:t>Since every living thing on earth wants to make copy of itself or pass on </a:t>
            </a:r>
            <a:r>
              <a:rPr lang="en-US" i="1" dirty="0" smtClean="0"/>
              <a:t>genes,</a:t>
            </a:r>
            <a:r>
              <a:rPr lang="en-US" dirty="0" smtClean="0"/>
              <a:t> </a:t>
            </a:r>
            <a:r>
              <a:rPr lang="en-US" dirty="0"/>
              <a:t>genetics affects all living things. </a:t>
            </a:r>
          </a:p>
          <a:p>
            <a:r>
              <a:rPr lang="en-US" b="1" dirty="0"/>
              <a:t>Genes</a:t>
            </a:r>
            <a:r>
              <a:rPr lang="en-US" dirty="0"/>
              <a:t> are the small DNA pieces, units of inheritance which controls </a:t>
            </a:r>
            <a:r>
              <a:rPr lang="en-US" dirty="0" smtClean="0"/>
              <a:t>everything like</a:t>
            </a:r>
          </a:p>
          <a:p>
            <a:pPr marL="0" indent="0">
              <a:buNone/>
            </a:pPr>
            <a:r>
              <a:rPr lang="en-US" dirty="0" smtClean="0"/>
              <a:t>			looks, </a:t>
            </a:r>
            <a:r>
              <a:rPr lang="en-US" dirty="0" err="1" smtClean="0"/>
              <a:t>behaviour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how species reproduce,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production </a:t>
            </a:r>
            <a:r>
              <a:rPr lang="en-US" dirty="0"/>
              <a:t>traits. </a:t>
            </a:r>
          </a:p>
        </p:txBody>
      </p:sp>
    </p:spTree>
    <p:extLst>
      <p:ext uri="{BB962C8B-B14F-4D97-AF65-F5344CB8AC3E}">
        <p14:creationId xmlns:p14="http://schemas.microsoft.com/office/powerpoint/2010/main" val="368416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Genetics is the center of all biological subjects because biology depend on genes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Plants, animals, human, bacteria, virus</a:t>
            </a:r>
          </a:p>
          <a:p>
            <a:endParaRPr lang="en-US" dirty="0"/>
          </a:p>
        </p:txBody>
      </p:sp>
      <p:pic>
        <p:nvPicPr>
          <p:cNvPr id="6" name="Picture 5" descr="shutterstock_3075267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5" y="3276295"/>
            <a:ext cx="30480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260" y="5414165"/>
            <a:ext cx="777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www.coopergenomics.com</a:t>
            </a:r>
            <a:r>
              <a:rPr lang="en-US" dirty="0"/>
              <a:t>/blog/disease-awareness/a-week-in-genetics/</a:t>
            </a:r>
          </a:p>
        </p:txBody>
      </p:sp>
    </p:spTree>
    <p:extLst>
      <p:ext uri="{BB962C8B-B14F-4D97-AF65-F5344CB8AC3E}">
        <p14:creationId xmlns:p14="http://schemas.microsoft.com/office/powerpoint/2010/main" val="72598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Brief History and Subdivisions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733855"/>
          </a:xfrm>
        </p:spPr>
        <p:txBody>
          <a:bodyPr>
            <a:normAutofit/>
          </a:bodyPr>
          <a:lstStyle/>
          <a:p>
            <a:r>
              <a:rPr lang="en-US" dirty="0" smtClean="0"/>
              <a:t>Genetics is relatively new department when we compare it with other divisions.</a:t>
            </a:r>
          </a:p>
          <a:p>
            <a:pPr marL="0" indent="0">
              <a:buNone/>
            </a:pPr>
            <a:r>
              <a:rPr lang="en-US" dirty="0" smtClean="0"/>
              <a:t>1859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Discovery of Natural Selection by Charles Darwin.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1865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Discovery of hereditary transmitted in units by </a:t>
            </a:r>
            <a:r>
              <a:rPr lang="en-US" dirty="0" err="1" smtClean="0"/>
              <a:t>Gregor</a:t>
            </a:r>
            <a:r>
              <a:rPr lang="en-US" dirty="0" smtClean="0"/>
              <a:t> Mendel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217786540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310" y="3123590"/>
            <a:ext cx="1783079" cy="198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2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9-26 at 12.39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770" y="2512770"/>
            <a:ext cx="2759224" cy="27130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4"/>
            <a:ext cx="8229600" cy="47338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1865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Mendel, pea 7 characters </a:t>
            </a:r>
            <a:r>
              <a:rPr lang="en-US" i="1" dirty="0" smtClean="0"/>
              <a:t>plant hybrids </a:t>
            </a:r>
          </a:p>
          <a:p>
            <a:pPr lvl="1"/>
            <a:r>
              <a:rPr lang="en-US" dirty="0" smtClean="0"/>
              <a:t>Science community </a:t>
            </a:r>
            <a:r>
              <a:rPr lang="en-US" dirty="0" err="1" smtClean="0"/>
              <a:t>didn</a:t>
            </a:r>
            <a:r>
              <a:rPr lang="fr-FR" dirty="0" smtClean="0"/>
              <a:t>’</a:t>
            </a:r>
            <a:r>
              <a:rPr lang="en-US" dirty="0" smtClean="0"/>
              <a:t>t take  into account, </a:t>
            </a:r>
            <a:br>
              <a:rPr lang="en-US" dirty="0" smtClean="0"/>
            </a:br>
            <a:r>
              <a:rPr lang="en-US" dirty="0" smtClean="0"/>
              <a:t>HARD TO UNDERSTAND!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1875-1880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Cell and nucleus role put forth</a:t>
            </a:r>
          </a:p>
          <a:p>
            <a:r>
              <a:rPr lang="en-US" dirty="0" smtClean="0"/>
              <a:t>1883</a:t>
            </a:r>
            <a:r>
              <a:rPr lang="en-US" dirty="0" smtClean="0">
                <a:sym typeface="Wingdings"/>
              </a:rPr>
              <a:t> Roux-Weisman importance of chromosome in inheritance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8229600" cy="458115"/>
          </a:xfrm>
        </p:spPr>
        <p:txBody>
          <a:bodyPr>
            <a:noAutofit/>
          </a:bodyPr>
          <a:lstStyle/>
          <a:p>
            <a:r>
              <a:rPr lang="en-US" dirty="0"/>
              <a:t>Brief History </a:t>
            </a:r>
            <a:endParaRPr lang="en-US" b="1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6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Brief History and Subdivisions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581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1869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DNA </a:t>
            </a:r>
            <a:r>
              <a:rPr lang="en-US" dirty="0"/>
              <a:t>isolated by </a:t>
            </a:r>
            <a:r>
              <a:rPr lang="de-DE" dirty="0"/>
              <a:t>Friedrich </a:t>
            </a:r>
            <a:r>
              <a:rPr lang="de-DE" dirty="0" err="1" smtClean="0"/>
              <a:t>Miescher</a:t>
            </a:r>
            <a:endParaRPr lang="de-DE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1879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Mitosis described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1900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Rediscovery of Mendel’s work by </a:t>
            </a:r>
            <a:r>
              <a:rPr lang="en-US" dirty="0" err="1"/>
              <a:t>DeViries</a:t>
            </a:r>
            <a:r>
              <a:rPr lang="en-US" dirty="0"/>
              <a:t>, </a:t>
            </a:r>
            <a:r>
              <a:rPr lang="en-US" dirty="0" err="1"/>
              <a:t>Correns</a:t>
            </a:r>
            <a:r>
              <a:rPr lang="en-US" dirty="0"/>
              <a:t> and von </a:t>
            </a:r>
            <a:r>
              <a:rPr lang="en-US" dirty="0" err="1"/>
              <a:t>Tschermak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6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26 at 20.0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385" y="1901951"/>
            <a:ext cx="4337658" cy="36649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4" y="1901951"/>
            <a:ext cx="5497380" cy="4376918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1902 discovery of chromosomes by Walter Sutton.</a:t>
            </a:r>
          </a:p>
          <a:p>
            <a:endParaRPr lang="en-US" i="1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1911 </a:t>
            </a:r>
            <a:r>
              <a:rPr lang="en-US" dirty="0" err="1">
                <a:sym typeface="Wingdings"/>
              </a:rPr>
              <a:t>Morgoan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and </a:t>
            </a:r>
            <a:r>
              <a:rPr lang="en-US" dirty="0" err="1" smtClean="0">
                <a:sym typeface="Wingdings"/>
              </a:rPr>
              <a:t>Sturtvent</a:t>
            </a:r>
            <a:r>
              <a:rPr lang="en-US" dirty="0" smtClean="0">
                <a:sym typeface="Wingdings"/>
              </a:rPr>
              <a:t> “Chromosomes carry genes”</a:t>
            </a:r>
            <a:endParaRPr lang="en-US" dirty="0"/>
          </a:p>
          <a:p>
            <a:r>
              <a:rPr lang="en-US" dirty="0" smtClean="0"/>
              <a:t>1931</a:t>
            </a:r>
            <a:r>
              <a:rPr lang="en-US" dirty="0" smtClean="0">
                <a:sym typeface="Wingdings"/>
              </a:rPr>
              <a:t> McClintock recombination event</a:t>
            </a:r>
          </a:p>
          <a:p>
            <a:r>
              <a:rPr lang="en-US" dirty="0" smtClean="0">
                <a:sym typeface="Wingdings"/>
              </a:rPr>
              <a:t>1953 Structure of DNA???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8229600" cy="458115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D9D9D9"/>
                </a:solidFill>
              </a:rPr>
              <a:t>Genetik</a:t>
            </a:r>
            <a:r>
              <a:rPr lang="en-US" dirty="0" smtClean="0">
                <a:solidFill>
                  <a:srgbClr val="D9D9D9"/>
                </a:solidFill>
              </a:rPr>
              <a:t> </a:t>
            </a:r>
            <a:r>
              <a:rPr lang="en-US" dirty="0" err="1" smtClean="0">
                <a:solidFill>
                  <a:srgbClr val="D9D9D9"/>
                </a:solidFill>
              </a:rPr>
              <a:t>kavramının</a:t>
            </a:r>
            <a:r>
              <a:rPr lang="en-US" dirty="0" smtClean="0">
                <a:solidFill>
                  <a:srgbClr val="D9D9D9"/>
                </a:solidFill>
              </a:rPr>
              <a:t> </a:t>
            </a:r>
            <a:r>
              <a:rPr lang="en-US" dirty="0" err="1" smtClean="0">
                <a:solidFill>
                  <a:srgbClr val="D9D9D9"/>
                </a:solidFill>
              </a:rPr>
              <a:t>tanımı</a:t>
            </a:r>
            <a:r>
              <a:rPr lang="en-US" dirty="0" smtClean="0">
                <a:solidFill>
                  <a:srgbClr val="D9D9D9"/>
                </a:solidFill>
              </a:rPr>
              <a:t> </a:t>
            </a:r>
            <a:r>
              <a:rPr lang="en-US" dirty="0" err="1" smtClean="0">
                <a:solidFill>
                  <a:srgbClr val="D9D9D9"/>
                </a:solidFill>
              </a:rPr>
              <a:t>ve</a:t>
            </a:r>
            <a:r>
              <a:rPr lang="en-US" dirty="0" smtClean="0">
                <a:solidFill>
                  <a:srgbClr val="D9D9D9"/>
                </a:solidFill>
              </a:rPr>
              <a:t/>
            </a:r>
            <a:br>
              <a:rPr lang="en-US" dirty="0" smtClean="0">
                <a:solidFill>
                  <a:srgbClr val="D9D9D9"/>
                </a:solidFill>
              </a:rPr>
            </a:br>
            <a:r>
              <a:rPr lang="en-US" b="1" dirty="0" err="1" smtClean="0">
                <a:solidFill>
                  <a:srgbClr val="D9D9D9"/>
                </a:solidFill>
              </a:rPr>
              <a:t>Tarihçe</a:t>
            </a:r>
            <a:endParaRPr lang="en-US" b="1" dirty="0">
              <a:solidFill>
                <a:srgbClr val="D9D9D9"/>
              </a:solidFill>
            </a:endParaRPr>
          </a:p>
        </p:txBody>
      </p:sp>
      <p:pic>
        <p:nvPicPr>
          <p:cNvPr id="6" name="Picture 5" descr="Screen Shot 2017-09-26 at 20.06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460" y="17979"/>
            <a:ext cx="2133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3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5039265" cy="458115"/>
          </a:xfrm>
        </p:spPr>
        <p:txBody>
          <a:bodyPr>
            <a:normAutofit fontScale="90000"/>
          </a:bodyPr>
          <a:lstStyle/>
          <a:p>
            <a:r>
              <a:rPr lang="en-US" dirty="0"/>
              <a:t>Discovery of Natural Selection by Charles Darwin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the basis of evolution?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0" y="2970885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9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actually really simple;</a:t>
            </a:r>
          </a:p>
          <a:p>
            <a:pPr lvl="1"/>
            <a:r>
              <a:rPr lang="en-US" b="1" dirty="0" smtClean="0"/>
              <a:t>ability </a:t>
            </a:r>
            <a:r>
              <a:rPr lang="en-US" b="1" dirty="0"/>
              <a:t>to survive and </a:t>
            </a:r>
            <a:r>
              <a:rPr lang="en-US" b="1" dirty="0" smtClean="0"/>
              <a:t>reproduce.</a:t>
            </a:r>
          </a:p>
          <a:p>
            <a:r>
              <a:rPr lang="en-US" dirty="0" smtClean="0"/>
              <a:t>How are we able to survive and have ability to adapt?</a:t>
            </a:r>
          </a:p>
          <a:p>
            <a:pPr lvl="1"/>
            <a:r>
              <a:rPr lang="en-US" dirty="0" smtClean="0"/>
              <a:t>These abilities depend on genetic diversity.</a:t>
            </a:r>
          </a:p>
          <a:p>
            <a:endParaRPr lang="en-US" dirty="0"/>
          </a:p>
          <a:p>
            <a:pPr lvl="1"/>
            <a:endParaRPr lang="en-US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5039265" cy="458115"/>
          </a:xfrm>
        </p:spPr>
        <p:txBody>
          <a:bodyPr>
            <a:normAutofit fontScale="90000"/>
          </a:bodyPr>
          <a:lstStyle/>
          <a:p>
            <a:r>
              <a:rPr lang="en-US" dirty="0"/>
              <a:t>Discovery of Natural Selection by Charles Darwin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15" y="4192525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8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5162</TotalTime>
  <Words>636</Words>
  <Application>Microsoft Office PowerPoint</Application>
  <PresentationFormat>Ekran Gösterisi (4:3)</PresentationFormat>
  <Paragraphs>95</Paragraphs>
  <Slides>19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Arial</vt:lpstr>
      <vt:lpstr>Calibri</vt:lpstr>
      <vt:lpstr>Mangal</vt:lpstr>
      <vt:lpstr>Wingdings</vt:lpstr>
      <vt:lpstr>Office Theme</vt:lpstr>
      <vt:lpstr>BASIC GENETIC TERMS-II</vt:lpstr>
      <vt:lpstr>PowerPoint Sunusu</vt:lpstr>
      <vt:lpstr>PowerPoint Sunusu</vt:lpstr>
      <vt:lpstr>Brief History and Subdivisions</vt:lpstr>
      <vt:lpstr>Brief History </vt:lpstr>
      <vt:lpstr>Brief History and Subdivisions</vt:lpstr>
      <vt:lpstr>Genetik kavramının tanımı ve Tarihçe</vt:lpstr>
      <vt:lpstr>Discovery of Natural Selection by Charles Darwin</vt:lpstr>
      <vt:lpstr>Discovery of Natural Selection by Charles Darwin</vt:lpstr>
      <vt:lpstr>Lets think, what would happen if genetic diversity doesn’t exist in species</vt:lpstr>
      <vt:lpstr>PowerPoint Sunusu</vt:lpstr>
      <vt:lpstr>Great Irish famine 1845–49</vt:lpstr>
      <vt:lpstr>Great Irish famine 1845–49</vt:lpstr>
      <vt:lpstr>1 million people died of hunger</vt:lpstr>
      <vt:lpstr>Discovery of Natural Selection by Charles Darwin</vt:lpstr>
      <vt:lpstr>PowerPoint Sunusu</vt:lpstr>
      <vt:lpstr>PowerPoint Sunusu</vt:lpstr>
      <vt:lpstr>PowerPoint Sunusu</vt:lpstr>
      <vt:lpstr>Brief History and Subdivisions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Genetik</cp:lastModifiedBy>
  <cp:revision>128</cp:revision>
  <dcterms:created xsi:type="dcterms:W3CDTF">2013-08-21T19:17:07Z</dcterms:created>
  <dcterms:modified xsi:type="dcterms:W3CDTF">2019-10-10T09:37:49Z</dcterms:modified>
</cp:coreProperties>
</file>