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257" r:id="rId3"/>
    <p:sldId id="307" r:id="rId4"/>
    <p:sldId id="308" r:id="rId5"/>
    <p:sldId id="309" r:id="rId6"/>
    <p:sldId id="310" r:id="rId7"/>
    <p:sldId id="311" r:id="rId8"/>
    <p:sldId id="312" r:id="rId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C24BF-0FE6-4461-90D4-F33D7F75D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38A98-FAA3-4FDC-A3A5-403E76B41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35992-C23B-4710-9D97-BD71E07D2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3E875-7BA9-42D8-B2EF-1C172871C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A0E78-400F-4E95-B025-F9ED5240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206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2F157-6C17-4A45-A84D-6D8528555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C7DCC4-3650-49EC-B643-27C23C33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985A6-B4CE-44FE-98AE-4C1CC3743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CC333-91B1-41D4-B965-07B0B6F0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54F3E-5DC0-4613-9465-05A5250F1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52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D9DBBF-29B5-4DC3-8890-E09190A45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D4E24-FF5B-43C5-BA2D-7E9D84D69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14D23-16CA-4B81-B78B-DCC7EC012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EB178-4057-44C5-920C-7BD97F87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86EE7-DB5D-4BB4-A57C-3FA08EED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280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C0D7A-7B95-4683-9BEC-1CD6B4EF8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76C7B-540B-4FC8-A84E-1A2A89B9A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9BE09-0126-437C-BC28-973AABC65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070AB-374D-4594-822E-09FFD349B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11E48-1F07-4E4E-94D6-B26CE510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641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DA6B8-D7F5-452C-BF6F-9338CFB1E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AD455-DFFF-4B91-9341-936AB698B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32FEF-7FA8-4190-9EB1-85BF7B3E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99525-01C7-4B4A-9601-506850AE2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A9F88-C96E-4613-B516-906EAD64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693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E5C3-F795-4975-8A29-DD98AABE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E4706-96C5-4CEA-A9D0-4F037B3143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EF1C1-A32B-4443-AEF8-8453244BE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04942-2430-4D31-9245-038D43899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C5D68-DAEA-4C1D-9B10-DE1816A86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BB1552-38CB-43F2-895F-B86F8F71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025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76D1-EB1F-465E-AEC9-9FD7741D7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2DD71-E5DF-45F7-AC7E-3D51A7916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0C7747-AD30-4B88-BCCF-315FC6501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14C67E-3716-4C7C-BB10-1C993F418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5D230A-9871-45CF-B0BA-2157CD659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07E8ED-E14B-4E2F-83C1-ABCF7A5D8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36031E-380D-4EE6-AFAE-0351E2B2B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08C39A-5E98-4E43-9115-CCE37BE27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10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A1FFC-9254-41D7-8A88-7F86E9B3F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21D95-34D1-40F3-AEB0-BB296AFB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A749F-74A1-47B9-BC2D-E6338BF1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BAE7E-9743-463B-8FD9-D91A4801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2140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C1D439-9682-4117-9B01-CA8C891D7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AB42A0-30C8-47AD-ACBD-8CC53B981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31FA0-80E3-4481-8915-980697EEA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137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CA59-239D-4A6D-BCD9-7138EFF1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ED61D-C269-485A-9448-005C535A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DC3479-0F0A-4843-B422-9AA730B99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92032-1A0D-438F-8861-2FDEA6968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F55E1-E05B-48A2-B94F-E645C9219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2BBA0-B567-43E4-ABFC-7F718257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884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30A31-B7D8-4758-8380-ECB4984DD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35A6F-24E9-437B-9FAB-DA5C91CB3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66260-428F-4B45-BF3C-0E44F82DA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760E2-F5A4-4858-A77C-2DD88E17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9F28E4-5B6F-4C7C-BC71-58DF6A1BB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D7CD4-11B2-45C5-9479-5B73F0C66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963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A9A50-70B8-4139-ADC3-805C0A2AC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F0A02-C4AE-4FBE-9E2C-AE033DD0A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2968D-468E-46D8-8A54-512226D92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00529-A70F-4E3A-82B7-CEFA7A523EF1}" type="datetimeFigureOut">
              <a:rPr lang="pt-PT" smtClean="0"/>
              <a:t>04/05/2020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FCA39-9B87-44E8-9932-8D215C3ED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27483-222E-4E52-9061-423B771A5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7E6A4-67B6-4445-8782-0361947D237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3698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ensina.rtp.pt/artigo/breve-historia-da-inquisicao-em-portuga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l8kvZmYF7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nzy2KS9IVs" TargetMode="External"/><Relationship Id="rId2" Type="http://schemas.openxmlformats.org/officeDocument/2006/relationships/hyperlink" Target="https://www.youtube.com/watch?v=uFgctURyGp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Q2rpHeWD8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2807" y="3783106"/>
            <a:ext cx="9448800" cy="2246501"/>
          </a:xfrm>
        </p:spPr>
        <p:txBody>
          <a:bodyPr/>
          <a:lstStyle/>
          <a:p>
            <a:r>
              <a:rPr lang="pt-PT" b="1" dirty="0"/>
              <a:t>ISP 420 – Portekiz </a:t>
            </a:r>
            <a:r>
              <a:rPr lang="tr-TR" b="1" dirty="0"/>
              <a:t>Kültürü </a:t>
            </a:r>
            <a:r>
              <a:rPr lang="pt-PT" b="1" dirty="0"/>
              <a:t>|   Cultura Portuguesa </a:t>
            </a:r>
            <a:endParaRPr lang="en-GB" dirty="0"/>
          </a:p>
          <a:p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Resim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047" y="874021"/>
            <a:ext cx="1238627" cy="123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99202" y="2529469"/>
            <a:ext cx="123398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Sub-Departamento de Língua Portuguesa | Faculdade de Línguas, História e Geografia |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UNIVERSIDADE DE ANKARA</a:t>
            </a:r>
            <a:endParaRPr kumimoji="0" lang="pt-PT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1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5948"/>
            <a:ext cx="10515600" cy="1325563"/>
          </a:xfrm>
        </p:spPr>
        <p:txBody>
          <a:bodyPr/>
          <a:lstStyle/>
          <a:p>
            <a:pPr algn="ctr"/>
            <a:r>
              <a:rPr lang="pt-PT" dirty="0"/>
              <a:t>Summary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80655"/>
            <a:ext cx="11262511" cy="5477345"/>
          </a:xfrm>
        </p:spPr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pt-PT" dirty="0"/>
              <a:t>Quinto Império, a Inquisição e a Decadência ou Declínio? (XVII-XVIII)</a:t>
            </a:r>
          </a:p>
          <a:p>
            <a:pPr marL="514350" lvl="0" indent="-514350">
              <a:buAutoNum type="arabicPeriod"/>
            </a:pPr>
            <a:r>
              <a:rPr lang="pt-PT" dirty="0"/>
              <a:t>O modernismo.</a:t>
            </a:r>
          </a:p>
          <a:p>
            <a:pPr marL="0" lvl="0" indent="0">
              <a:buNone/>
            </a:pPr>
            <a:endParaRPr lang="pt-PT" dirty="0"/>
          </a:p>
          <a:p>
            <a:pPr marL="0" lvl="0" indent="0" algn="ctr">
              <a:buNone/>
            </a:pPr>
            <a:r>
              <a:rPr lang="pt-PT" b="1" dirty="0"/>
              <a:t>Portuguese Culture through its Literature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pt-PT" dirty="0"/>
              <a:t>The epic </a:t>
            </a:r>
            <a:r>
              <a:rPr lang="pt-PT" b="1" dirty="0"/>
              <a:t>poetry</a:t>
            </a:r>
            <a:r>
              <a:rPr lang="pt-PT" dirty="0"/>
              <a:t> - ‘Lusíadas’ of Luís Camões.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/>
              <a:t>The features of Portuguese Literature: Between the founder of Modern Literature Almeida Garret to Romanticism and Realism </a:t>
            </a:r>
            <a:r>
              <a:rPr lang="pt-PT" dirty="0"/>
              <a:t>The genius of Eça de Queiroz</a:t>
            </a:r>
            <a:endParaRPr lang="en-GB" b="1" dirty="0"/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92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787611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i="1" dirty="0"/>
              <a:t>The Causes of the Decadence</a:t>
            </a:r>
            <a:br>
              <a:rPr lang="en-GB" sz="3200" i="1" dirty="0"/>
            </a:br>
            <a:r>
              <a:rPr lang="en-GB" sz="3200" i="1" dirty="0"/>
              <a:t>of the Peninsular Peoples in the Last Three Centuries</a:t>
            </a:r>
            <a:endParaRPr lang="en-GB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0904" y="1823503"/>
            <a:ext cx="7465529" cy="49127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i="1" dirty="0"/>
              <a:t>According to the Portuguese historian, degeneration had started long before </a:t>
            </a:r>
            <a:r>
              <a:rPr lang="en-GB" i="1" dirty="0" err="1"/>
              <a:t>Alcácer-Quibir</a:t>
            </a:r>
            <a:r>
              <a:rPr lang="en-GB" i="1" dirty="0"/>
              <a:t> (…) at the peak of Portuguese overseas expansion (…) </a:t>
            </a:r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r>
              <a:rPr lang="en-GB" i="1" dirty="0"/>
              <a:t>Martins did not criticise the Discoveries, but rather the conquest of the Orient, which not only brought about luxury and thus moral degeneration, but also encouraged political centralisation and a religious fanaticism that reached its climax with the Braganza dynasty.</a:t>
            </a:r>
            <a:endParaRPr lang="fr-FR" i="1" dirty="0"/>
          </a:p>
          <a:p>
            <a:pPr marL="0" indent="0">
              <a:buNone/>
            </a:pPr>
            <a:endParaRPr lang="pt-PT" i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4834" y="1570006"/>
            <a:ext cx="3612900" cy="456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907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9092" y="116282"/>
            <a:ext cx="10515600" cy="1325563"/>
          </a:xfrm>
        </p:spPr>
        <p:txBody>
          <a:bodyPr/>
          <a:lstStyle/>
          <a:p>
            <a:r>
              <a:rPr lang="pt-PT" dirty="0"/>
              <a:t>A Inquisição – O Santo Ofício e os ‘autos de fé’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0993" y="1322788"/>
            <a:ext cx="9473699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/>
              <a:t>Over almost 300 years (1536-1861) this was one of the most feared institutions in Portugal. To guarantee a Catholic faith with a high degree of purity, thousands of people were persecuted, tortured and killed at the stake. </a:t>
            </a:r>
          </a:p>
          <a:p>
            <a:pPr marL="0" indent="0" algn="just">
              <a:buNone/>
            </a:pPr>
            <a:endParaRPr lang="pt-PT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m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666" y="3081996"/>
            <a:ext cx="6067012" cy="360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64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Marquês de Pombal e inícios da Modernidade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42496"/>
            <a:ext cx="10515600" cy="4351338"/>
          </a:xfrm>
        </p:spPr>
        <p:txBody>
          <a:bodyPr/>
          <a:lstStyle/>
          <a:p>
            <a:r>
              <a:rPr lang="en-GB" dirty="0"/>
              <a:t>He was the main responsible for the abolition of slavery in Portugal, reorganized the education system, improved relations with Spain and published a new penal code.</a:t>
            </a:r>
          </a:p>
          <a:p>
            <a:r>
              <a:rPr lang="en-GB" dirty="0"/>
              <a:t>When a devastating </a:t>
            </a:r>
            <a:r>
              <a:rPr lang="en-GB" dirty="0">
                <a:hlinkClick r:id="rId2"/>
              </a:rPr>
              <a:t>earthquake struck Lisbon on November 1, 1755, </a:t>
            </a:r>
            <a:r>
              <a:rPr lang="en-GB" dirty="0" err="1"/>
              <a:t>Pombal</a:t>
            </a:r>
            <a:r>
              <a:rPr lang="en-GB" dirty="0"/>
              <a:t> organized the aid forces and planned their reconstruction.</a:t>
            </a:r>
          </a:p>
          <a:p>
            <a:endParaRPr lang="pt-PT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751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Traços Culturais Actuais do Sebastianismo, Quinto Império, Decadência Ou Declínio?: </a:t>
            </a:r>
            <a:r>
              <a:rPr lang="pt-PT" b="1" dirty="0"/>
              <a:t>Portugal Adiado</a:t>
            </a:r>
            <a:endParaRPr lang="en-GB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69244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t-PT" i="1" dirty="0"/>
              <a:t>(…)Quanto é melhor, quando há bruma, </a:t>
            </a:r>
          </a:p>
          <a:p>
            <a:pPr marL="0" indent="0" algn="ctr">
              <a:buNone/>
            </a:pPr>
            <a:r>
              <a:rPr lang="pt-PT" i="1" dirty="0"/>
              <a:t>Esperar por D. Sebastião,</a:t>
            </a:r>
          </a:p>
          <a:p>
            <a:pPr marL="0" indent="0" algn="ctr">
              <a:buNone/>
            </a:pPr>
            <a:r>
              <a:rPr lang="pt-PT" i="1" dirty="0"/>
              <a:t>Quer venha ou não!</a:t>
            </a:r>
          </a:p>
          <a:p>
            <a:pPr marL="0" indent="0" algn="ctr">
              <a:buNone/>
            </a:pPr>
            <a:r>
              <a:rPr lang="pt-PT" sz="2000" dirty="0"/>
              <a:t>(Pessoa, poema ‘Liberdade’)</a:t>
            </a:r>
          </a:p>
          <a:p>
            <a:pPr marL="0" indent="0">
              <a:buNone/>
            </a:pPr>
            <a:endParaRPr lang="pt-PT" sz="2000" dirty="0"/>
          </a:p>
          <a:p>
            <a:pPr marL="0" indent="0" algn="ctr">
              <a:buNone/>
            </a:pPr>
            <a:r>
              <a:rPr lang="pt-PT" sz="2400" dirty="0">
                <a:hlinkClick r:id="rId2"/>
              </a:rPr>
              <a:t>“Estranha forma de vida”</a:t>
            </a:r>
            <a:endParaRPr lang="pt-PT" sz="2400" dirty="0"/>
          </a:p>
          <a:p>
            <a:pPr marL="0" indent="0" algn="ctr">
              <a:buNone/>
            </a:pPr>
            <a:endParaRPr lang="pt-PT" sz="2000" dirty="0"/>
          </a:p>
          <a:p>
            <a:pPr marL="0" indent="0" algn="ctr">
              <a:buNone/>
            </a:pPr>
            <a:r>
              <a:rPr lang="pt-PT" sz="2400" dirty="0">
                <a:hlinkClick r:id="rId3"/>
              </a:rPr>
              <a:t>“É p’ra amanhã”</a:t>
            </a:r>
            <a:endParaRPr lang="pt-PT" sz="2400" dirty="0"/>
          </a:p>
          <a:p>
            <a:pPr marL="0" indent="0">
              <a:buNone/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56058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O Perfil Clássico do português: </a:t>
            </a:r>
            <a:r>
              <a:rPr lang="pt-PT" b="1" dirty="0"/>
              <a:t>Portugal Adiado e Suspenso no Tempo</a:t>
            </a:r>
            <a:endParaRPr lang="en-GB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6924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i="1" dirty="0"/>
              <a:t>“Estava criado o perfil clássico do português – expulsara os mouros, vivera a glória do império, fora senhor de meio, baqueara historicamente mas permanecera de mente sobreexcitada, laborando no vazio da História, antevendo novo momento glorioso(…)</a:t>
            </a:r>
          </a:p>
          <a:p>
            <a:pPr marL="0" indent="0">
              <a:buNone/>
            </a:pPr>
            <a:endParaRPr lang="pt-PT" i="1" dirty="0"/>
          </a:p>
          <a:p>
            <a:pPr marL="0" indent="0">
              <a:buNone/>
            </a:pPr>
            <a:r>
              <a:rPr lang="pt-PT" i="1" dirty="0"/>
              <a:t>“O português, suspenso no tempo, habita uma permanente excitação mental, buscando momentos recorrentes que lhe recordem (…) historicamente as antigas circunstâncias de glória, fama e riqueza”</a:t>
            </a:r>
          </a:p>
          <a:p>
            <a:pPr marL="0" indent="0" algn="r">
              <a:buNone/>
            </a:pPr>
            <a:r>
              <a:rPr lang="pt-PT" dirty="0"/>
              <a:t>(Real, p.33)</a:t>
            </a:r>
          </a:p>
          <a:p>
            <a:pPr marL="0" indent="0">
              <a:buNone/>
            </a:pPr>
            <a:endParaRPr lang="pt-PT" i="1" dirty="0"/>
          </a:p>
          <a:p>
            <a:pPr marL="0" indent="0" algn="ctr">
              <a:buNone/>
            </a:pPr>
            <a:r>
              <a:rPr lang="pt-PT" b="1" i="1" dirty="0"/>
              <a:t>Prostração pessimista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412995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344" y="328911"/>
            <a:ext cx="10515600" cy="1325563"/>
          </a:xfrm>
        </p:spPr>
        <p:txBody>
          <a:bodyPr/>
          <a:lstStyle/>
          <a:p>
            <a:r>
              <a:rPr lang="pt-PT" b="1" dirty="0"/>
              <a:t>Portugal Adiado: Saudade e Fado</a:t>
            </a:r>
            <a:endParaRPr lang="en-GB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3344" y="178941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i="1" dirty="0"/>
              <a:t>“Quando é que soa, no deserto de alma</a:t>
            </a:r>
          </a:p>
          <a:p>
            <a:pPr marL="0" indent="0">
              <a:buNone/>
            </a:pPr>
            <a:r>
              <a:rPr lang="pt-PT" i="1" dirty="0"/>
              <a:t>Que Portugal é hoje sem sentir,</a:t>
            </a:r>
          </a:p>
          <a:p>
            <a:pPr marL="0" indent="0">
              <a:buNone/>
            </a:pPr>
            <a:r>
              <a:rPr lang="pt-PT" i="1" dirty="0"/>
              <a:t>Tua voz, como um balouçar de palma</a:t>
            </a:r>
          </a:p>
          <a:p>
            <a:pPr marL="0" indent="0">
              <a:buNone/>
            </a:pPr>
            <a:r>
              <a:rPr lang="pt-PT" i="1" dirty="0"/>
              <a:t>Ao pé do oásis do que possa vir”</a:t>
            </a:r>
          </a:p>
          <a:p>
            <a:pPr marL="0" indent="0" algn="ctr">
              <a:buNone/>
            </a:pPr>
            <a:r>
              <a:rPr lang="pt-PT" sz="2400" i="1" dirty="0"/>
              <a:t>(Pessoa, Poema ‘Elegia na Sombra’)</a:t>
            </a:r>
          </a:p>
          <a:p>
            <a:pPr marL="0" indent="0" algn="ctr">
              <a:buNone/>
            </a:pPr>
            <a:endParaRPr lang="pt-PT" sz="2400" i="1" dirty="0"/>
          </a:p>
          <a:p>
            <a:pPr marL="0" indent="0" algn="ctr">
              <a:buNone/>
            </a:pPr>
            <a:r>
              <a:rPr lang="pt-PT" sz="2400" dirty="0">
                <a:hlinkClick r:id="rId2"/>
              </a:rPr>
              <a:t>“Gente da minha terra”</a:t>
            </a:r>
            <a:endParaRPr lang="pt-PT" sz="2400" dirty="0"/>
          </a:p>
          <a:p>
            <a:pPr marL="0" indent="0" algn="ctr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62933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Summary</vt:lpstr>
      <vt:lpstr>The Causes of the Decadence of the Peninsular Peoples in the Last Three Centuries</vt:lpstr>
      <vt:lpstr>A Inquisição – O Santo Ofício e os ‘autos de fé’ </vt:lpstr>
      <vt:lpstr>Marquês de Pombal e inícios da Modernidade</vt:lpstr>
      <vt:lpstr>Traços Culturais Actuais do Sebastianismo, Quinto Império, Decadência Ou Declínio?: Portugal Adiado</vt:lpstr>
      <vt:lpstr>O Perfil Clássico do português: Portugal Adiado e Suspenso no Tempo</vt:lpstr>
      <vt:lpstr>Portugal Adiado: Saudade e Fado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Duarte</dc:creator>
  <cp:lastModifiedBy>José Duarte</cp:lastModifiedBy>
  <cp:revision>1</cp:revision>
  <dcterms:created xsi:type="dcterms:W3CDTF">2020-05-04T12:35:53Z</dcterms:created>
  <dcterms:modified xsi:type="dcterms:W3CDTF">2020-05-04T12:36:18Z</dcterms:modified>
</cp:coreProperties>
</file>