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83" r:id="rId4"/>
    <p:sldId id="284" r:id="rId5"/>
    <p:sldId id="285" r:id="rId6"/>
    <p:sldId id="282" r:id="rId7"/>
    <p:sldId id="286" r:id="rId8"/>
    <p:sldId id="287" r:id="rId9"/>
    <p:sldId id="288" r:id="rId10"/>
    <p:sldId id="289" r:id="rId11"/>
    <p:sldId id="29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br>
              <a:rPr lang="tr-TR" sz="5400" b="1" dirty="0"/>
            </a:br>
            <a:r>
              <a:rPr lang="tr-TR" sz="5400" b="1" dirty="0"/>
              <a:t>İRADE İLE BEYAN ARASINDAKİ UYGUNSUZLUK, AŞIRI YARARLANMA</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lgn="ctr">
              <a:buNone/>
            </a:pPr>
            <a:r>
              <a:rPr lang="tr-TR" sz="5400" b="1" dirty="0"/>
              <a:t>BORÇLAR HUKUKU: 5. HAFTA</a:t>
            </a:r>
          </a:p>
        </p:txBody>
      </p:sp>
    </p:spTree>
    <p:extLst>
      <p:ext uri="{BB962C8B-B14F-4D97-AF65-F5344CB8AC3E}">
        <p14:creationId xmlns:p14="http://schemas.microsoft.com/office/powerpoint/2010/main" val="304007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İrade fesadı halleri: </a:t>
            </a:r>
            <a:r>
              <a:rPr lang="tr-TR" sz="4000" b="1" dirty="0" err="1"/>
              <a:t>hİLE</a:t>
            </a:r>
            <a:r>
              <a:rPr lang="tr-TR" sz="4000" b="1" dirty="0"/>
              <a:t> </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lnSpcReduction="20000"/>
          </a:bodyPr>
          <a:lstStyle/>
          <a:p>
            <a:pPr marL="0" indent="0" algn="just">
              <a:buNone/>
            </a:pPr>
            <a:r>
              <a:rPr lang="tr-TR" sz="5000" b="1" dirty="0" err="1"/>
              <a:t>bb</a:t>
            </a:r>
            <a:r>
              <a:rPr lang="tr-TR" sz="5000" b="1" dirty="0"/>
              <a:t>) Hile:</a:t>
            </a:r>
          </a:p>
          <a:p>
            <a:pPr marL="0" indent="0" algn="just">
              <a:buNone/>
            </a:pPr>
            <a:r>
              <a:rPr lang="tr-TR" sz="5000" b="1" dirty="0"/>
              <a:t>Bu durumda ise, sözleşmenin taraflarından biri, karşı tarafın hilesi sonucu yanılmıştır (yanıltılmıştır). BK m.36/</a:t>
            </a:r>
            <a:r>
              <a:rPr lang="tr-TR" sz="5000" b="1" dirty="0" err="1"/>
              <a:t>I'e</a:t>
            </a:r>
            <a:r>
              <a:rPr lang="tr-TR" sz="5000" b="1" dirty="0"/>
              <a:t> göre, karşı tarafın hilesi sonucu yanıltılan tarafın yanılması (hatası) esaslı olması bile, yanıltılan kişi sözleşmeyi iptal edebilir.</a:t>
            </a:r>
          </a:p>
        </p:txBody>
      </p:sp>
    </p:spTree>
    <p:extLst>
      <p:ext uri="{BB962C8B-B14F-4D97-AF65-F5344CB8AC3E}">
        <p14:creationId xmlns:p14="http://schemas.microsoft.com/office/powerpoint/2010/main" val="2951513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İrade fesadı halleri: KORKUTMA</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85000" lnSpcReduction="20000"/>
          </a:bodyPr>
          <a:lstStyle/>
          <a:p>
            <a:pPr marL="0" indent="0" algn="just">
              <a:buNone/>
            </a:pPr>
            <a:r>
              <a:rPr lang="tr-TR" sz="5000" b="1" dirty="0"/>
              <a:t>cc) Korkutma (İkrah):</a:t>
            </a:r>
          </a:p>
          <a:p>
            <a:pPr marL="0" indent="0" algn="just">
              <a:buNone/>
            </a:pPr>
            <a:r>
              <a:rPr lang="tr-TR" sz="5000" b="1" dirty="0"/>
              <a:t>Taraflardan biri yapmak istemediği bir sözleşmeyi, kendisine veya yakınlarından birine ağır ve derhal meydana gelecek bir zarar verileceği </a:t>
            </a:r>
            <a:r>
              <a:rPr lang="tr-TR" sz="5000" b="1" dirty="0" err="1"/>
              <a:t>tehditi</a:t>
            </a:r>
            <a:r>
              <a:rPr lang="tr-TR" sz="5000" b="1" dirty="0"/>
              <a:t> altında yapmışsa, korkutma hali söz konusudur. Korkutulan taraf, korkutma fiilini üçüncü bir kişi işlemiş olsa bile sözleşmeyi iptal edebilir (BK m. 37).</a:t>
            </a:r>
          </a:p>
        </p:txBody>
      </p:sp>
    </p:spTree>
    <p:extLst>
      <p:ext uri="{BB962C8B-B14F-4D97-AF65-F5344CB8AC3E}">
        <p14:creationId xmlns:p14="http://schemas.microsoft.com/office/powerpoint/2010/main" val="394721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SÖZLEŞMEDE, İRADE  İLE  BEYAN ARASINDAKİ UYGUNSUZLUK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Geçen hafta anlatıldığı gibi, sözleşmenin kurulması için açıklanan karşılıklı iradelerin (irade beyanlarının) birbirine uygun olması gerekir (BK m. 1/1). </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SÖZLEŞMEDE, İRADE  İLE  BEYAN ARASINDAKİ UYGUNSUZLUK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Acaba sadece açıklanan iradelerin (irade beyanlarının) birbirine uygun olması yeterli midir; yoksa bu beyanların iç iradelere de uygun olması gerekir mi?</a:t>
            </a:r>
          </a:p>
        </p:txBody>
      </p:sp>
    </p:spTree>
    <p:extLst>
      <p:ext uri="{BB962C8B-B14F-4D97-AF65-F5344CB8AC3E}">
        <p14:creationId xmlns:p14="http://schemas.microsoft.com/office/powerpoint/2010/main" val="1460667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SÖZLEŞMEDE, İRADE  İLE  BEYAN ARASINDAKİ UYGUNSUZLUK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lnSpcReduction="20000"/>
          </a:bodyPr>
          <a:lstStyle/>
          <a:p>
            <a:pPr algn="just"/>
            <a:r>
              <a:rPr lang="tr-TR" sz="5000" b="1" dirty="0"/>
              <a:t>Öğretide hâkim olan görüş, maddedeki "beyan" kelimesine üstünlük tanımakta ve irade beyanları arasında uygunluk aramaktadır. </a:t>
            </a:r>
          </a:p>
          <a:p>
            <a:pPr algn="just"/>
            <a:r>
              <a:rPr lang="tr-TR" sz="5000" b="1" dirty="0"/>
              <a:t>Ancak bu uygunluğu araştırırken, irade beyanları güven ilkesi gereğince yorumlanmak ve irade beyanları buna göre anlamlandırılmalıdır. </a:t>
            </a:r>
          </a:p>
        </p:txBody>
      </p:sp>
    </p:spTree>
    <p:extLst>
      <p:ext uri="{BB962C8B-B14F-4D97-AF65-F5344CB8AC3E}">
        <p14:creationId xmlns:p14="http://schemas.microsoft.com/office/powerpoint/2010/main" val="219221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SÖZLEŞMEDE, İRADE  İLE  BEYAN ARASINDAKİ UYGUNSUZLUK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lnSpcReduction="10000"/>
          </a:bodyPr>
          <a:lstStyle/>
          <a:p>
            <a:pPr marL="0" indent="0" algn="just">
              <a:buNone/>
            </a:pPr>
            <a:r>
              <a:rPr lang="tr-TR" sz="5000" b="1" dirty="0"/>
              <a:t>Fakat bu yorum sonucu beyana verilen anlam beyan sahibinin iç iradesine uymuyorsa, sözleşme BK m. </a:t>
            </a:r>
            <a:r>
              <a:rPr lang="tr-TR" sz="5000" b="1" dirty="0" err="1"/>
              <a:t>l'e</a:t>
            </a:r>
            <a:r>
              <a:rPr lang="tr-TR" sz="5000" b="1" dirty="0"/>
              <a:t> göre birbirine uyan beyanlar sonucu meydana gelirse de, beyan sahibi tarafından hata nedeniyle iptali istenebilir.</a:t>
            </a:r>
          </a:p>
        </p:txBody>
      </p:sp>
    </p:spTree>
    <p:extLst>
      <p:ext uri="{BB962C8B-B14F-4D97-AF65-F5344CB8AC3E}">
        <p14:creationId xmlns:p14="http://schemas.microsoft.com/office/powerpoint/2010/main" val="3833464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117512" y="231354"/>
            <a:ext cx="11703587" cy="1002535"/>
          </a:xfrm>
        </p:spPr>
        <p:txBody>
          <a:bodyPr>
            <a:normAutofit/>
          </a:bodyPr>
          <a:lstStyle/>
          <a:p>
            <a:pPr algn="ctr"/>
            <a:r>
              <a:rPr lang="tr-TR" sz="4500" b="1" dirty="0"/>
              <a:t>İRADE FESADI HALLERİ</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264405" y="1079653"/>
            <a:ext cx="11810082" cy="5376231"/>
          </a:xfrm>
        </p:spPr>
        <p:txBody>
          <a:bodyPr>
            <a:normAutofit fontScale="92500" lnSpcReduction="20000"/>
          </a:bodyPr>
          <a:lstStyle/>
          <a:p>
            <a:pPr algn="just"/>
            <a:r>
              <a:rPr lang="tr-TR" sz="4800" b="1" dirty="0"/>
              <a:t>Hata, hile, korkutma nedeniyle irade ile beyan arasında istenmeden meydana gelen uygunsuzluk hallerine, irade fesadı halleri denilmektedir. </a:t>
            </a:r>
          </a:p>
          <a:p>
            <a:pPr algn="just"/>
            <a:r>
              <a:rPr lang="tr-TR" sz="4800" b="1" dirty="0"/>
              <a:t>Bunun dışında, irade ile beyan arasındaki uygunsuzluk hali </a:t>
            </a:r>
            <a:r>
              <a:rPr lang="tr-TR" sz="4800" b="1" dirty="0" err="1"/>
              <a:t>kasden</a:t>
            </a:r>
            <a:r>
              <a:rPr lang="tr-TR" sz="4800" b="1" dirty="0"/>
              <a:t> (bilerek, isteyerek) meydana getirilmiş olabilir. Bunlardan en önemlisi, muvazaa (danışıklılık) halidir.</a:t>
            </a:r>
          </a:p>
        </p:txBody>
      </p:sp>
    </p:spTree>
    <p:extLst>
      <p:ext uri="{BB962C8B-B14F-4D97-AF65-F5344CB8AC3E}">
        <p14:creationId xmlns:p14="http://schemas.microsoft.com/office/powerpoint/2010/main" val="1530711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MUVAZAA NEDİR?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Muvazaa (danışıklılık), tarafların üçüncü kişileri aldatmak amacıyla gerçek iradelerine uymayan bir işlem yapmaları ve görünürdeki bu işlemin kendilerini bağlamayacağı konusunda anlaşmalarıdır.</a:t>
            </a:r>
          </a:p>
        </p:txBody>
      </p:sp>
    </p:spTree>
    <p:extLst>
      <p:ext uri="{BB962C8B-B14F-4D97-AF65-F5344CB8AC3E}">
        <p14:creationId xmlns:p14="http://schemas.microsoft.com/office/powerpoint/2010/main" val="1341473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İrade fesadı halleri (hata, hile, korkutma)</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a:bodyPr>
          <a:lstStyle/>
          <a:p>
            <a:pPr marL="0" indent="0" algn="just">
              <a:buNone/>
            </a:pPr>
            <a:r>
              <a:rPr lang="tr-TR" sz="5000" b="1" dirty="0"/>
              <a:t>İrade fesadı (irade bozukluğu) halleri denilince, </a:t>
            </a:r>
            <a:r>
              <a:rPr lang="tr-TR" sz="5000" b="1" dirty="0" err="1"/>
              <a:t>BK'da</a:t>
            </a:r>
            <a:r>
              <a:rPr lang="tr-TR" sz="5000" b="1" dirty="0"/>
              <a:t> "rızadaki fesat" başlığı altında (TBK m. 30 vd.) düzenlenmiş bulunan hata, hile ve korkutma (ikrah) halleri anlaşılır (gayrı </a:t>
            </a:r>
            <a:r>
              <a:rPr lang="tr-TR" sz="5000" b="1" dirty="0" err="1"/>
              <a:t>kasdi</a:t>
            </a:r>
            <a:r>
              <a:rPr lang="tr-TR" sz="5000" b="1" dirty="0"/>
              <a:t> uygunsuzluk halleri).</a:t>
            </a:r>
          </a:p>
        </p:txBody>
      </p:sp>
    </p:spTree>
    <p:extLst>
      <p:ext uri="{BB962C8B-B14F-4D97-AF65-F5344CB8AC3E}">
        <p14:creationId xmlns:p14="http://schemas.microsoft.com/office/powerpoint/2010/main" val="2985675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77118" y="5370724"/>
            <a:ext cx="11799065" cy="1151262"/>
          </a:xfrm>
        </p:spPr>
        <p:txBody>
          <a:bodyPr>
            <a:noAutofit/>
          </a:bodyPr>
          <a:lstStyle/>
          <a:p>
            <a:r>
              <a:rPr lang="tr-TR" sz="4000" b="1" dirty="0"/>
              <a:t>İrade fesadı halleri: hata </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374573" y="132203"/>
            <a:ext cx="11501610" cy="5321146"/>
          </a:xfrm>
        </p:spPr>
        <p:txBody>
          <a:bodyPr>
            <a:normAutofit fontScale="92500" lnSpcReduction="20000"/>
          </a:bodyPr>
          <a:lstStyle/>
          <a:p>
            <a:pPr marL="0" indent="0" algn="just">
              <a:buNone/>
            </a:pPr>
            <a:r>
              <a:rPr lang="tr-TR" sz="5000" b="1" dirty="0" err="1"/>
              <a:t>aa</a:t>
            </a:r>
            <a:r>
              <a:rPr lang="tr-TR" sz="5000" b="1" dirty="0"/>
              <a:t>) Hata:</a:t>
            </a:r>
          </a:p>
          <a:p>
            <a:pPr marL="0" indent="0" algn="just">
              <a:buNone/>
            </a:pPr>
            <a:r>
              <a:rPr lang="tr-TR" sz="5000" b="1" dirty="0"/>
              <a:t>Sözleşmenin taraflarından birisinin yanılarak, gerçek iradesine uymayan bir beyanda bulunmasıdır. Ancak esaslı hatalar, hataya düşene sözleşmeyi iptal hakkı verir (m.30). Bu nedenle esaslı hata, sözleşmeyi iptal hakkı veren hata olarak tanımlanabilir. </a:t>
            </a:r>
          </a:p>
        </p:txBody>
      </p:sp>
    </p:spTree>
    <p:extLst>
      <p:ext uri="{BB962C8B-B14F-4D97-AF65-F5344CB8AC3E}">
        <p14:creationId xmlns:p14="http://schemas.microsoft.com/office/powerpoint/2010/main" val="1282168343"/>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239</TotalTime>
  <Words>452</Words>
  <Application>Microsoft Office PowerPoint</Application>
  <PresentationFormat>Geniş ekran</PresentationFormat>
  <Paragraphs>27</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Century Gothic</vt:lpstr>
      <vt:lpstr>Wingdings 3</vt:lpstr>
      <vt:lpstr>Dilim</vt:lpstr>
      <vt:lpstr> İRADE İLE BEYAN ARASINDAKİ UYGUNSUZLUK, AŞIRI YARARLANMA</vt:lpstr>
      <vt:lpstr>SÖZLEŞMEDE, İRADE  İLE  BEYAN ARASINDAKİ UYGUNSUZLUK HALLERİ</vt:lpstr>
      <vt:lpstr>SÖZLEŞMEDE, İRADE  İLE  BEYAN ARASINDAKİ UYGUNSUZLUK HALLERİ</vt:lpstr>
      <vt:lpstr>SÖZLEŞMEDE, İRADE  İLE  BEYAN ARASINDAKİ UYGUNSUZLUK HALLERİ</vt:lpstr>
      <vt:lpstr>SÖZLEŞMEDE, İRADE  İLE  BEYAN ARASINDAKİ UYGUNSUZLUK HALLERİ</vt:lpstr>
      <vt:lpstr>İRADE FESADI HALLERİ</vt:lpstr>
      <vt:lpstr>MUVAZAA NEDİR?</vt:lpstr>
      <vt:lpstr>İrade fesadı halleri (hata, hile, korkutma)</vt:lpstr>
      <vt:lpstr>İrade fesadı halleri: hata </vt:lpstr>
      <vt:lpstr>İrade fesadı halleri: hİLE </vt:lpstr>
      <vt:lpstr>İrade fesadı halleri: KORKUTMA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42</cp:revision>
  <dcterms:created xsi:type="dcterms:W3CDTF">2021-09-15T13:57:36Z</dcterms:created>
  <dcterms:modified xsi:type="dcterms:W3CDTF">2021-09-16T08:58:55Z</dcterms:modified>
</cp:coreProperties>
</file>