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66" r:id="rId2"/>
    <p:sldId id="267" r:id="rId3"/>
    <p:sldId id="269" r:id="rId4"/>
    <p:sldId id="268" r:id="rId5"/>
    <p:sldId id="276" r:id="rId6"/>
    <p:sldId id="277" r:id="rId7"/>
    <p:sldId id="271" r:id="rId8"/>
    <p:sldId id="273" r:id="rId9"/>
    <p:sldId id="272" r:id="rId10"/>
    <p:sldId id="278" r:id="rId11"/>
    <p:sldId id="27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78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0693" y="1769540"/>
            <a:ext cx="9440034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693" y="3598339"/>
            <a:ext cx="9440034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82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Slate-V2-H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83" y="547807"/>
            <a:ext cx="10141799" cy="3816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565255"/>
            <a:ext cx="10355326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69349" y="695009"/>
            <a:ext cx="9845346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5376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395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8437"/>
            <a:ext cx="1035376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95180"/>
            <a:ext cx="10353763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219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304353"/>
            <a:ext cx="10353763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90600" y="88479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504716" y="292825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161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2126942"/>
            <a:ext cx="10353763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84" y="4650556"/>
            <a:ext cx="1035219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24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5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6711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435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572" y="1885950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66572" y="2571750"/>
            <a:ext cx="3300984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9304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62" y="1818214"/>
            <a:ext cx="3339972" cy="1847851"/>
          </a:xfrm>
          <a:prstGeom prst="rect">
            <a:avLst/>
          </a:prstGeom>
        </p:spPr>
      </p:pic>
      <p:pic>
        <p:nvPicPr>
          <p:cNvPr id="36" name="Picture 35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3800" y="1818214"/>
            <a:ext cx="3339972" cy="1847851"/>
          </a:xfrm>
          <a:prstGeom prst="rect">
            <a:avLst/>
          </a:prstGeom>
        </p:spPr>
      </p:pic>
      <p:pic>
        <p:nvPicPr>
          <p:cNvPr id="37" name="Picture 36" descr="Slate-V2-H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051" y="1818214"/>
            <a:ext cx="3339972" cy="1847851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3" cy="97045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8102" y="1938918"/>
            <a:ext cx="3092368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480368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88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45743" y="1939094"/>
            <a:ext cx="3092368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435" y="4480367"/>
            <a:ext cx="3300984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66697" y="3904106"/>
            <a:ext cx="3300984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75698" y="1934432"/>
            <a:ext cx="3092368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66572" y="4480365"/>
            <a:ext cx="3300984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3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67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83068" y="609599"/>
            <a:ext cx="228448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6" y="609599"/>
            <a:ext cx="7916872" cy="5181601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2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0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1761067"/>
            <a:ext cx="9590550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3589879"/>
            <a:ext cx="9590550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44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1732449"/>
            <a:ext cx="5060497" cy="405875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2892" y="1732449"/>
            <a:ext cx="5064665" cy="4058751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72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1734506"/>
            <a:ext cx="5089072" cy="4148769"/>
          </a:xfrm>
          <a:prstGeom prst="rect">
            <a:avLst/>
          </a:prstGeom>
        </p:spPr>
      </p:pic>
      <p:pic>
        <p:nvPicPr>
          <p:cNvPr id="21" name="Picture 20" descr="Slate-V2-H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485" y="1734506"/>
            <a:ext cx="5089072" cy="4148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72" y="1835254"/>
            <a:ext cx="4876344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5872" y="2380137"/>
            <a:ext cx="4876344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4967" y="1835254"/>
            <a:ext cx="4895330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4967" y="2380137"/>
            <a:ext cx="4895330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5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56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3706889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609600"/>
            <a:ext cx="6411924" cy="51816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1518"/>
            <a:ext cx="3706889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5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Slate-V2-H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665" y="609600"/>
            <a:ext cx="3584166" cy="520483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923"/>
            <a:ext cx="5934949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42551" y="763702"/>
            <a:ext cx="3275751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2439261"/>
            <a:ext cx="5934949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522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1732449"/>
            <a:ext cx="1035376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1ACD532A-4B8B-463C-A671-63D8BAD9A6E5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5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F5E94D50-AACF-4926-A99D-AAD1E3E3E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6572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544F8F-871C-4539-87B5-1B90EC27B8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KONU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6CF945F-8228-4F0B-B155-3F89BF1FFA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11</a:t>
            </a:r>
            <a:r>
              <a:rPr lang="ko-KR" altLang="en-US" dirty="0">
                <a:solidFill>
                  <a:srgbClr val="FFC000"/>
                </a:solidFill>
              </a:rPr>
              <a:t>과  한국어 실력</a:t>
            </a:r>
            <a:endParaRPr lang="en-US" altLang="ko-KR" dirty="0">
              <a:solidFill>
                <a:srgbClr val="FFC000"/>
              </a:solidFill>
            </a:endParaRPr>
          </a:p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12</a:t>
            </a:r>
            <a:r>
              <a:rPr lang="ko-KR" altLang="en-US" dirty="0">
                <a:solidFill>
                  <a:srgbClr val="FFC000"/>
                </a:solidFill>
              </a:rPr>
              <a:t>과 휴 가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46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한국인의 </a:t>
            </a:r>
            <a:r>
              <a:rPr lang="ko-KR" altLang="en-US" dirty="0" err="1">
                <a:solidFill>
                  <a:srgbClr val="FFC000"/>
                </a:solidFill>
              </a:rPr>
              <a:t>피서법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dirty="0"/>
              <a:t>（</a:t>
            </a:r>
            <a:r>
              <a:rPr lang="ko-KR" altLang="en-US" sz="2400" dirty="0"/>
              <a:t>해마다 </a:t>
            </a:r>
            <a:r>
              <a:rPr lang="en-US" altLang="ko-KR" sz="2400" dirty="0"/>
              <a:t>7</a:t>
            </a:r>
            <a:r>
              <a:rPr lang="ko-KR" altLang="en-US" sz="2400" dirty="0"/>
              <a:t>월말에서 </a:t>
            </a:r>
            <a:r>
              <a:rPr lang="en-US" altLang="ko-KR" sz="2400" dirty="0"/>
              <a:t>8</a:t>
            </a:r>
            <a:r>
              <a:rPr lang="ko-KR" altLang="en-US" sz="2400" dirty="0"/>
              <a:t>월초 사이에는 휴가철이 시작된다</a:t>
            </a:r>
            <a:r>
              <a:rPr lang="en-US" altLang="ko-KR" sz="2400" dirty="0"/>
              <a:t>. </a:t>
            </a:r>
            <a:r>
              <a:rPr lang="ko-KR" altLang="en-US" sz="2400" dirty="0"/>
              <a:t>낮 최고 기온이 평균 </a:t>
            </a:r>
            <a:r>
              <a:rPr lang="en-US" altLang="ko-KR" sz="2400" dirty="0"/>
              <a:t>28-29</a:t>
            </a:r>
            <a:r>
              <a:rPr lang="ko-KR" altLang="en-US" sz="2400" dirty="0"/>
              <a:t>도까지 오르고</a:t>
            </a:r>
            <a:r>
              <a:rPr lang="en-US" altLang="ko-KR" sz="2400" dirty="0"/>
              <a:t>, </a:t>
            </a:r>
            <a:r>
              <a:rPr lang="ko-KR" altLang="en-US" sz="2400" dirty="0"/>
              <a:t>밤에는 잠을 잘 수 없는 열대야 현상까지 나 </a:t>
            </a:r>
            <a:r>
              <a:rPr lang="ko-KR" altLang="en-US" sz="2400" dirty="0" err="1"/>
              <a:t>타난다</a:t>
            </a:r>
            <a:r>
              <a:rPr lang="en-US" altLang="ko-KR" sz="2400" dirty="0"/>
              <a:t>. </a:t>
            </a:r>
            <a:r>
              <a:rPr lang="ko-KR" altLang="en-US" sz="2400" dirty="0"/>
              <a:t>요즘에는 더위를 피해서 산이나 바다로 떠나는 적극적인 피서 방 법을 택하고 있지만</a:t>
            </a:r>
            <a:r>
              <a:rPr lang="en-US" altLang="ko-KR" sz="2400" dirty="0"/>
              <a:t>, </a:t>
            </a:r>
            <a:r>
              <a:rPr lang="ko-KR" altLang="en-US" sz="2400" dirty="0"/>
              <a:t>원래 정착성 민족인 우리 한국 사람들은 이동하지 않고 더위를 피해야 했으므로 여러 가지 재미있는 피서 방법이 있었다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그 중 한 예로 죽부인을 들 수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죽부인이라면 글자 그대로 대나무 부인이란 뜻인데</a:t>
            </a:r>
            <a:r>
              <a:rPr lang="en-US" altLang="ko-KR" sz="2400" dirty="0"/>
              <a:t>, </a:t>
            </a:r>
            <a:r>
              <a:rPr lang="ko-KR" altLang="en-US" sz="2400" dirty="0"/>
              <a:t>대나무로 여자의 몸처럼 만든 큰 인형을 안고 자는 것 이었다</a:t>
            </a:r>
            <a:r>
              <a:rPr lang="en-US" altLang="ko-KR" sz="2400" dirty="0"/>
              <a:t>. </a:t>
            </a:r>
            <a:r>
              <a:rPr lang="ko-KR" altLang="en-US" sz="2400" dirty="0"/>
              <a:t>부인 대신에 안고 잔다고 해서 이것의 이름은 죽부인</a:t>
            </a:r>
            <a:r>
              <a:rPr lang="en-US" altLang="ko-KR" sz="2400" dirty="0"/>
              <a:t>, </a:t>
            </a:r>
            <a:r>
              <a:rPr lang="ko-KR" altLang="en-US" sz="2400" dirty="0"/>
              <a:t>또는 바람 가시이다</a:t>
            </a:r>
            <a:r>
              <a:rPr lang="en-US" altLang="ko-KR" sz="2400" dirty="0"/>
              <a:t>. </a:t>
            </a:r>
            <a:r>
              <a:rPr lang="ko-KR" altLang="en-US" sz="2400" dirty="0"/>
              <a:t>부인이 아닌 바람을 안고 잔다는 생각이 재미있으면서 시적이 기도 하다</a:t>
            </a:r>
            <a:r>
              <a:rPr lang="en-US" altLang="ko-KR" sz="2400" dirty="0"/>
              <a:t>. </a:t>
            </a:r>
            <a:r>
              <a:rPr lang="ko-KR" altLang="en-US" sz="2400" dirty="0"/>
              <a:t>그리고 아버지가 안고 주무시던 죽부인을 아들이 안고 잘 수 없었다는 걸 볼 때 도덕 관념 또한 강했다는 것도 알 수 있다</a:t>
            </a:r>
            <a:r>
              <a:rPr lang="en-US" altLang="ko-KR" sz="2400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5158185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한국인의 </a:t>
            </a:r>
            <a:r>
              <a:rPr lang="ko-KR" altLang="en-US" dirty="0" err="1">
                <a:solidFill>
                  <a:srgbClr val="FFC000"/>
                </a:solidFill>
              </a:rPr>
              <a:t>피서법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또 예전 복중 행사의 하나로 물에 발을 담그는 탁족 놀이가 있었는데</a:t>
            </a:r>
            <a:r>
              <a:rPr lang="en-US" altLang="ko-KR" sz="2400" dirty="0"/>
              <a:t>, </a:t>
            </a:r>
            <a:r>
              <a:rPr lang="ko-KR" altLang="en-US" sz="2400" dirty="0"/>
              <a:t>더운 여름날 성안 여인네들이 남산이나 북악의 계곡에 발을 담그고 더위 를 피했다 해서 붙여진 이름이다</a:t>
            </a:r>
            <a:r>
              <a:rPr lang="en-US" altLang="ko-KR" sz="2400" dirty="0"/>
              <a:t>. </a:t>
            </a:r>
            <a:r>
              <a:rPr lang="ko-KR" altLang="en-US" sz="2400" dirty="0"/>
              <a:t>요즘에는 더운 날 시원한 물에 발을 담그고 책을 읽거나 </a:t>
            </a:r>
            <a:r>
              <a:rPr lang="en-US" altLang="ko-KR" sz="2400" dirty="0"/>
              <a:t>TV</a:t>
            </a:r>
            <a:r>
              <a:rPr lang="ko-KR" altLang="en-US" sz="2400" dirty="0"/>
              <a:t>에서 방영해 주는 무서운 영화를 보면서 더위를 쫓는데 이 역시 선조로부터 물려받은 지혜로운 피서법인 것이다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그러다 보면 어느새 시원한 가을 바람이 불기 시작하여 언제 더웠는지 다 잊어 버린 채 앞으로 다가올 겨울을 생각한다</a:t>
            </a:r>
            <a:r>
              <a:rPr lang="en-US" altLang="ko-KR" sz="2400" dirty="0"/>
              <a:t>. </a:t>
            </a:r>
            <a:r>
              <a:rPr lang="ko-KR" altLang="en-US" sz="2400" dirty="0"/>
              <a:t>한국의 여름은 짧으나 뜨겁다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옛 선조들은 이렇듯 여러 가지 지혜롭고 슬기로운 방법으로 더위를 피했다</a:t>
            </a:r>
            <a:r>
              <a:rPr lang="en-US" altLang="ko-KR" sz="2400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95599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2" y="988290"/>
            <a:ext cx="11305308" cy="585187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이 책</a:t>
            </a:r>
            <a:r>
              <a:rPr lang="en-US" altLang="ko-KR" sz="2800" dirty="0"/>
              <a:t>, </a:t>
            </a:r>
            <a:r>
              <a:rPr lang="ko-KR" altLang="en-US" sz="2800" dirty="0"/>
              <a:t>누구 책 이 에요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</a:t>
            </a:r>
            <a:r>
              <a:rPr lang="ko-KR" altLang="en-US" sz="2800" dirty="0"/>
              <a:t>제 책이에요</a:t>
            </a:r>
            <a:r>
              <a:rPr lang="en-US" altLang="ko-KR" sz="2800" dirty="0"/>
              <a:t>. </a:t>
            </a:r>
            <a:r>
              <a:rPr lang="ko-KR" altLang="en-US" sz="2800" dirty="0"/>
              <a:t>이리 주세요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</a:t>
            </a:r>
            <a:r>
              <a:rPr lang="ko-KR" altLang="en-US" sz="2800" dirty="0"/>
              <a:t>무슨 책이에요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한국어책이에요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</a:t>
            </a:r>
            <a:r>
              <a:rPr lang="en-US" altLang="ko-KR" sz="2800" dirty="0"/>
              <a:t>: </a:t>
            </a:r>
            <a:r>
              <a:rPr lang="ko-KR" altLang="en-US" sz="2800" dirty="0"/>
              <a:t>언제부터 한국어를 배워요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/>
              <a:t>이번 학기부터 배워요</a:t>
            </a:r>
          </a:p>
          <a:p>
            <a:endParaRPr lang="en-US" altLang="ko-KR" sz="2800" dirty="0"/>
          </a:p>
          <a:p>
            <a:r>
              <a:rPr lang="ko-KR" altLang="en-US" sz="2800" dirty="0"/>
              <a:t>선생님 </a:t>
            </a:r>
            <a:r>
              <a:rPr lang="en-US" altLang="ko-KR" sz="2800" dirty="0"/>
              <a:t>: </a:t>
            </a:r>
            <a:r>
              <a:rPr lang="ko-KR" altLang="en-US" sz="2800" dirty="0"/>
              <a:t>이 책을 다 배웠어요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존 </a:t>
            </a:r>
            <a:r>
              <a:rPr lang="en-US" altLang="ko-KR" sz="2800" dirty="0"/>
              <a:t>		: </a:t>
            </a:r>
            <a:r>
              <a:rPr lang="ko-KR" altLang="en-US" sz="2800" dirty="0" err="1"/>
              <a:t>아니오</a:t>
            </a:r>
            <a:r>
              <a:rPr lang="en-US" altLang="ko-KR" sz="2800" dirty="0"/>
              <a:t>, </a:t>
            </a:r>
            <a:r>
              <a:rPr lang="ko-KR" altLang="en-US" sz="2800" dirty="0"/>
              <a:t>아직 다 못 배웠어요</a:t>
            </a:r>
            <a:r>
              <a:rPr lang="en-US" altLang="ko-KR" sz="2800" dirty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en-US" dirty="0"/>
          </a:p>
        </p:txBody>
      </p:sp>
      <p:sp>
        <p:nvSpPr>
          <p:cNvPr id="9" name="Başlık 4">
            <a:extLst>
              <a:ext uri="{FF2B5EF4-FFF2-40B4-BE49-F238E27FC236}">
                <a16:creationId xmlns:a16="http://schemas.microsoft.com/office/drawing/2014/main" id="{737025BA-6B2D-4325-BC8F-4E92CC22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8" y="1784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11</a:t>
            </a:r>
            <a:r>
              <a:rPr lang="ko-KR" altLang="en-US" dirty="0">
                <a:solidFill>
                  <a:srgbClr val="FFC000"/>
                </a:solidFill>
              </a:rPr>
              <a:t>과  한국어 실력</a:t>
            </a:r>
          </a:p>
        </p:txBody>
      </p:sp>
    </p:spTree>
    <p:extLst>
      <p:ext uri="{BB962C8B-B14F-4D97-AF65-F5344CB8AC3E}">
        <p14:creationId xmlns:p14="http://schemas.microsoft.com/office/powerpoint/2010/main" val="2627619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1250D6C9-2F5A-4CD8-AE25-6116C3E6C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935" y="482600"/>
            <a:ext cx="9809018" cy="6375400"/>
          </a:xfrm>
        </p:spPr>
        <p:txBody>
          <a:bodyPr>
            <a:normAutofit lnSpcReduction="10000"/>
          </a:bodyPr>
          <a:lstStyle/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한국어 공부를 얼마쯤 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	</a:t>
            </a:r>
            <a:r>
              <a:rPr lang="en-US" altLang="ko-KR" sz="2600" dirty="0"/>
              <a:t>	:</a:t>
            </a:r>
            <a:r>
              <a:rPr lang="ko-KR" altLang="en-US" sz="2600" dirty="0"/>
              <a:t>한 학기쯤 했어요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신문을 읽을 수 있어요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신문은 아직 못 읽어요</a:t>
            </a:r>
            <a:r>
              <a:rPr lang="en-US" altLang="ko-KR" sz="2600" dirty="0"/>
              <a:t>. </a:t>
            </a:r>
            <a:r>
              <a:rPr lang="ko-KR" altLang="en-US" sz="2600" dirty="0"/>
              <a:t>글자는 알지만 뜻을 몰라요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회화는 어때요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존 </a:t>
            </a:r>
            <a:r>
              <a:rPr lang="en-US" altLang="ko-KR" sz="2600" dirty="0"/>
              <a:t>		: </a:t>
            </a:r>
            <a:r>
              <a:rPr lang="ko-KR" altLang="en-US" sz="2600" dirty="0"/>
              <a:t>회화도 잘 못해요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선생님 </a:t>
            </a:r>
            <a:r>
              <a:rPr lang="en-US" altLang="ko-KR" sz="2600" dirty="0"/>
              <a:t>: </a:t>
            </a:r>
            <a:r>
              <a:rPr lang="ko-KR" altLang="en-US" sz="2600" dirty="0"/>
              <a:t>잘 </a:t>
            </a:r>
            <a:r>
              <a:rPr lang="ko-KR" altLang="en-US" sz="2600" dirty="0" err="1"/>
              <a:t>하시는데요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존</a:t>
            </a:r>
            <a:r>
              <a:rPr lang="en-US" altLang="ko-KR" sz="2600" dirty="0"/>
              <a:t>	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쉬운말만잘해요</a:t>
            </a:r>
            <a:r>
              <a:rPr lang="en-US" altLang="ko-KR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1043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464AE90-B1F7-4B92-91B9-19229991C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4400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172741-69B1-4FF2-ACA1-46A27781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9" y="1732450"/>
            <a:ext cx="5580611" cy="3620946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책</a:t>
            </a:r>
            <a:endParaRPr lang="en-US" altLang="ko-KR" sz="2800" dirty="0"/>
          </a:p>
          <a:p>
            <a:r>
              <a:rPr lang="ko-KR" altLang="en-US" sz="2800" dirty="0"/>
              <a:t>학기</a:t>
            </a:r>
            <a:endParaRPr lang="en-US" altLang="ko-KR" sz="2800" dirty="0"/>
          </a:p>
          <a:p>
            <a:r>
              <a:rPr lang="ko-KR" altLang="en-US" sz="2800" dirty="0"/>
              <a:t>뜻</a:t>
            </a:r>
            <a:endParaRPr lang="en-US" altLang="ko-KR" sz="2800" dirty="0"/>
          </a:p>
          <a:p>
            <a:r>
              <a:rPr lang="ko-KR" altLang="en-US" sz="2800" dirty="0"/>
              <a:t>이리</a:t>
            </a:r>
            <a:endParaRPr lang="en-US" altLang="ko-KR" sz="2800" dirty="0"/>
          </a:p>
          <a:p>
            <a:r>
              <a:rPr lang="ko-KR" altLang="en-US" sz="2800" dirty="0"/>
              <a:t>신문</a:t>
            </a:r>
            <a:endParaRPr lang="en-US" altLang="ko-KR" sz="2800" dirty="0"/>
          </a:p>
          <a:p>
            <a:r>
              <a:rPr lang="ko-KR" altLang="en-US" sz="2800" dirty="0"/>
              <a:t>회회</a:t>
            </a:r>
            <a:endParaRPr lang="tr-TR" altLang="ko-KR" sz="2800" dirty="0"/>
          </a:p>
        </p:txBody>
      </p:sp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318DCC21-D0F6-480C-9FE0-FFC6003A7617}"/>
              </a:ext>
            </a:extLst>
          </p:cNvPr>
          <p:cNvSpPr txBox="1">
            <a:spLocks/>
          </p:cNvSpPr>
          <p:nvPr/>
        </p:nvSpPr>
        <p:spPr>
          <a:xfrm>
            <a:off x="7019636" y="1732449"/>
            <a:ext cx="4917440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effectLst/>
              </a:rPr>
              <a:t>글자 ［</a:t>
            </a:r>
            <a:r>
              <a:rPr lang="ko-KR" altLang="en-US" sz="2600" dirty="0" err="1">
                <a:effectLst/>
              </a:rPr>
              <a:t>글짜</a:t>
            </a:r>
            <a:r>
              <a:rPr lang="ko-KR" altLang="en-US" sz="2600" dirty="0">
                <a:effectLst/>
              </a:rPr>
              <a:t>］</a:t>
            </a:r>
            <a:endParaRPr lang="en-US" altLang="ko-KR" sz="2600" dirty="0">
              <a:effectLst/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몰라요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신문</a:t>
            </a:r>
            <a:endParaRPr lang="en-US" altLang="ko-KR" sz="260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</a:endParaRP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회화</a:t>
            </a:r>
          </a:p>
        </p:txBody>
      </p:sp>
    </p:spTree>
    <p:extLst>
      <p:ext uri="{BB962C8B-B14F-4D97-AF65-F5344CB8AC3E}">
        <p14:creationId xmlns:p14="http://schemas.microsoft.com/office/powerpoint/2010/main" val="885628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BB07F2-7BC8-4575-983D-CE81ED40A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>
            <a:normAutofit/>
          </a:bodyPr>
          <a:lstStyle/>
          <a:p>
            <a:r>
              <a:rPr lang="ko-KR" altLang="en-US" dirty="0">
                <a:solidFill>
                  <a:srgbClr val="FFC000"/>
                </a:solidFill>
              </a:rPr>
              <a:t>신세대 면접 방법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03C99E-8D20-4537-B46D-C8C8C2F1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해마다 </a:t>
            </a:r>
            <a:r>
              <a:rPr lang="en-US" altLang="ko-KR" sz="2400" dirty="0"/>
              <a:t>9, 10</a:t>
            </a:r>
            <a:r>
              <a:rPr lang="ko-KR" altLang="en-US" sz="2400" dirty="0"/>
              <a:t>월이면</a:t>
            </a:r>
            <a:r>
              <a:rPr lang="en-US" altLang="ko-KR" sz="2400" dirty="0"/>
              <a:t>, </a:t>
            </a:r>
            <a:r>
              <a:rPr lang="ko-KR" altLang="en-US" sz="2400" dirty="0"/>
              <a:t>각 업체에서 신입사원을 뽑는다</a:t>
            </a:r>
            <a:r>
              <a:rPr lang="en-US" altLang="ko-KR" sz="2400" dirty="0"/>
              <a:t>. </a:t>
            </a:r>
            <a:r>
              <a:rPr lang="ko-KR" altLang="en-US" sz="2400" dirty="0"/>
              <a:t>취업을 준비하는 사람들은 기업의 선발 방식에 대해 관심이 높아진다</a:t>
            </a:r>
            <a:r>
              <a:rPr lang="en-US" altLang="ko-KR" sz="2400" dirty="0"/>
              <a:t>. </a:t>
            </a:r>
            <a:r>
              <a:rPr lang="ko-KR" altLang="en-US" sz="2400" dirty="0"/>
              <a:t>지금까지의 사원 채용 방법은 전공과 영어에 비중을 둔 필기 시험이 주였다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그러나 몇 년 전부터 ‘머리에 많이 든 사람보다는 된 사람을 찾는다’ 는 어느 기업의 구호처럼 지 식 위주에서 종합적인 인간 평가로 채용 제도의 의미가 바뀌고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따라서 많은 기업들이 필기 시험보다 면접의 중요성을 강조하며 과거의 형식적이던 면접 대신 직무 능력</a:t>
            </a:r>
            <a:r>
              <a:rPr lang="en-US" altLang="ko-KR" sz="2400" dirty="0"/>
              <a:t>, </a:t>
            </a:r>
            <a:r>
              <a:rPr lang="ko-KR" altLang="en-US" sz="2400" dirty="0"/>
              <a:t>성격</a:t>
            </a:r>
            <a:r>
              <a:rPr lang="en-US" altLang="ko-KR" sz="2400" dirty="0"/>
              <a:t>, </a:t>
            </a:r>
            <a:r>
              <a:rPr lang="ko-KR" altLang="en-US" sz="2400" dirty="0"/>
              <a:t>조직 적응력을 알아보기 위한 기 발한 채용 방식을 선보이고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다음 몇 가지 새로운 면접 방법을 소개하겠다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먼저 직무 능력 평가를 위해 모 기업에서는 ‘철인 </a:t>
            </a:r>
            <a:r>
              <a:rPr lang="en-US" altLang="ko-KR" sz="2400" dirty="0"/>
              <a:t>3</a:t>
            </a:r>
            <a:r>
              <a:rPr lang="ko-KR" altLang="en-US" sz="2400" dirty="0"/>
              <a:t>종 </a:t>
            </a:r>
            <a:r>
              <a:rPr lang="ko-KR" altLang="en-US" sz="2400" dirty="0" err="1"/>
              <a:t>경기’를</a:t>
            </a:r>
            <a:r>
              <a:rPr lang="ko-KR" altLang="en-US" sz="2400" dirty="0"/>
              <a:t> 도입해 건강한 신입 사원을 선발했다</a:t>
            </a:r>
            <a:r>
              <a:rPr lang="en-US" altLang="ko-KR" sz="2400" dirty="0"/>
              <a:t>. </a:t>
            </a:r>
            <a:r>
              <a:rPr lang="ko-KR" altLang="en-US" sz="2400" dirty="0"/>
              <a:t>등산</a:t>
            </a:r>
            <a:r>
              <a:rPr lang="en-US" altLang="ko-KR" sz="2400" dirty="0"/>
              <a:t>, </a:t>
            </a:r>
            <a:r>
              <a:rPr lang="ko-KR" altLang="en-US" sz="2400" dirty="0"/>
              <a:t>마라톤</a:t>
            </a:r>
            <a:r>
              <a:rPr lang="en-US" altLang="ko-KR" sz="2400" dirty="0"/>
              <a:t>, </a:t>
            </a:r>
            <a:r>
              <a:rPr lang="ko-KR" altLang="en-US" sz="2400" dirty="0"/>
              <a:t>산악 자전거 타기를 시켜보는 일종의 체력시험이다</a:t>
            </a:r>
            <a:r>
              <a:rPr lang="en-US" altLang="ko-K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140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3D2BB4B-DE7F-40DE-9DA4-48C95EA6F8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970451"/>
            <a:ext cx="10353762" cy="5887550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‘</a:t>
            </a:r>
            <a:r>
              <a:rPr lang="ko-KR" altLang="en-US" sz="2400" dirty="0" err="1"/>
              <a:t>프리젠테이션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면접법</a:t>
            </a:r>
            <a:r>
              <a:rPr lang="ko-KR" altLang="en-US" sz="2400" dirty="0"/>
              <a:t>’ </a:t>
            </a:r>
            <a:r>
              <a:rPr lang="en-US" altLang="ko-KR" sz="2400" dirty="0"/>
              <a:t>. </a:t>
            </a:r>
            <a:r>
              <a:rPr lang="ko-KR" altLang="en-US" sz="2400" dirty="0"/>
              <a:t>몇 가지 주어진 주제 중 하나를 골라 설명하도 록 하며 응시자의 창의성</a:t>
            </a:r>
            <a:r>
              <a:rPr lang="en-US" altLang="ko-KR" sz="2400" dirty="0"/>
              <a:t>, </a:t>
            </a:r>
            <a:r>
              <a:rPr lang="ko-KR" altLang="en-US" sz="2400" dirty="0"/>
              <a:t>도전성</a:t>
            </a:r>
            <a:r>
              <a:rPr lang="en-US" altLang="ko-KR" sz="2400" dirty="0"/>
              <a:t>, </a:t>
            </a:r>
            <a:r>
              <a:rPr lang="ko-KR" altLang="en-US" sz="2400" dirty="0"/>
              <a:t>논리성 등도 평가한다</a:t>
            </a:r>
            <a:r>
              <a:rPr lang="en-US" altLang="ko-KR" sz="2400" dirty="0"/>
              <a:t>. </a:t>
            </a:r>
            <a:r>
              <a:rPr lang="ko-KR" altLang="en-US" sz="2400" dirty="0"/>
              <a:t>응시자의 성격 파악을 위한 면접법으로는 야외에서 토론</a:t>
            </a:r>
            <a:r>
              <a:rPr lang="en-US" altLang="ko-KR" sz="2400" dirty="0"/>
              <a:t>, </a:t>
            </a:r>
            <a:r>
              <a:rPr lang="ko-KR" altLang="en-US" sz="2400" dirty="0"/>
              <a:t>식人｝</a:t>
            </a:r>
            <a:r>
              <a:rPr lang="en-US" altLang="ko-KR" sz="2400" dirty="0"/>
              <a:t>, </a:t>
            </a:r>
            <a:r>
              <a:rPr lang="ko-KR" altLang="en-US" sz="2400" dirty="0"/>
              <a:t>게임을 하면서 평가하는 ‘행동 관찰 </a:t>
            </a:r>
            <a:r>
              <a:rPr lang="ko-KR" altLang="en-US" sz="2400" dirty="0" err="1"/>
              <a:t>면접법’이</a:t>
            </a:r>
            <a:r>
              <a:rPr lang="ko-KR" altLang="en-US" sz="2400" dirty="0"/>
              <a:t> 있다</a:t>
            </a:r>
            <a:r>
              <a:rPr lang="en-US" altLang="ko-KR" sz="2400" dirty="0"/>
              <a:t>. </a:t>
            </a:r>
            <a:r>
              <a:rPr lang="ko-KR" altLang="en-US" sz="2400" dirty="0"/>
              <a:t>이외에도 ‘동료 </a:t>
            </a:r>
            <a:r>
              <a:rPr lang="ko-KR" altLang="en-US" sz="2400" dirty="0" err="1"/>
              <a:t>면접법</a:t>
            </a:r>
            <a:r>
              <a:rPr lang="ko-KR" altLang="en-US" sz="2400" dirty="0"/>
              <a:t>’ </a:t>
            </a:r>
            <a:r>
              <a:rPr lang="en-US" altLang="ko-KR" sz="2400" dirty="0"/>
              <a:t>, ‘</a:t>
            </a:r>
            <a:r>
              <a:rPr lang="ko-KR" altLang="en-US" sz="2400" dirty="0"/>
              <a:t>술자리 면접’ </a:t>
            </a:r>
            <a:r>
              <a:rPr lang="en-US" altLang="ko-KR" sz="2400" dirty="0"/>
              <a:t>, ‘</a:t>
            </a:r>
            <a:r>
              <a:rPr lang="ko-KR" altLang="en-US" sz="2400" dirty="0"/>
              <a:t>입 장 바꿔 </a:t>
            </a:r>
            <a:r>
              <a:rPr lang="ko-KR" altLang="en-US" sz="2400" dirty="0" err="1"/>
              <a:t>면접하기’등</a:t>
            </a:r>
            <a:r>
              <a:rPr lang="ko-KR" altLang="en-US" sz="2400" dirty="0"/>
              <a:t> 다양하며</a:t>
            </a:r>
            <a:r>
              <a:rPr lang="en-US" altLang="ko-KR" sz="2400" dirty="0"/>
              <a:t>, </a:t>
            </a:r>
            <a:r>
              <a:rPr lang="ko-KR" altLang="en-US" sz="2400" dirty="0"/>
              <a:t>면접시간도 </a:t>
            </a:r>
            <a:r>
              <a:rPr lang="en-US" altLang="ko-KR" sz="2400" dirty="0"/>
              <a:t>1〜2</a:t>
            </a:r>
            <a:r>
              <a:rPr lang="ko-KR" altLang="en-US" sz="2400" dirty="0"/>
              <a:t>시간</a:t>
            </a:r>
            <a:r>
              <a:rPr lang="en-US" altLang="ko-KR" sz="2400" dirty="0"/>
              <a:t>, </a:t>
            </a:r>
            <a:r>
              <a:rPr lang="ko-KR" altLang="en-US" sz="2400" dirty="0"/>
              <a:t>경우에 따라서는 저녁 때 호프집으로 이어지는 마라톤 면접까지 등장했다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이렇듯 전형 방식이 바뀜에 따라 취업 준비생들도 정확한 대화법</a:t>
            </a:r>
            <a:r>
              <a:rPr lang="en-US" altLang="ko-KR" sz="2400" dirty="0"/>
              <a:t>, </a:t>
            </a:r>
            <a:r>
              <a:rPr lang="ko-KR" altLang="en-US" sz="2400" dirty="0"/>
              <a:t>자신 있는 태도</a:t>
            </a:r>
            <a:r>
              <a:rPr lang="en-US" altLang="ko-KR" sz="2400" dirty="0"/>
              <a:t>, </a:t>
            </a:r>
            <a:r>
              <a:rPr lang="ko-KR" altLang="en-US" sz="2400" dirty="0"/>
              <a:t>단정한 복장</a:t>
            </a:r>
            <a:r>
              <a:rPr lang="en-US" altLang="ko-KR" sz="2400" dirty="0"/>
              <a:t>, </a:t>
            </a:r>
            <a:r>
              <a:rPr lang="ko-KR" altLang="en-US" sz="2400" dirty="0"/>
              <a:t>다시 말해 ‘이미지 </a:t>
            </a:r>
            <a:r>
              <a:rPr lang="ko-KR" altLang="en-US" sz="2400" dirty="0" err="1"/>
              <a:t>메이킹’을</a:t>
            </a:r>
            <a:r>
              <a:rPr lang="ko-KR" altLang="en-US" sz="2400" dirty="0"/>
              <a:t> 위해 노력하고 있다</a:t>
            </a:r>
            <a:r>
              <a:rPr lang="en-US" altLang="ko-KR" sz="2400" dirty="0"/>
              <a:t>.</a:t>
            </a:r>
          </a:p>
          <a:p>
            <a:r>
              <a:rPr lang="ko-KR" altLang="en-US" sz="2400" dirty="0"/>
              <a:t>창의적이고 적극적인 성격의 인재를 찾기 위해서 과거의 전형 방법은 한계가 있는지도 </a:t>
            </a:r>
            <a:r>
              <a:rPr lang="ko-KR" altLang="en-US" sz="2400" dirty="0" err="1"/>
              <a:t>토른다</a:t>
            </a:r>
            <a:r>
              <a:rPr lang="en-US" altLang="ko-KR" sz="2400" dirty="0"/>
              <a:t>. </a:t>
            </a:r>
            <a:r>
              <a:rPr lang="ko-KR" altLang="en-US" sz="2400" dirty="0"/>
              <a:t>그러므로 기업들은 많은 비용과 시간을 들여서 라도 전형 방법의 다양화를 계속 모색해 나가야 할 것이다</a:t>
            </a:r>
            <a:r>
              <a:rPr lang="en-US" altLang="ko-KR" sz="2400" dirty="0"/>
              <a:t>.</a:t>
            </a:r>
          </a:p>
        </p:txBody>
      </p:sp>
      <p:sp>
        <p:nvSpPr>
          <p:cNvPr id="4" name="Başlık 1">
            <a:extLst>
              <a:ext uri="{FF2B5EF4-FFF2-40B4-BE49-F238E27FC236}">
                <a16:creationId xmlns:a16="http://schemas.microsoft.com/office/drawing/2014/main" id="{062EA4D6-954F-4B5F-9059-F70FD29C1F54}"/>
              </a:ext>
            </a:extLst>
          </p:cNvPr>
          <p:cNvSpPr txBox="1">
            <a:spLocks/>
          </p:cNvSpPr>
          <p:nvPr/>
        </p:nvSpPr>
        <p:spPr>
          <a:xfrm>
            <a:off x="919119" y="0"/>
            <a:ext cx="1035376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dirty="0">
                <a:solidFill>
                  <a:srgbClr val="FFC000"/>
                </a:solidFill>
              </a:rPr>
              <a:t>신세대 면접 방법</a:t>
            </a:r>
            <a:endParaRPr lang="en-US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217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1E511FEE-5D94-496A-91A9-C3CB405A5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0"/>
            <a:ext cx="10353762" cy="970450"/>
          </a:xfrm>
        </p:spPr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제</a:t>
            </a:r>
            <a:r>
              <a:rPr lang="en-US" altLang="ko-KR" dirty="0">
                <a:solidFill>
                  <a:srgbClr val="FFC000"/>
                </a:solidFill>
              </a:rPr>
              <a:t>12</a:t>
            </a:r>
            <a:r>
              <a:rPr lang="ko-KR" altLang="en-US" dirty="0">
                <a:solidFill>
                  <a:srgbClr val="FFC000"/>
                </a:solidFill>
              </a:rPr>
              <a:t>과 휴 가 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9CC5B4F-6703-40F3-9F1B-FF4B32B27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55" y="970451"/>
            <a:ext cx="12025745" cy="5887550"/>
          </a:xfrm>
        </p:spPr>
        <p:txBody>
          <a:bodyPr numCol="2">
            <a:normAutofit/>
          </a:bodyPr>
          <a:lstStyle/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공부하는 것을 좋아하세요</a:t>
            </a:r>
            <a:r>
              <a:rPr lang="en-US" altLang="ko-KR" sz="2800" dirty="0"/>
              <a:t>?</a:t>
            </a:r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	: </a:t>
            </a:r>
            <a:r>
              <a:rPr lang="ko-KR" altLang="en-US" sz="2800" dirty="0"/>
              <a:t>네</a:t>
            </a:r>
            <a:r>
              <a:rPr lang="en-US" altLang="ko-KR" sz="2800" dirty="0"/>
              <a:t>, </a:t>
            </a:r>
            <a:r>
              <a:rPr lang="ko-KR" altLang="en-US" sz="2800" dirty="0"/>
              <a:t>저는 공부하는 것이 재미있어요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앤은 안 그러세요</a:t>
            </a:r>
            <a:r>
              <a:rPr lang="en-US" altLang="ko-KR" sz="2800" dirty="0"/>
              <a:t>?</a:t>
            </a:r>
          </a:p>
          <a:p>
            <a:endParaRPr lang="en-US" altLang="ko-KR" sz="2800" dirty="0"/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저는 공부도 좋지만 가끔 쉬고 싶어요</a:t>
            </a:r>
            <a:r>
              <a:rPr lang="en-US" altLang="ko-KR" sz="2800" dirty="0"/>
              <a:t>.</a:t>
            </a:r>
          </a:p>
          <a:p>
            <a:pPr marL="36900" indent="0">
              <a:buNone/>
            </a:pPr>
            <a:r>
              <a:rPr lang="en-US" altLang="ko-KR" sz="2800" dirty="0"/>
              <a:t>			</a:t>
            </a:r>
            <a:r>
              <a:rPr lang="ko-KR" altLang="en-US" sz="2800" dirty="0"/>
              <a:t>그래서 휴가를 기다려요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영민 </a:t>
            </a:r>
            <a:r>
              <a:rPr lang="en-US" altLang="ko-KR" sz="2800" dirty="0"/>
              <a:t>	: </a:t>
            </a:r>
            <a:r>
              <a:rPr lang="ko-KR" altLang="en-US" sz="2800" dirty="0"/>
              <a:t>누구나 그렇지요</a:t>
            </a:r>
            <a:r>
              <a:rPr lang="en-US" altLang="ko-KR" sz="2800" dirty="0"/>
              <a:t>.</a:t>
            </a:r>
          </a:p>
          <a:p>
            <a:endParaRPr lang="en-US" altLang="ko-KR" sz="2800" dirty="0"/>
          </a:p>
          <a:p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앤 </a:t>
            </a:r>
            <a:r>
              <a:rPr lang="en-US" altLang="ko-KR" sz="2800" dirty="0"/>
              <a:t>		: </a:t>
            </a:r>
            <a:r>
              <a:rPr lang="ko-KR" altLang="en-US" sz="2800" dirty="0"/>
              <a:t>휴가는 여름이나 겨울이 좋아요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영 민 </a:t>
            </a:r>
            <a:r>
              <a:rPr lang="en-US" altLang="ko-KR" sz="2800" dirty="0"/>
              <a:t>	: </a:t>
            </a:r>
            <a:r>
              <a:rPr lang="ko-KR" altLang="en-US" sz="2800" dirty="0"/>
              <a:t>그래요</a:t>
            </a:r>
            <a:r>
              <a:rPr lang="en-US" altLang="ko-KR" sz="2800" dirty="0"/>
              <a:t>? </a:t>
            </a:r>
            <a:r>
              <a:rPr lang="ko-KR" altLang="en-US" sz="2800" dirty="0"/>
              <a:t>저는 봄이나 가을이 좋아요</a:t>
            </a:r>
            <a:r>
              <a:rPr lang="en-US" altLang="ko-K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3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47CF11B-D4F7-4B71-9702-6B5F673BD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1025" y="681643"/>
            <a:ext cx="11260975" cy="6176357"/>
          </a:xfrm>
        </p:spPr>
        <p:txBody>
          <a:bodyPr numCol="2">
            <a:normAutofit/>
          </a:bodyPr>
          <a:lstStyle/>
          <a:p>
            <a:r>
              <a:rPr lang="ko-KR" altLang="en-US" sz="2600" dirty="0"/>
              <a:t>앤 </a:t>
            </a:r>
            <a:r>
              <a:rPr lang="en-US" altLang="ko-KR" sz="2600" dirty="0"/>
              <a:t>	: </a:t>
            </a:r>
            <a:r>
              <a:rPr lang="ko-KR" altLang="en-US" sz="2600" dirty="0"/>
              <a:t>한국에서 휴가는 며칠입니까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영민</a:t>
            </a:r>
            <a:r>
              <a:rPr lang="en-US" altLang="ko-KR" sz="2600" dirty="0"/>
              <a:t>: </a:t>
            </a:r>
            <a:r>
              <a:rPr lang="ko-KR" altLang="en-US" sz="2600" dirty="0"/>
              <a:t>보통 일주일 정도입니다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이번 휴가 계획을 세웠어요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영민 </a:t>
            </a:r>
            <a:r>
              <a:rPr lang="en-US" altLang="ko-KR" sz="2600" dirty="0"/>
              <a:t>: </a:t>
            </a:r>
            <a:r>
              <a:rPr lang="ko-KR" altLang="en-US" sz="2600" dirty="0"/>
              <a:t>네</a:t>
            </a:r>
            <a:r>
              <a:rPr lang="en-US" altLang="ko-KR" sz="2600" dirty="0"/>
              <a:t>, </a:t>
            </a:r>
            <a:r>
              <a:rPr lang="ko-KR" altLang="en-US" sz="2600" dirty="0"/>
              <a:t>제주도에 갈 거예요</a:t>
            </a:r>
            <a:r>
              <a:rPr lang="en-US" altLang="ko-KR" sz="2600" dirty="0"/>
              <a:t>.</a:t>
            </a:r>
          </a:p>
          <a:p>
            <a:r>
              <a:rPr lang="ko-KR" altLang="en-US" sz="2600" dirty="0"/>
              <a:t>거기서 산에도 올라가고</a:t>
            </a:r>
            <a:r>
              <a:rPr lang="en-US" altLang="ko-KR" sz="2600" dirty="0"/>
              <a:t>, </a:t>
            </a:r>
            <a:r>
              <a:rPr lang="ko-KR" altLang="en-US" sz="2600" dirty="0"/>
              <a:t>바다에서 배도 탈 거예요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</a:t>
            </a:r>
            <a:r>
              <a:rPr lang="en-US" altLang="ko-KR" sz="2600" dirty="0"/>
              <a:t>	</a:t>
            </a:r>
            <a:r>
              <a:rPr lang="ko-KR" altLang="en-US" sz="2600" dirty="0"/>
              <a:t> </a:t>
            </a:r>
            <a:r>
              <a:rPr lang="en-US" altLang="ko-KR" sz="2600" dirty="0"/>
              <a:t>: </a:t>
            </a:r>
            <a:r>
              <a:rPr lang="ko-KR" altLang="en-US" sz="2600" dirty="0"/>
              <a:t>제주도에 </a:t>
            </a:r>
            <a:r>
              <a:rPr lang="ko-KR" altLang="en-US" sz="2600" dirty="0" err="1"/>
              <a:t>가보셨어요</a:t>
            </a:r>
            <a:r>
              <a:rPr lang="en-US" altLang="ko-KR" sz="2600" dirty="0"/>
              <a:t>?</a:t>
            </a:r>
          </a:p>
          <a:p>
            <a:r>
              <a:rPr lang="ko-KR" altLang="en-US" sz="2600" dirty="0"/>
              <a:t>영민 </a:t>
            </a:r>
            <a:r>
              <a:rPr lang="en-US" altLang="ko-KR" sz="2600" dirty="0"/>
              <a:t>: </a:t>
            </a:r>
            <a:r>
              <a:rPr lang="ko-KR" altLang="en-US" sz="2600" dirty="0" err="1"/>
              <a:t>아니오</a:t>
            </a:r>
            <a:r>
              <a:rPr lang="en-US" altLang="ko-KR" sz="2600" dirty="0"/>
              <a:t>, </a:t>
            </a:r>
            <a:r>
              <a:rPr lang="ko-KR" altLang="en-US" sz="2600" dirty="0"/>
              <a:t>이번이 처음이 에요</a:t>
            </a:r>
            <a:r>
              <a:rPr lang="en-US" altLang="ko-KR" sz="2600" dirty="0"/>
              <a:t>.</a:t>
            </a:r>
          </a:p>
          <a:p>
            <a:pPr marL="36900" indent="0">
              <a:buNone/>
            </a:pPr>
            <a:r>
              <a:rPr lang="en-US" altLang="ko-KR" sz="2600" dirty="0"/>
              <a:t>			</a:t>
            </a:r>
            <a:r>
              <a:rPr lang="ko-KR" altLang="en-US" sz="2600" dirty="0"/>
              <a:t>그래서 기대가 더 커요</a:t>
            </a:r>
            <a:r>
              <a:rPr lang="en-US" altLang="ko-KR" sz="2600" dirty="0"/>
              <a:t>.</a:t>
            </a:r>
          </a:p>
          <a:p>
            <a:endParaRPr lang="en-US" altLang="ko-KR" sz="2600" dirty="0"/>
          </a:p>
          <a:p>
            <a:r>
              <a:rPr lang="ko-KR" altLang="en-US" sz="2600" dirty="0"/>
              <a:t>앤 </a:t>
            </a:r>
            <a:r>
              <a:rPr lang="en-US" altLang="ko-KR" sz="2600" dirty="0"/>
              <a:t>: </a:t>
            </a:r>
            <a:r>
              <a:rPr lang="ko-KR" altLang="en-US" sz="2600" dirty="0"/>
              <a:t>즐거운 휴가가 되기를 바랍니다</a:t>
            </a:r>
            <a:r>
              <a:rPr lang="en-US" altLang="ko-KR" sz="2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516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E802D4A8-9F2D-4630-8431-6055AD1F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solidFill>
                  <a:srgbClr val="FFC000"/>
                </a:solidFill>
              </a:rPr>
              <a:t>어휘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FDE6FD5-198B-45E3-B51C-F56814EA3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927" y="1732449"/>
            <a:ext cx="4184073" cy="5125551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effectLst/>
              </a:rPr>
              <a:t>휴가 </a:t>
            </a:r>
            <a:r>
              <a:rPr lang="en-US" altLang="ko-KR" sz="2800" dirty="0">
                <a:effectLst/>
              </a:rPr>
              <a:t>	</a:t>
            </a:r>
          </a:p>
          <a:p>
            <a:r>
              <a:rPr lang="ko-KR" altLang="en-US" sz="2800" dirty="0">
                <a:effectLst/>
              </a:rPr>
              <a:t>봄 </a:t>
            </a:r>
            <a:r>
              <a:rPr lang="en-US" altLang="ko-KR" sz="2800" dirty="0">
                <a:effectLst/>
              </a:rPr>
              <a:t>	</a:t>
            </a:r>
          </a:p>
          <a:p>
            <a:r>
              <a:rPr lang="ko-KR" altLang="en-US" sz="2800" dirty="0">
                <a:effectLst/>
              </a:rPr>
              <a:t>배 </a:t>
            </a:r>
            <a:r>
              <a:rPr lang="en-US" altLang="ko-KR" sz="2800" dirty="0">
                <a:effectLst/>
              </a:rPr>
              <a:t>	</a:t>
            </a:r>
          </a:p>
          <a:p>
            <a:r>
              <a:rPr lang="ko-KR" altLang="en-US" sz="2800" dirty="0">
                <a:effectLst/>
              </a:rPr>
              <a:t>기대 </a:t>
            </a:r>
            <a:r>
              <a:rPr lang="en-US" altLang="ko-KR" sz="2800" dirty="0">
                <a:effectLst/>
              </a:rPr>
              <a:t>	</a:t>
            </a:r>
          </a:p>
          <a:p>
            <a:r>
              <a:rPr lang="ko-KR" altLang="en-US" sz="2800" dirty="0">
                <a:effectLst/>
              </a:rPr>
              <a:t>겨 울	</a:t>
            </a:r>
            <a:endParaRPr lang="en-US" altLang="ko-KR" sz="2800" dirty="0">
              <a:effectLst/>
            </a:endParaRPr>
          </a:p>
          <a:p>
            <a:r>
              <a:rPr lang="ko-KR" altLang="en-US" sz="2800" dirty="0">
                <a:effectLst/>
              </a:rPr>
              <a:t>가을</a:t>
            </a:r>
            <a:endParaRPr lang="en-US" altLang="ko-KR" sz="2800" dirty="0">
              <a:effectLst/>
            </a:endParaRPr>
          </a:p>
          <a:p>
            <a:r>
              <a:rPr lang="en-US" altLang="ko-KR" sz="2800" dirty="0">
                <a:effectLst/>
              </a:rPr>
              <a:t>(</a:t>
            </a:r>
            <a:r>
              <a:rPr lang="ko-KR" altLang="en-US" sz="2800" dirty="0">
                <a:effectLst/>
              </a:rPr>
              <a:t>배를</a:t>
            </a:r>
            <a:r>
              <a:rPr lang="en-US" altLang="ko-KR" sz="2800" dirty="0">
                <a:effectLst/>
              </a:rPr>
              <a:t>) </a:t>
            </a:r>
            <a:r>
              <a:rPr lang="ko-KR" altLang="en-US" sz="2800" dirty="0">
                <a:effectLst/>
              </a:rPr>
              <a:t>타다</a:t>
            </a:r>
          </a:p>
          <a:p>
            <a:endParaRPr lang="en-US" altLang="ko-KR" sz="2800" dirty="0">
              <a:effectLst/>
            </a:endParaRPr>
          </a:p>
          <a:p>
            <a:endParaRPr lang="en-US" sz="2800" dirty="0"/>
          </a:p>
        </p:txBody>
      </p:sp>
      <p:sp>
        <p:nvSpPr>
          <p:cNvPr id="9" name="İçerik Yer Tutucusu 5">
            <a:extLst>
              <a:ext uri="{FF2B5EF4-FFF2-40B4-BE49-F238E27FC236}">
                <a16:creationId xmlns:a16="http://schemas.microsoft.com/office/drawing/2014/main" id="{8EF63E6C-1F4C-4883-91CA-320B0C1A4B1F}"/>
              </a:ext>
            </a:extLst>
          </p:cNvPr>
          <p:cNvSpPr txBox="1">
            <a:spLocks/>
          </p:cNvSpPr>
          <p:nvPr/>
        </p:nvSpPr>
        <p:spPr>
          <a:xfrm>
            <a:off x="6085352" y="1732448"/>
            <a:ext cx="5182205" cy="51255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 marL="3429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20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72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8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2pPr>
            <a:lvl3pPr marL="102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6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86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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4pPr>
            <a:lvl5pPr marL="1674000" indent="-21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5pPr>
            <a:lvl6pPr marL="20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6pPr>
            <a:lvl7pPr marL="240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7pPr>
            <a:lvl8pPr marL="278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8pPr>
            <a:lvl9pPr marL="310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SzPct val="70000"/>
              <a:buFont typeface="Wingdings 2" charset="2"/>
              <a:buChar char=""/>
              <a:defRPr sz="1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계획</a:t>
            </a:r>
          </a:p>
          <a:p>
            <a:pPr lvl="0">
              <a:buClr>
                <a:srgbClr val="DADADA"/>
              </a:buClr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즐거운 </a:t>
            </a:r>
          </a:p>
          <a:p>
            <a:pPr lvl="0">
              <a:buClr>
                <a:srgbClr val="DADADA"/>
              </a:buClr>
              <a:defRPr/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처음</a:t>
            </a:r>
          </a:p>
          <a:p>
            <a:pPr lvl="0">
              <a:buClr>
                <a:srgbClr val="DADADA"/>
              </a:buClr>
              <a:defRPr/>
            </a:pPr>
            <a:r>
              <a:rPr lang="ko-KR" altLang="en-US" sz="2600" dirty="0">
                <a:ln>
                  <a:solidFill>
                    <a:prstClr val="black">
                      <a:lumMod val="75000"/>
                      <a:lumOff val="25000"/>
                      <a:alpha val="10000"/>
                    </a:prstClr>
                  </a:solidFill>
                </a:ln>
                <a:solidFill>
                  <a:srgbClr val="DADADA"/>
                </a:solidFill>
                <a:effectLst>
                  <a:outerShdw blurRad="9525" dist="25400" dir="14640000" algn="tl" rotWithShape="0">
                    <a:prstClr val="black">
                      <a:alpha val="30000"/>
                    </a:prstClr>
                  </a:outerShdw>
                </a:effectLst>
              </a:rPr>
              <a:t>휴가</a:t>
            </a:r>
          </a:p>
          <a:p>
            <a:pPr marL="342900" marR="0" lvl="0" indent="-3060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DADADA"/>
              </a:buClr>
              <a:buSzPct val="70000"/>
              <a:buFont typeface="Wingdings 2" charset="2"/>
              <a:buChar char=""/>
              <a:tabLst/>
              <a:defRPr/>
            </a:pPr>
            <a:endParaRPr kumimoji="0" lang="ko-KR" altLang="en-US" sz="2600" b="0" i="0" u="none" strike="noStrike" kern="1200" cap="none" spc="0" normalizeH="0" baseline="0" noProof="0" dirty="0">
              <a:ln>
                <a:solidFill>
                  <a:prstClr val="black">
                    <a:lumMod val="75000"/>
                    <a:lumOff val="25000"/>
                    <a:alpha val="10000"/>
                  </a:prstClr>
                </a:solidFill>
              </a:ln>
              <a:solidFill>
                <a:srgbClr val="DADADA"/>
              </a:solidFill>
              <a:effectLst>
                <a:outerShdw blurRad="9525" dist="25400" dir="14640000" algn="tl" rotWithShape="0">
                  <a:prstClr val="black">
                    <a:alpha val="30000"/>
                  </a:prstClr>
                </a:outerShdw>
              </a:effectLst>
              <a:uLnTx/>
              <a:uFillTx/>
              <a:latin typeface="Calisto MT" panose="02040603050505030304"/>
              <a:ea typeface="돋움" panose="020B0600000101010101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01075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urşun Rengi">
  <a:themeElements>
    <a:clrScheme name="Kurşun Rengi">
      <a:dk1>
        <a:sysClr val="windowText" lastClr="000000"/>
      </a:dk1>
      <a:lt1>
        <a:sysClr val="window" lastClr="FFFFFF"/>
      </a:lt1>
      <a:dk2>
        <a:srgbClr val="212123"/>
      </a:dk2>
      <a:lt2>
        <a:srgbClr val="DADADA"/>
      </a:lt2>
      <a:accent1>
        <a:srgbClr val="BC451B"/>
      </a:accent1>
      <a:accent2>
        <a:srgbClr val="D3BA68"/>
      </a:accent2>
      <a:accent3>
        <a:srgbClr val="BB8640"/>
      </a:accent3>
      <a:accent4>
        <a:srgbClr val="AD9277"/>
      </a:accent4>
      <a:accent5>
        <a:srgbClr val="A55A43"/>
      </a:accent5>
      <a:accent6>
        <a:srgbClr val="AD9D7B"/>
      </a:accent6>
      <a:hlink>
        <a:srgbClr val="E98052"/>
      </a:hlink>
      <a:folHlink>
        <a:srgbClr val="F4B69B"/>
      </a:folHlink>
    </a:clrScheme>
    <a:fontScheme name="Kurşun Rengi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urşun Rengi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3F2DE9A5-64E6-437C-A389-CC4477E817E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TM04033929[[fn=Tablet]]</Template>
  <TotalTime>12</TotalTime>
  <Words>560</Words>
  <Application>Microsoft Office PowerPoint</Application>
  <PresentationFormat>Geniş ekran</PresentationFormat>
  <Paragraphs>90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Calisto MT</vt:lpstr>
      <vt:lpstr>Wingdings 2</vt:lpstr>
      <vt:lpstr>Kurşun Rengi</vt:lpstr>
      <vt:lpstr>KONU</vt:lpstr>
      <vt:lpstr>제11과  한국어 실력</vt:lpstr>
      <vt:lpstr>PowerPoint Sunusu</vt:lpstr>
      <vt:lpstr>어휘</vt:lpstr>
      <vt:lpstr>신세대 면접 방법</vt:lpstr>
      <vt:lpstr>PowerPoint Sunusu</vt:lpstr>
      <vt:lpstr>제12과 휴 가 </vt:lpstr>
      <vt:lpstr>PowerPoint Sunusu</vt:lpstr>
      <vt:lpstr>어휘</vt:lpstr>
      <vt:lpstr>한국인의 피서법</vt:lpstr>
      <vt:lpstr>한국인의 피서법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Oktay Gökhan BANBAL</dc:creator>
  <cp:lastModifiedBy>Oktay Gökhan BANBAL</cp:lastModifiedBy>
  <cp:revision>4</cp:revision>
  <dcterms:created xsi:type="dcterms:W3CDTF">2020-02-25T10:05:01Z</dcterms:created>
  <dcterms:modified xsi:type="dcterms:W3CDTF">2020-03-16T13:59:38Z</dcterms:modified>
</cp:coreProperties>
</file>