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56" r:id="rId4"/>
    <p:sldId id="257" r:id="rId5"/>
    <p:sldId id="258" r:id="rId6"/>
    <p:sldId id="259" r:id="rId7"/>
    <p:sldId id="260" r:id="rId8"/>
    <p:sldId id="261" r:id="rId9"/>
    <p:sldId id="273" r:id="rId10"/>
    <p:sldId id="262" r:id="rId11"/>
    <p:sldId id="272" r:id="rId12"/>
    <p:sldId id="263" r:id="rId13"/>
    <p:sldId id="264" r:id="rId14"/>
    <p:sldId id="274" r:id="rId15"/>
    <p:sldId id="265" r:id="rId16"/>
    <p:sldId id="275" r:id="rId17"/>
    <p:sldId id="276" r:id="rId18"/>
    <p:sldId id="267" r:id="rId19"/>
    <p:sldId id="279" r:id="rId20"/>
    <p:sldId id="277" r:id="rId21"/>
    <p:sldId id="278" r:id="rId22"/>
    <p:sldId id="268" r:id="rId23"/>
    <p:sldId id="26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4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172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088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5C43ED-7093-49FD-9B8A-5DCE90DEA67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0995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E78235-7AEC-4F92-ADF8-3DF7A83863F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303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DD41AE-5689-4BFE-8989-EBD516608B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05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413AD2-7523-4A32-A467-DBA8467EB97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42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5C75-9D4E-4A9A-888E-6FC71BB5965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66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83B0F-37A5-4CA5-B28F-A0B352B3BD7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624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44EBFC-BB2B-450D-B8E4-199FCFC251A9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00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0DC166-3784-4750-8DCF-D61213F0589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13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283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9C78B2-FFFA-48E9-B84A-2A54143C79A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223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564AC7-7A6D-4191-8570-A57C88ACDEC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5584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201DF-46A4-4FA9-BB2B-6D0EAABC120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514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05749-9129-41E6-A4CD-42AF2BA0DA4A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647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86B1B7-D47B-40D1-B0B9-3E6C578EACD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847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D2A28E-CAFE-47B8-B3E3-AA5C907B13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585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CF47E-CF83-47E1-ADE3-1D702140FCA7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3350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A9725CF-3BA6-43FF-BFB9-16268B46F30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580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9597E-BEB3-47BC-9C42-8DDDE4C940F4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578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974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395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17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5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815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0480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474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ABF0-D54D-4C4F-9C14-AA348068F063}" type="datetimeFigureOut">
              <a:rPr lang="tr-TR" smtClean="0"/>
              <a:t>10.11.2021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C008-B12C-4DCB-91E3-91CBC057F3D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0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D8C151-41D8-40CD-A0F5-A02A725D652D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10.11.2021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535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35182" y="2200217"/>
            <a:ext cx="10131427" cy="1468800"/>
          </a:xfrm>
        </p:spPr>
        <p:txBody>
          <a:bodyPr/>
          <a:lstStyle/>
          <a:p>
            <a:pPr algn="ctr"/>
            <a:r>
              <a:rPr lang="tr-TR" dirty="0" smtClean="0"/>
              <a:t>Therapeutıc ultrasound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799" y="3909396"/>
            <a:ext cx="10131428" cy="860400"/>
          </a:xfrm>
        </p:spPr>
        <p:txBody>
          <a:bodyPr/>
          <a:lstStyle/>
          <a:p>
            <a:pPr algn="ctr"/>
            <a:r>
              <a:rPr lang="tr-TR" cap="none" dirty="0" smtClean="0"/>
              <a:t>Dr. Pınar Can</a:t>
            </a:r>
          </a:p>
          <a:p>
            <a:pPr algn="ctr"/>
            <a:r>
              <a:rPr lang="tr-TR" cap="none" dirty="0" smtClean="0"/>
              <a:t>pcan@ankara.edu.tr</a:t>
            </a:r>
            <a:endParaRPr lang="tr-TR" cap="none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079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00387" y="1813494"/>
            <a:ext cx="6678049" cy="3303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Heating is thought to alter the viscoelastic properties of collagen and collagen molecular bonding. 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Heat can increase the endorphins by this way reduces pain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Nerve tissue absorbs US energy more than muscles and warms up &gt;&gt;&gt; analgesic and antispasmodic </a:t>
            </a:r>
            <a:r>
              <a:rPr lang="tr-TR" sz="2400" dirty="0" smtClean="0">
                <a:solidFill>
                  <a:prstClr val="white"/>
                </a:solidFill>
              </a:rPr>
              <a:t>effect</a:t>
            </a:r>
            <a:endParaRPr lang="tr-TR" sz="2400" dirty="0">
              <a:solidFill>
                <a:prstClr val="white"/>
              </a:solidFill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578436" y="851048"/>
            <a:ext cx="3980092" cy="5019527"/>
            <a:chOff x="7578436" y="851048"/>
            <a:chExt cx="3980092" cy="5019527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78436" y="851048"/>
              <a:ext cx="3764646" cy="5019527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378718" y="3357506"/>
              <a:ext cx="414417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https://healingartsanimalcare.com/wp-content/uploads/2014/11/IMG_5306.jpg.webp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562989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6747" y="1449340"/>
            <a:ext cx="6740235" cy="364913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It </a:t>
            </a:r>
            <a:r>
              <a:rPr lang="tr-TR" sz="2400" dirty="0"/>
              <a:t>has an inhibitory effect on sympathetic fibers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Very </a:t>
            </a:r>
            <a:r>
              <a:rPr lang="tr-TR" sz="2400" dirty="0"/>
              <a:t>high dose US application may cause pathological fractures</a:t>
            </a:r>
            <a:r>
              <a:rPr lang="tr-TR" sz="2400" dirty="0" smtClean="0"/>
              <a:t>.</a:t>
            </a:r>
          </a:p>
          <a:p>
            <a:r>
              <a:rPr lang="tr-TR" sz="2400" dirty="0" smtClean="0"/>
              <a:t>Increasing </a:t>
            </a:r>
            <a:r>
              <a:rPr lang="tr-TR" sz="2400" dirty="0"/>
              <a:t>circulation with vasodilation helps to remove metabolic wastes that stimulate pain from the area.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7923501" y="532342"/>
            <a:ext cx="3579867" cy="5338233"/>
            <a:chOff x="7923501" y="532342"/>
            <a:chExt cx="3579867" cy="5338233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t="3482" b="8188"/>
            <a:stretch/>
          </p:blipFill>
          <p:spPr>
            <a:xfrm>
              <a:off x="7923501" y="532342"/>
              <a:ext cx="3401952" cy="5338233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 rot="16200000">
              <a:off x="9075009" y="3442217"/>
              <a:ext cx="46412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https://www.equltrasound.com/wp-content/uploads/2015/05/therapeutic-ultrasound-treatment.jpg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31035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76748" y="727028"/>
            <a:ext cx="10131425" cy="306911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The nonthermal </a:t>
            </a:r>
            <a:r>
              <a:rPr lang="tr-TR" sz="2000" dirty="0"/>
              <a:t>effects include </a:t>
            </a:r>
            <a:r>
              <a:rPr lang="tr-TR" sz="2000" dirty="0">
                <a:solidFill>
                  <a:srgbClr val="FFFF00"/>
                </a:solidFill>
              </a:rPr>
              <a:t>cavitation</a:t>
            </a:r>
            <a:r>
              <a:rPr lang="tr-TR" sz="2000" dirty="0"/>
              <a:t> and </a:t>
            </a:r>
            <a:r>
              <a:rPr lang="tr-TR" sz="2000" dirty="0" smtClean="0">
                <a:solidFill>
                  <a:srgbClr val="FFFF00"/>
                </a:solidFill>
              </a:rPr>
              <a:t>acoustic streaming</a:t>
            </a:r>
          </a:p>
          <a:p>
            <a:r>
              <a:rPr lang="tr-TR" sz="2000" dirty="0"/>
              <a:t>Microstreaming, or acoustic streaming, refers </a:t>
            </a:r>
            <a:r>
              <a:rPr lang="tr-TR" sz="2000" dirty="0" smtClean="0"/>
              <a:t>to small‐grade</a:t>
            </a:r>
            <a:r>
              <a:rPr lang="tr-TR" sz="2000" dirty="0"/>
              <a:t>, unidirectional pressure waves </a:t>
            </a:r>
            <a:r>
              <a:rPr lang="tr-TR" sz="2000" dirty="0" smtClean="0"/>
              <a:t>created in </a:t>
            </a:r>
            <a:r>
              <a:rPr lang="tr-TR" sz="2000" dirty="0"/>
              <a:t>the fluids around cells. </a:t>
            </a:r>
            <a:endParaRPr lang="tr-TR" sz="2000" dirty="0" smtClean="0"/>
          </a:p>
          <a:p>
            <a:r>
              <a:rPr lang="tr-TR" sz="2000" dirty="0" smtClean="0"/>
              <a:t>Cavitation </a:t>
            </a:r>
            <a:r>
              <a:rPr lang="tr-TR" sz="2000" dirty="0"/>
              <a:t>is </a:t>
            </a:r>
            <a:r>
              <a:rPr lang="tr-TR" sz="2000" dirty="0" smtClean="0"/>
              <a:t>the compression </a:t>
            </a:r>
            <a:r>
              <a:rPr lang="tr-TR" sz="2000" dirty="0"/>
              <a:t>and expansion of small gas </a:t>
            </a:r>
            <a:r>
              <a:rPr lang="tr-TR" sz="2000" dirty="0" smtClean="0"/>
              <a:t>bubbles in </a:t>
            </a:r>
            <a:r>
              <a:rPr lang="tr-TR" sz="2000" dirty="0"/>
              <a:t>body fluids. </a:t>
            </a:r>
            <a:endParaRPr lang="tr-TR" sz="2000" dirty="0" smtClean="0"/>
          </a:p>
          <a:p>
            <a:r>
              <a:rPr lang="tr-TR" sz="2000" dirty="0" smtClean="0"/>
              <a:t>Both </a:t>
            </a:r>
            <a:r>
              <a:rPr lang="tr-TR" sz="2000" dirty="0"/>
              <a:t>may modify cellular </a:t>
            </a:r>
            <a:r>
              <a:rPr lang="tr-TR" sz="2000" dirty="0" smtClean="0"/>
              <a:t>function and </a:t>
            </a:r>
            <a:r>
              <a:rPr lang="tr-TR" sz="2000" dirty="0"/>
              <a:t>membrane permeability, thus </a:t>
            </a:r>
            <a:r>
              <a:rPr lang="tr-TR" sz="2000" dirty="0" smtClean="0"/>
              <a:t>assisting with </a:t>
            </a:r>
            <a:r>
              <a:rPr lang="tr-TR" sz="2000" dirty="0"/>
              <a:t>tissue repair and swelling reduction</a:t>
            </a:r>
            <a:r>
              <a:rPr lang="tr-TR" sz="2000" dirty="0" smtClean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up 5"/>
          <p:cNvGrpSpPr/>
          <p:nvPr/>
        </p:nvGrpSpPr>
        <p:grpSpPr>
          <a:xfrm>
            <a:off x="4230978" y="3653849"/>
            <a:ext cx="4010889" cy="2998208"/>
            <a:chOff x="4230978" y="3653849"/>
            <a:chExt cx="4010889" cy="2998208"/>
          </a:xfrm>
        </p:grpSpPr>
        <p:pic>
          <p:nvPicPr>
            <p:cNvPr id="2" name="Resim 1"/>
            <p:cNvPicPr>
              <a:picLocks noChangeAspect="1"/>
            </p:cNvPicPr>
            <p:nvPr/>
          </p:nvPicPr>
          <p:blipFill rotWithShape="1">
            <a:blip r:embed="rId2"/>
            <a:srcRect r="4909" b="7048"/>
            <a:stretch/>
          </p:blipFill>
          <p:spPr>
            <a:xfrm>
              <a:off x="4230978" y="3653849"/>
              <a:ext cx="3622964" cy="2691534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4230978" y="6345383"/>
              <a:ext cx="4010889" cy="306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https://cdn11.bigcommerce.com/s-13ttxa/images/stencil/400x400/uploaded_images/ultrasound-therapy-for-animals.jpg?t=1465409275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6711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844969" y="1473827"/>
            <a:ext cx="5348013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smtClean="0">
                <a:solidFill>
                  <a:srgbClr val="C00000"/>
                </a:solidFill>
              </a:rPr>
              <a:t>But cavitation </a:t>
            </a:r>
            <a:r>
              <a:rPr lang="tr-TR" sz="2400" dirty="0" smtClean="0"/>
              <a:t>can lead to </a:t>
            </a:r>
            <a:r>
              <a:rPr lang="tr-TR" sz="2400" dirty="0" smtClean="0">
                <a:solidFill>
                  <a:srgbClr val="C00000"/>
                </a:solidFill>
              </a:rPr>
              <a:t>hemolysis, bleeding, and tissue necrosis</a:t>
            </a:r>
            <a:r>
              <a:rPr lang="tr-TR" sz="2400" dirty="0" smtClean="0"/>
              <a:t>. 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smtClean="0"/>
              <a:t>In order to prevent detrimental effects of cavitation, constant application should be avoided and unnecessarily high doses should not be applied.</a:t>
            </a: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smtClean="0"/>
              <a:t>Recomended application velocity is approximately 4 cm per second</a:t>
            </a:r>
            <a:endParaRPr lang="tr-TR" sz="2400" dirty="0"/>
          </a:p>
        </p:txBody>
      </p:sp>
      <p:grpSp>
        <p:nvGrpSpPr>
          <p:cNvPr id="6" name="Grup 5"/>
          <p:cNvGrpSpPr/>
          <p:nvPr/>
        </p:nvGrpSpPr>
        <p:grpSpPr>
          <a:xfrm>
            <a:off x="6774873" y="1612373"/>
            <a:ext cx="4821382" cy="3434883"/>
            <a:chOff x="6774873" y="1612373"/>
            <a:chExt cx="4821382" cy="3434883"/>
          </a:xfrm>
        </p:grpSpPr>
        <p:pic>
          <p:nvPicPr>
            <p:cNvPr id="4" name="Resi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4873" y="1612373"/>
              <a:ext cx="4821382" cy="3219439"/>
            </a:xfrm>
            <a:prstGeom prst="rect">
              <a:avLst/>
            </a:prstGeom>
          </p:spPr>
        </p:pic>
        <p:sp>
          <p:nvSpPr>
            <p:cNvPr id="5" name="Dikdörtgen 4"/>
            <p:cNvSpPr/>
            <p:nvPr/>
          </p:nvSpPr>
          <p:spPr>
            <a:xfrm>
              <a:off x="7453746" y="4831812"/>
              <a:ext cx="390698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http://www.heatheroxford.com/uploads/3/4/5/4/34547934/6616999_orig.jpg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16340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98433" y="1606525"/>
            <a:ext cx="10082031" cy="3672058"/>
          </a:xfrm>
        </p:spPr>
        <p:txBody>
          <a:bodyPr>
            <a:normAutofit/>
          </a:bodyPr>
          <a:lstStyle/>
          <a:p>
            <a:r>
              <a:rPr lang="tr-TR" sz="2400" dirty="0"/>
              <a:t>1-4 </a:t>
            </a:r>
            <a:r>
              <a:rPr lang="tr-TR" sz="2400" dirty="0" smtClean="0"/>
              <a:t>ºC </a:t>
            </a:r>
            <a:r>
              <a:rPr lang="tr-TR" sz="2400" dirty="0"/>
              <a:t>temperature increase </a:t>
            </a:r>
            <a:r>
              <a:rPr lang="tr-TR" sz="2400" dirty="0" smtClean="0"/>
              <a:t>can be provided in </a:t>
            </a:r>
            <a:r>
              <a:rPr lang="tr-TR" sz="2400" dirty="0"/>
              <a:t>2-5 cm or more deep </a:t>
            </a:r>
            <a:r>
              <a:rPr lang="tr-TR" sz="2400" dirty="0" err="1"/>
              <a:t>tissues</a:t>
            </a:r>
            <a:r>
              <a:rPr lang="tr-TR" sz="2400" dirty="0"/>
              <a:t> </a:t>
            </a:r>
            <a:r>
              <a:rPr lang="tr-TR" sz="2400" dirty="0" smtClean="0"/>
              <a:t>in </a:t>
            </a:r>
            <a:r>
              <a:rPr lang="tr-TR" sz="2400" dirty="0" err="1" smtClean="0"/>
              <a:t>regarding</a:t>
            </a:r>
            <a:r>
              <a:rPr lang="tr-TR" sz="2400" dirty="0" smtClean="0"/>
              <a:t> </a:t>
            </a:r>
            <a:r>
              <a:rPr lang="tr-TR" sz="2400" dirty="0"/>
              <a:t>to the thermal effect of US.</a:t>
            </a:r>
          </a:p>
          <a:p>
            <a:r>
              <a:rPr lang="tr-TR" sz="2400" dirty="0"/>
              <a:t>Collagen </a:t>
            </a:r>
            <a:r>
              <a:rPr lang="tr-TR" sz="2400" dirty="0" smtClean="0"/>
              <a:t>fiber extensibility, </a:t>
            </a:r>
            <a:r>
              <a:rPr lang="tr-TR" sz="2400" dirty="0"/>
              <a:t>regional blood circulation, enzyme activity and pain threshold increase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In cases such as joint contracture, muscle spasm and pain, limited range of motion as a result of wound </a:t>
            </a:r>
            <a:r>
              <a:rPr lang="tr-TR" sz="2400" dirty="0" smtClean="0"/>
              <a:t>healing, US therapy can be effective.</a:t>
            </a:r>
          </a:p>
          <a:p>
            <a:r>
              <a:rPr lang="tr-TR" sz="2400" dirty="0" smtClean="0"/>
              <a:t>Accelerates </a:t>
            </a:r>
            <a:r>
              <a:rPr lang="tr-TR" sz="2400" dirty="0"/>
              <a:t>wound and fracture healing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428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42109"/>
          </a:xfrm>
        </p:spPr>
        <p:txBody>
          <a:bodyPr/>
          <a:lstStyle/>
          <a:p>
            <a:pPr algn="ctr"/>
            <a:r>
              <a:rPr lang="tr-TR" cap="none" dirty="0" smtClean="0"/>
              <a:t>Phonophoresis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2" y="1745673"/>
            <a:ext cx="5728420" cy="4045527"/>
          </a:xfrm>
        </p:spPr>
        <p:txBody>
          <a:bodyPr>
            <a:normAutofit/>
          </a:bodyPr>
          <a:lstStyle/>
          <a:p>
            <a:r>
              <a:rPr lang="tr-TR" sz="2400" dirty="0"/>
              <a:t>The use of US to enhance the delivery of topically </a:t>
            </a:r>
            <a:r>
              <a:rPr lang="tr-TR" sz="2400" dirty="0" smtClean="0"/>
              <a:t>applied medications </a:t>
            </a:r>
            <a:r>
              <a:rPr lang="tr-TR" sz="2400" dirty="0"/>
              <a:t>through intact </a:t>
            </a:r>
            <a:r>
              <a:rPr lang="tr-TR" sz="2400" dirty="0" smtClean="0"/>
              <a:t>skin</a:t>
            </a:r>
          </a:p>
          <a:p>
            <a:r>
              <a:rPr lang="tr-TR" sz="2400" dirty="0"/>
              <a:t>The target for the drug may be local (</a:t>
            </a:r>
            <a:r>
              <a:rPr lang="tr-TR" sz="2400" dirty="0" smtClean="0"/>
              <a:t>antiinflammatory or </a:t>
            </a:r>
            <a:r>
              <a:rPr lang="tr-TR" sz="2400" dirty="0"/>
              <a:t>analgesic) or systemic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Phonophoresis enhances transdermal </a:t>
            </a:r>
            <a:r>
              <a:rPr lang="tr-TR" sz="2400" dirty="0" smtClean="0"/>
              <a:t>drug delivery </a:t>
            </a:r>
            <a:r>
              <a:rPr lang="tr-TR" sz="2400" dirty="0"/>
              <a:t>by altering the stratum corneum, which is </a:t>
            </a:r>
            <a:r>
              <a:rPr lang="tr-TR" sz="2400" dirty="0" smtClean="0"/>
              <a:t>the major </a:t>
            </a:r>
            <a:r>
              <a:rPr lang="tr-TR" sz="2400" dirty="0"/>
              <a:t>barrier to drug penetration.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6414222" y="2072987"/>
            <a:ext cx="5514975" cy="3601103"/>
            <a:chOff x="6414222" y="2322368"/>
            <a:chExt cx="5514975" cy="3601103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14222" y="2322368"/>
              <a:ext cx="5514975" cy="3238500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7330931" y="5507973"/>
              <a:ext cx="4043651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700" dirty="0" smtClean="0"/>
                <a:t>https://www.researchgate.net/profile/Ritesh-Bathe/publication/311444050/figure/fig11/AS:436289792155662@1481031000775/The-basic-principle-of-phonophoresis-Ultrasound-pulses-are-passed-through-the-probe-into_W640.jpg</a:t>
              </a:r>
              <a:endParaRPr lang="tr-TR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6181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39090" y="1970176"/>
            <a:ext cx="99475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The possible action of mechanism is that </a:t>
            </a:r>
            <a:r>
              <a:rPr lang="tr-TR" sz="2400" dirty="0"/>
              <a:t>US denatures the structural </a:t>
            </a:r>
            <a:r>
              <a:rPr lang="tr-TR" sz="2400" dirty="0" smtClean="0"/>
              <a:t>keratin proteins </a:t>
            </a:r>
            <a:r>
              <a:rPr lang="tr-TR" sz="2400" dirty="0"/>
              <a:t>in the stratum corneum, strips or delaminates </a:t>
            </a:r>
            <a:r>
              <a:rPr lang="tr-TR" sz="2400" dirty="0" smtClean="0"/>
              <a:t>the cornified </a:t>
            </a:r>
            <a:r>
              <a:rPr lang="tr-TR" sz="2400" dirty="0"/>
              <a:t>layers of the stratum corneum, changes cell </a:t>
            </a:r>
            <a:r>
              <a:rPr lang="tr-TR" sz="2400" dirty="0" smtClean="0"/>
              <a:t>permeability, or </a:t>
            </a:r>
            <a:r>
              <a:rPr lang="tr-TR" sz="2400" dirty="0"/>
              <a:t>alters the lipid-enriched intercellular </a:t>
            </a:r>
            <a:r>
              <a:rPr lang="tr-TR" sz="2400" dirty="0" smtClean="0"/>
              <a:t>structures between </a:t>
            </a:r>
            <a:r>
              <a:rPr lang="tr-TR" sz="2400" dirty="0"/>
              <a:t>the </a:t>
            </a:r>
            <a:r>
              <a:rPr lang="tr-TR" sz="2400" dirty="0" smtClean="0"/>
              <a:t>cells.</a:t>
            </a:r>
            <a:endParaRPr lang="tr-TR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After </a:t>
            </a:r>
            <a:r>
              <a:rPr lang="tr-TR" sz="2400" dirty="0"/>
              <a:t>the stratum corneum </a:t>
            </a:r>
            <a:r>
              <a:rPr lang="tr-TR" sz="2400" dirty="0" smtClean="0"/>
              <a:t>is crossed </a:t>
            </a:r>
            <a:r>
              <a:rPr lang="tr-TR" sz="2400" dirty="0"/>
              <a:t>the pharmaceutical molecules penetrate the </a:t>
            </a:r>
            <a:r>
              <a:rPr lang="tr-TR" sz="2400" dirty="0" smtClean="0"/>
              <a:t>dermis, are </a:t>
            </a:r>
            <a:r>
              <a:rPr lang="tr-TR" sz="2400" dirty="0"/>
              <a:t>absorbed into the tissues and capillaries, and </a:t>
            </a:r>
            <a:r>
              <a:rPr lang="tr-TR" sz="2400" dirty="0" smtClean="0"/>
              <a:t>travel throughout </a:t>
            </a:r>
            <a:r>
              <a:rPr lang="tr-TR" sz="2400" dirty="0"/>
              <a:t>the circulatory </a:t>
            </a:r>
            <a:r>
              <a:rPr lang="tr-TR" sz="2400" dirty="0" smtClean="0"/>
              <a:t>system.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061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937942" y="2153439"/>
            <a:ext cx="60345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prstClr val="white"/>
                </a:solidFill>
              </a:rPr>
              <a:t>tendinitis, bursitis, osteoarthritis, and </a:t>
            </a:r>
            <a:r>
              <a:rPr lang="tr-TR" sz="2400" dirty="0" smtClean="0">
                <a:solidFill>
                  <a:prstClr val="white"/>
                </a:solidFill>
              </a:rPr>
              <a:t>neuroma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2400" dirty="0" smtClean="0">
                <a:solidFill>
                  <a:prstClr val="white"/>
                </a:solidFill>
              </a:rPr>
              <a:t>Steroids </a:t>
            </a:r>
            <a:r>
              <a:rPr lang="tr-TR" sz="2400" dirty="0">
                <a:solidFill>
                  <a:prstClr val="white"/>
                </a:solidFill>
              </a:rPr>
              <a:t>such as hydrocortisone and dexamethasone sodium in the treatment </a:t>
            </a:r>
            <a:r>
              <a:rPr lang="tr-TR" sz="2400" dirty="0" smtClean="0">
                <a:solidFill>
                  <a:prstClr val="white"/>
                </a:solidFill>
              </a:rPr>
              <a:t>of osteoarthritis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tr-TR" sz="2400" dirty="0">
                <a:solidFill>
                  <a:prstClr val="white"/>
                </a:solidFill>
              </a:rPr>
              <a:t>Lidocaine, one of the local anesthetics, to reduce </a:t>
            </a:r>
            <a:r>
              <a:rPr lang="tr-TR" sz="2400" dirty="0" smtClean="0">
                <a:solidFill>
                  <a:prstClr val="white"/>
                </a:solidFill>
              </a:rPr>
              <a:t>pain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7" name="Grup 6"/>
          <p:cNvGrpSpPr/>
          <p:nvPr/>
        </p:nvGrpSpPr>
        <p:grpSpPr>
          <a:xfrm>
            <a:off x="6871855" y="1402772"/>
            <a:ext cx="4779818" cy="3964938"/>
            <a:chOff x="6871855" y="1402772"/>
            <a:chExt cx="4779818" cy="3964938"/>
          </a:xfrm>
        </p:grpSpPr>
        <p:pic>
          <p:nvPicPr>
            <p:cNvPr id="5" name="Resim 4"/>
            <p:cNvPicPr>
              <a:picLocks noChangeAspect="1"/>
            </p:cNvPicPr>
            <p:nvPr/>
          </p:nvPicPr>
          <p:blipFill rotWithShape="1">
            <a:blip r:embed="rId2"/>
            <a:srcRect l="16231"/>
            <a:stretch/>
          </p:blipFill>
          <p:spPr>
            <a:xfrm>
              <a:off x="6871855" y="1402772"/>
              <a:ext cx="4627420" cy="3677518"/>
            </a:xfrm>
            <a:prstGeom prst="rect">
              <a:avLst/>
            </a:prstGeom>
          </p:spPr>
        </p:pic>
        <p:sp>
          <p:nvSpPr>
            <p:cNvPr id="6" name="Dikdörtgen 5"/>
            <p:cNvSpPr/>
            <p:nvPr/>
          </p:nvSpPr>
          <p:spPr>
            <a:xfrm>
              <a:off x="6871855" y="5152266"/>
              <a:ext cx="477981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https://www.equltrasound.com/wp-content/uploads/2015/06/ultrasound-deep-heat-after-surgery.jpg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8696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86691"/>
          </a:xfrm>
        </p:spPr>
        <p:txBody>
          <a:bodyPr>
            <a:normAutofit/>
          </a:bodyPr>
          <a:lstStyle/>
          <a:p>
            <a:pPr algn="ctr"/>
            <a:r>
              <a:rPr lang="tr-TR" sz="2800" cap="none" dirty="0" smtClean="0">
                <a:latin typeface="+mn-lt"/>
              </a:rPr>
              <a:t>Indications</a:t>
            </a:r>
            <a:endParaRPr lang="tr-TR" sz="28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612562"/>
            <a:ext cx="6352308" cy="3047999"/>
          </a:xfrm>
        </p:spPr>
        <p:txBody>
          <a:bodyPr>
            <a:normAutofit/>
          </a:bodyPr>
          <a:lstStyle/>
          <a:p>
            <a:r>
              <a:rPr lang="tr-TR" sz="2400" dirty="0" smtClean="0"/>
              <a:t>Main indications;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Soft </a:t>
            </a:r>
            <a:r>
              <a:rPr lang="tr-TR" sz="2400" dirty="0"/>
              <a:t>tissue shortening (e.g., contracture, scarring)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Subacute </a:t>
            </a:r>
            <a:r>
              <a:rPr lang="tr-TR" sz="2400" dirty="0"/>
              <a:t>and chronic inflammation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400" dirty="0" smtClean="0"/>
              <a:t>Pain </a:t>
            </a:r>
            <a:r>
              <a:rPr lang="tr-TR" sz="2400" dirty="0"/>
              <a:t>(such as muscle guarding, trigger points</a:t>
            </a:r>
            <a:r>
              <a:rPr lang="tr-TR" sz="2400" dirty="0" smtClean="0"/>
              <a:t>)</a:t>
            </a:r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685801" y="4305161"/>
            <a:ext cx="620450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Tendinitis and </a:t>
            </a:r>
            <a:r>
              <a:rPr lang="tr-TR" sz="2400" dirty="0" smtClean="0"/>
              <a:t>bursitis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Joint contracture and scar tissue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/>
              <a:t>Pain and muscle spasm</a:t>
            </a:r>
          </a:p>
        </p:txBody>
      </p:sp>
      <p:grpSp>
        <p:nvGrpSpPr>
          <p:cNvPr id="8" name="Grup 7"/>
          <p:cNvGrpSpPr/>
          <p:nvPr/>
        </p:nvGrpSpPr>
        <p:grpSpPr>
          <a:xfrm>
            <a:off x="7038109" y="1612562"/>
            <a:ext cx="5029200" cy="3816590"/>
            <a:chOff x="7139686" y="1595990"/>
            <a:chExt cx="5029200" cy="3816590"/>
          </a:xfrm>
        </p:grpSpPr>
        <p:pic>
          <p:nvPicPr>
            <p:cNvPr id="6" name="Resim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9686" y="1595990"/>
              <a:ext cx="4857750" cy="3581400"/>
            </a:xfrm>
            <a:prstGeom prst="rect">
              <a:avLst/>
            </a:prstGeom>
          </p:spPr>
        </p:pic>
        <p:sp>
          <p:nvSpPr>
            <p:cNvPr id="7" name="Dikdörtgen 6"/>
            <p:cNvSpPr/>
            <p:nvPr/>
          </p:nvSpPr>
          <p:spPr>
            <a:xfrm>
              <a:off x="7139686" y="5197136"/>
              <a:ext cx="5029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800" dirty="0" smtClean="0"/>
                <a:t>https://www.frontiersin.org/files/Articles/446925/fvets-06-00185-HTML/image_m/fvets-06-00185-g001.jpg</a:t>
              </a:r>
              <a:endParaRPr lang="tr-TR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10423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83673"/>
          </a:xfrm>
        </p:spPr>
        <p:txBody>
          <a:bodyPr>
            <a:normAutofit/>
          </a:bodyPr>
          <a:lstStyle/>
          <a:p>
            <a:pPr algn="ctr"/>
            <a:r>
              <a:rPr lang="tr-TR" sz="2800" cap="none" dirty="0" smtClean="0">
                <a:latin typeface="+mn-lt"/>
              </a:rPr>
              <a:t>Precautions and Contraindications</a:t>
            </a:r>
            <a:endParaRPr lang="tr-TR" sz="2800" cap="none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1" y="1593273"/>
            <a:ext cx="10131425" cy="4197927"/>
          </a:xfrm>
        </p:spPr>
        <p:txBody>
          <a:bodyPr>
            <a:normAutofit/>
          </a:bodyPr>
          <a:lstStyle/>
          <a:p>
            <a:r>
              <a:rPr lang="tr-TR" sz="2400" dirty="0" smtClean="0"/>
              <a:t>Local burns may occur </a:t>
            </a:r>
            <a:r>
              <a:rPr lang="tr-TR" sz="2400" dirty="0"/>
              <a:t>if the intensity is too high, treatment times are </a:t>
            </a:r>
            <a:r>
              <a:rPr lang="tr-TR" sz="2400" dirty="0" smtClean="0"/>
              <a:t>too long</a:t>
            </a:r>
            <a:r>
              <a:rPr lang="tr-TR" sz="2400" dirty="0"/>
              <a:t>, or the transducer is held stationary, thereby </a:t>
            </a:r>
            <a:r>
              <a:rPr lang="tr-TR" sz="2400" dirty="0" smtClean="0"/>
              <a:t>concentrating energy </a:t>
            </a:r>
            <a:r>
              <a:rPr lang="tr-TR" sz="2400" dirty="0"/>
              <a:t>in a small area</a:t>
            </a:r>
            <a:r>
              <a:rPr lang="tr-TR" sz="2400" dirty="0" smtClean="0"/>
              <a:t>.</a:t>
            </a:r>
          </a:p>
          <a:p>
            <a:r>
              <a:rPr lang="tr-TR" sz="2400" dirty="0"/>
              <a:t>Avoid direct US exposure </a:t>
            </a:r>
            <a:r>
              <a:rPr lang="tr-TR" sz="2400" dirty="0" smtClean="0"/>
              <a:t>to;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/>
              <a:t>Cardiac </a:t>
            </a:r>
            <a:r>
              <a:rPr lang="tr-TR" sz="2200" dirty="0" smtClean="0"/>
              <a:t>pacemakers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 smtClean="0"/>
              <a:t>Carotid </a:t>
            </a:r>
            <a:r>
              <a:rPr lang="tr-TR" sz="2200" dirty="0"/>
              <a:t>sinus or cervical </a:t>
            </a:r>
            <a:r>
              <a:rPr lang="tr-TR" sz="2200" dirty="0" smtClean="0"/>
              <a:t>ganglia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tr-TR" sz="2200" dirty="0"/>
              <a:t>Eyes. Because blood supply to the lens is poor, heat </a:t>
            </a:r>
            <a:r>
              <a:rPr lang="tr-TR" sz="2200" dirty="0" smtClean="0"/>
              <a:t>is poorly </a:t>
            </a:r>
            <a:r>
              <a:rPr lang="tr-TR" sz="2200" dirty="0"/>
              <a:t>dissipated and could result in cataracts. </a:t>
            </a:r>
            <a:r>
              <a:rPr lang="tr-TR" sz="2200" dirty="0" smtClean="0"/>
              <a:t>Retinal damage </a:t>
            </a:r>
            <a:r>
              <a:rPr lang="tr-TR" sz="2200" dirty="0"/>
              <a:t>could also result.</a:t>
            </a:r>
            <a:endParaRPr lang="tr-TR" sz="2200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tr-TR" sz="22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25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2055" y="817418"/>
            <a:ext cx="10131425" cy="295101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sz="2200" dirty="0" smtClean="0"/>
              <a:t>It </a:t>
            </a:r>
            <a:r>
              <a:rPr lang="tr-TR" sz="2200" dirty="0"/>
              <a:t>is </a:t>
            </a:r>
            <a:r>
              <a:rPr lang="tr-TR" sz="2200" dirty="0" smtClean="0"/>
              <a:t>applying of </a:t>
            </a:r>
            <a:r>
              <a:rPr lang="tr-TR" sz="2200" dirty="0">
                <a:solidFill>
                  <a:srgbClr val="FFFF00"/>
                </a:solidFill>
              </a:rPr>
              <a:t>high-frequency sound waves</a:t>
            </a:r>
            <a:r>
              <a:rPr lang="tr-TR" sz="2200" dirty="0"/>
              <a:t> to the tissues with the help of a probe similar to the one used in diagnostic </a:t>
            </a:r>
            <a:r>
              <a:rPr lang="tr-TR" sz="2200" dirty="0" smtClean="0"/>
              <a:t>ultrasound (US).</a:t>
            </a:r>
          </a:p>
          <a:p>
            <a:r>
              <a:rPr lang="tr-TR" sz="2200" dirty="0"/>
              <a:t>Superficial heating agents penetrate </a:t>
            </a:r>
            <a:r>
              <a:rPr lang="tr-TR" sz="2200" dirty="0" smtClean="0"/>
              <a:t>soft tissues </a:t>
            </a:r>
            <a:r>
              <a:rPr lang="tr-TR" sz="2200" dirty="0"/>
              <a:t>to a depth of approximately 1 cm. </a:t>
            </a:r>
            <a:endParaRPr lang="tr-TR" sz="2200" dirty="0" smtClean="0"/>
          </a:p>
          <a:p>
            <a:r>
              <a:rPr lang="tr-TR" sz="2200" dirty="0" smtClean="0"/>
              <a:t>Deep heating agents like as therapeutic US </a:t>
            </a:r>
            <a:r>
              <a:rPr lang="tr-TR" sz="2200" dirty="0"/>
              <a:t>and </a:t>
            </a:r>
            <a:r>
              <a:rPr lang="tr-TR" sz="2200" dirty="0" smtClean="0"/>
              <a:t>diathermy can </a:t>
            </a:r>
            <a:r>
              <a:rPr lang="tr-TR" sz="2200" dirty="0"/>
              <a:t>elevate tissue temperatures at depths of 2 cm </a:t>
            </a:r>
            <a:r>
              <a:rPr lang="tr-TR" sz="2200" dirty="0" smtClean="0"/>
              <a:t>or more</a:t>
            </a:r>
            <a:r>
              <a:rPr lang="tr-TR" sz="2200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up 8"/>
          <p:cNvGrpSpPr/>
          <p:nvPr/>
        </p:nvGrpSpPr>
        <p:grpSpPr>
          <a:xfrm>
            <a:off x="4197927" y="3669044"/>
            <a:ext cx="4585855" cy="3091367"/>
            <a:chOff x="4197927" y="3669044"/>
            <a:chExt cx="4585855" cy="3091367"/>
          </a:xfrm>
        </p:grpSpPr>
        <p:pic>
          <p:nvPicPr>
            <p:cNvPr id="7" name="Resim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7927" y="3669044"/>
              <a:ext cx="4281055" cy="2855464"/>
            </a:xfrm>
            <a:prstGeom prst="rect">
              <a:avLst/>
            </a:prstGeom>
          </p:spPr>
        </p:pic>
        <p:sp>
          <p:nvSpPr>
            <p:cNvPr id="8" name="Dikdörtgen 7"/>
            <p:cNvSpPr/>
            <p:nvPr/>
          </p:nvSpPr>
          <p:spPr>
            <a:xfrm>
              <a:off x="4197927" y="6479712"/>
              <a:ext cx="4585855" cy="2806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" dirty="0" smtClean="0"/>
                <a:t>https://images.squarespace-cdn.com/content/v1/59933811197aeaa6c78fa74d/1504829129407-8MJ9Y4XQEN0K0BW004KR/ke17ZwdGBToddI8pDm48kLkXF2pIyv_F2eUT9F60jBl7gQa3H78H3Y0txjaiv_0fDoOvxcdMmMKkDsyUqMSsMWxHk725yiiHCCLfrh8O1z4YTzHvnKhyp6Da-NYroOW3ZGjoBKy3azqku80C789l0iyqMbMesKd95J-X4EagrgU9L3Sa3U8cogeb0tjXbfawd0urKshkc5MgdBeJmALQKw/Therapeutic+Ultrasound.JPG</a:t>
              </a:r>
              <a:endParaRPr lang="tr-TR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6768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29724" y="1805133"/>
            <a:ext cx="95875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/>
              <a:t>Gravid uterus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/>
              <a:t>Heart. Electrocardiographic changes have occurred in</a:t>
            </a:r>
            <a:r>
              <a:rPr lang="tr-TR" sz="2400" b="0" i="0" u="none" strike="noStrike" dirty="0" smtClean="0"/>
              <a:t> </a:t>
            </a:r>
            <a:r>
              <a:rPr lang="tr-TR" sz="2400" b="0" i="0" u="none" strike="noStrike" baseline="0" dirty="0" smtClean="0"/>
              <a:t>dogs.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/>
              <a:t>Injured areas immediately after exercise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/>
              <a:t>Malignancy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b="0" i="0" u="none" strike="noStrike" baseline="0" dirty="0" smtClean="0"/>
              <a:t>Spinal cord if a laminectomy has been performed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Wounds that are contaminated. Ultrasound could drive bacteria into the tissues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400" dirty="0" smtClean="0"/>
              <a:t>Recent incision sites. It is not recommended to treat incision sites with continuous US for the first 14 days to avoid dehiscence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080052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809" y="383741"/>
            <a:ext cx="4644736" cy="61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84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409" y="471055"/>
            <a:ext cx="4406936" cy="587591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52501" y="468025"/>
            <a:ext cx="4409208" cy="587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9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cap="none" dirty="0" smtClean="0"/>
              <a:t>Physical principles</a:t>
            </a:r>
            <a:endParaRPr lang="tr-TR" sz="3200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07474" y="1823413"/>
            <a:ext cx="10131425" cy="3649133"/>
          </a:xfrm>
        </p:spPr>
        <p:txBody>
          <a:bodyPr>
            <a:normAutofit fontScale="92500" lnSpcReduction="20000"/>
          </a:bodyPr>
          <a:lstStyle/>
          <a:p>
            <a:r>
              <a:rPr lang="tr-TR" sz="2400" dirty="0"/>
              <a:t>US is a high frequency sound </a:t>
            </a:r>
            <a:r>
              <a:rPr lang="tr-TR" sz="2400" dirty="0" smtClean="0"/>
              <a:t>wave </a:t>
            </a:r>
            <a:r>
              <a:rPr lang="tr-TR" sz="2400" dirty="0"/>
              <a:t>(20,000 vibrations a second</a:t>
            </a:r>
            <a:r>
              <a:rPr lang="tr-TR" sz="2400" dirty="0" smtClean="0"/>
              <a:t>).</a:t>
            </a:r>
          </a:p>
          <a:p>
            <a:r>
              <a:rPr lang="tr-TR" sz="2400" dirty="0"/>
              <a:t>Sound waves are produced via the reverse </a:t>
            </a:r>
            <a:r>
              <a:rPr lang="tr-TR" sz="2400" dirty="0" smtClean="0"/>
              <a:t>piezoelectric effect </a:t>
            </a:r>
            <a:r>
              <a:rPr lang="tr-TR" sz="2400" dirty="0"/>
              <a:t>(compression and expansion of a piezoelectric crystal</a:t>
            </a:r>
            <a:r>
              <a:rPr lang="tr-TR" sz="2400" dirty="0" smtClean="0"/>
              <a:t>).</a:t>
            </a:r>
          </a:p>
          <a:p>
            <a:r>
              <a:rPr lang="tr-TR" sz="2400" dirty="0"/>
              <a:t>Sound waves have the properties of </a:t>
            </a:r>
            <a:r>
              <a:rPr lang="tr-TR" sz="2400" dirty="0">
                <a:solidFill>
                  <a:srgbClr val="FFFF00"/>
                </a:solidFill>
              </a:rPr>
              <a:t>reflection</a:t>
            </a:r>
            <a:r>
              <a:rPr lang="tr-TR" sz="2400" dirty="0"/>
              <a:t>, </a:t>
            </a:r>
            <a:r>
              <a:rPr lang="tr-TR" sz="2400" dirty="0" smtClean="0">
                <a:solidFill>
                  <a:srgbClr val="FFFF00"/>
                </a:solidFill>
              </a:rPr>
              <a:t>scattering</a:t>
            </a:r>
            <a:r>
              <a:rPr lang="tr-TR" sz="2400" dirty="0" smtClean="0"/>
              <a:t> and </a:t>
            </a:r>
            <a:r>
              <a:rPr lang="tr-TR" sz="2400" dirty="0" smtClean="0">
                <a:solidFill>
                  <a:srgbClr val="FFFF00"/>
                </a:solidFill>
              </a:rPr>
              <a:t>absorbtion</a:t>
            </a:r>
            <a:r>
              <a:rPr lang="tr-TR" sz="2400" dirty="0" smtClean="0"/>
              <a:t> by the tissues.</a:t>
            </a:r>
          </a:p>
          <a:p>
            <a:r>
              <a:rPr lang="tr-TR" sz="2400" dirty="0"/>
              <a:t>Absorption is the transfer of energy from the sound beam to the tissues. </a:t>
            </a:r>
          </a:p>
          <a:p>
            <a:r>
              <a:rPr lang="tr-TR" sz="2400" dirty="0"/>
              <a:t>Absorption is high in tissues with high protein </a:t>
            </a:r>
            <a:r>
              <a:rPr lang="tr-TR" sz="2400" dirty="0" smtClean="0"/>
              <a:t>content </a:t>
            </a:r>
            <a:r>
              <a:rPr lang="tr-TR" sz="2400" dirty="0"/>
              <a:t>and relatively low in adipose tissue</a:t>
            </a:r>
          </a:p>
          <a:p>
            <a:r>
              <a:rPr lang="tr-TR" sz="2400" dirty="0" smtClean="0"/>
              <a:t>US </a:t>
            </a:r>
            <a:r>
              <a:rPr lang="tr-TR" sz="2400" dirty="0"/>
              <a:t>energy is absorbed in tissues due to acoustic impedance and turns into heat energy</a:t>
            </a:r>
            <a:r>
              <a:rPr lang="tr-TR" sz="2400" dirty="0" smtClean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464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b="6551"/>
          <a:stretch/>
        </p:blipFill>
        <p:spPr>
          <a:xfrm>
            <a:off x="393218" y="814801"/>
            <a:ext cx="4547604" cy="5055774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5051659" y="2237991"/>
            <a:ext cx="647854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white"/>
                </a:solidFill>
              </a:rPr>
              <a:t>US has direct effect on cells and </a:t>
            </a:r>
            <a:r>
              <a:rPr lang="tr-TR" sz="2400" dirty="0" smtClean="0">
                <a:solidFill>
                  <a:prstClr val="white"/>
                </a:solidFill>
              </a:rPr>
              <a:t>healing</a:t>
            </a:r>
          </a:p>
          <a:p>
            <a:pPr lvl="0"/>
            <a:endParaRPr lang="tr-TR" sz="2400" dirty="0">
              <a:solidFill>
                <a:prstClr val="white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US effect can be </a:t>
            </a:r>
            <a:r>
              <a:rPr lang="tr-TR" sz="2400" dirty="0" smtClean="0">
                <a:solidFill>
                  <a:srgbClr val="FFFF00"/>
                </a:solidFill>
              </a:rPr>
              <a:t>thermal</a:t>
            </a:r>
            <a:r>
              <a:rPr lang="tr-TR" sz="2400" dirty="0" smtClean="0">
                <a:solidFill>
                  <a:prstClr val="white"/>
                </a:solidFill>
              </a:rPr>
              <a:t> or </a:t>
            </a:r>
            <a:r>
              <a:rPr lang="tr-TR" sz="2400" dirty="0" smtClean="0">
                <a:solidFill>
                  <a:srgbClr val="FFFF00"/>
                </a:solidFill>
              </a:rPr>
              <a:t>non-thermal</a:t>
            </a:r>
            <a:r>
              <a:rPr lang="tr-TR" sz="2400" dirty="0" smtClean="0">
                <a:solidFill>
                  <a:prstClr val="white"/>
                </a:solidFill>
              </a:rPr>
              <a:t>, 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 smtClean="0">
                <a:solidFill>
                  <a:prstClr val="white"/>
                </a:solidFill>
              </a:rPr>
              <a:t>It depens on </a:t>
            </a:r>
            <a:r>
              <a:rPr lang="tr-TR" sz="2400" dirty="0">
                <a:solidFill>
                  <a:prstClr val="white"/>
                </a:solidFill>
              </a:rPr>
              <a:t>the density, frequency, area treated, duration of treatment and speed of movement of the </a:t>
            </a:r>
            <a:r>
              <a:rPr lang="tr-TR" sz="2400" dirty="0" smtClean="0">
                <a:solidFill>
                  <a:prstClr val="white"/>
                </a:solidFill>
              </a:rPr>
              <a:t>probe </a:t>
            </a:r>
            <a:r>
              <a:rPr lang="tr-TR" sz="2400" dirty="0">
                <a:solidFill>
                  <a:prstClr val="white"/>
                </a:solidFill>
              </a:rPr>
              <a:t>or the absorption rate of tissues.</a:t>
            </a: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297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527913" y="1974575"/>
            <a:ext cx="90137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FF00"/>
                </a:solidFill>
              </a:rPr>
              <a:t>Intensity</a:t>
            </a:r>
            <a:r>
              <a:rPr lang="tr-TR" sz="2400" dirty="0">
                <a:solidFill>
                  <a:prstClr val="white"/>
                </a:solidFill>
              </a:rPr>
              <a:t> is the amount of energy applied per unit area (watt / cm</a:t>
            </a:r>
            <a:r>
              <a:rPr lang="tr-TR" sz="2400" baseline="30000" dirty="0">
                <a:solidFill>
                  <a:prstClr val="white"/>
                </a:solidFill>
              </a:rPr>
              <a:t>2</a:t>
            </a:r>
            <a:r>
              <a:rPr lang="tr-TR" sz="2400" dirty="0" smtClean="0">
                <a:solidFill>
                  <a:prstClr val="white"/>
                </a:solidFill>
              </a:rPr>
              <a:t>).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prstClr val="white"/>
                </a:solidFill>
              </a:rPr>
              <a:t>The higher the </a:t>
            </a:r>
            <a:r>
              <a:rPr lang="tr-TR" sz="2400" dirty="0" smtClean="0">
                <a:solidFill>
                  <a:prstClr val="white"/>
                </a:solidFill>
              </a:rPr>
              <a:t>intensity, </a:t>
            </a:r>
            <a:r>
              <a:rPr lang="tr-TR" sz="2400" dirty="0">
                <a:solidFill>
                  <a:prstClr val="white"/>
                </a:solidFill>
              </a:rPr>
              <a:t>the faster the tissue temperature increases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tr-TR" sz="2400" dirty="0">
                <a:solidFill>
                  <a:srgbClr val="FFFF00"/>
                </a:solidFill>
              </a:rPr>
              <a:t>Frequency</a:t>
            </a:r>
            <a:r>
              <a:rPr lang="tr-TR" sz="2400" dirty="0">
                <a:solidFill>
                  <a:prstClr val="white"/>
                </a:solidFill>
              </a:rPr>
              <a:t> defines the penetration </a:t>
            </a:r>
            <a:r>
              <a:rPr lang="tr-TR" sz="2400" dirty="0" smtClean="0">
                <a:solidFill>
                  <a:prstClr val="white"/>
                </a:solidFill>
              </a:rPr>
              <a:t>depth (MHz).</a:t>
            </a:r>
            <a:endParaRPr lang="tr-TR" sz="2400" dirty="0">
              <a:solidFill>
                <a:prstClr val="white"/>
              </a:solidFill>
            </a:endParaRP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prstClr val="white"/>
                </a:solidFill>
              </a:rPr>
              <a:t>Penetration decreases as the frequency of the </a:t>
            </a:r>
            <a:r>
              <a:rPr lang="tr-TR" sz="2400" dirty="0" smtClean="0">
                <a:solidFill>
                  <a:prstClr val="white"/>
                </a:solidFill>
              </a:rPr>
              <a:t>US </a:t>
            </a:r>
            <a:r>
              <a:rPr lang="tr-TR" sz="2400" dirty="0">
                <a:solidFill>
                  <a:prstClr val="white"/>
                </a:solidFill>
              </a:rPr>
              <a:t>waves </a:t>
            </a:r>
            <a:r>
              <a:rPr lang="tr-TR" sz="2400" dirty="0" smtClean="0">
                <a:solidFill>
                  <a:prstClr val="white"/>
                </a:solidFill>
              </a:rPr>
              <a:t>increases.</a:t>
            </a:r>
          </a:p>
          <a:p>
            <a:pPr marL="457200" lvl="0" indent="-457200">
              <a:buFont typeface="Wingdings" panose="05000000000000000000" pitchFamily="2" charset="2"/>
              <a:buChar char="Ø"/>
              <a:defRPr/>
            </a:pPr>
            <a:r>
              <a:rPr lang="tr-TR" sz="2400" dirty="0">
                <a:solidFill>
                  <a:srgbClr val="C00000"/>
                </a:solidFill>
              </a:rPr>
              <a:t>1 MHz </a:t>
            </a:r>
            <a:r>
              <a:rPr lang="tr-TR" sz="2400" dirty="0">
                <a:solidFill>
                  <a:prstClr val="white"/>
                </a:solidFill>
              </a:rPr>
              <a:t>ultrasound wave can heat </a:t>
            </a:r>
            <a:r>
              <a:rPr lang="tr-TR" sz="2400" dirty="0">
                <a:solidFill>
                  <a:srgbClr val="C00000"/>
                </a:solidFill>
              </a:rPr>
              <a:t>2-5 cm </a:t>
            </a:r>
            <a:r>
              <a:rPr lang="tr-TR" sz="2400" dirty="0">
                <a:solidFill>
                  <a:prstClr val="white"/>
                </a:solidFill>
              </a:rPr>
              <a:t>depth.</a:t>
            </a:r>
          </a:p>
        </p:txBody>
      </p:sp>
    </p:spTree>
    <p:extLst>
      <p:ext uri="{BB962C8B-B14F-4D97-AF65-F5344CB8AC3E}">
        <p14:creationId xmlns:p14="http://schemas.microsoft.com/office/powerpoint/2010/main" val="204100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6238" y="1588078"/>
            <a:ext cx="8596744" cy="3357994"/>
          </a:xfrm>
        </p:spPr>
        <p:txBody>
          <a:bodyPr>
            <a:normAutofit/>
          </a:bodyPr>
          <a:lstStyle/>
          <a:p>
            <a:r>
              <a:rPr lang="tr-TR" sz="2400" dirty="0"/>
              <a:t>if the soft tissue </a:t>
            </a:r>
            <a:r>
              <a:rPr lang="tr-TR" sz="2400" dirty="0" smtClean="0"/>
              <a:t>thickness </a:t>
            </a:r>
            <a:r>
              <a:rPr lang="tr-TR" sz="2400" dirty="0"/>
              <a:t>is low in the treated area or if the area is close to bone </a:t>
            </a:r>
            <a:r>
              <a:rPr lang="tr-TR" sz="2400" dirty="0" smtClean="0"/>
              <a:t>tissue &gt;&gt; </a:t>
            </a:r>
            <a:r>
              <a:rPr lang="tr-TR" sz="2400" dirty="0" err="1" smtClean="0"/>
              <a:t>Low</a:t>
            </a:r>
            <a:r>
              <a:rPr lang="tr-TR" sz="2400" dirty="0" smtClean="0"/>
              <a:t> </a:t>
            </a:r>
            <a:r>
              <a:rPr lang="tr-TR" sz="2400" dirty="0" err="1" smtClean="0"/>
              <a:t>intensity-high</a:t>
            </a:r>
            <a:r>
              <a:rPr lang="tr-TR" sz="2400" dirty="0" smtClean="0"/>
              <a:t> frequency.</a:t>
            </a:r>
          </a:p>
          <a:p>
            <a:r>
              <a:rPr lang="tr-TR" sz="2400" dirty="0" smtClean="0"/>
              <a:t>Experimental </a:t>
            </a:r>
            <a:r>
              <a:rPr lang="tr-TR" sz="2400" dirty="0"/>
              <a:t>studies have shown that 5-10 minutes of </a:t>
            </a:r>
            <a:r>
              <a:rPr lang="tr-TR" sz="2400" dirty="0" smtClean="0"/>
              <a:t>US </a:t>
            </a:r>
            <a:r>
              <a:rPr lang="tr-TR" sz="2400" dirty="0"/>
              <a:t>therapy provides sufficient temperature increase in an area 2-3 times the probe surface.</a:t>
            </a:r>
            <a:endParaRPr lang="tr-TR" sz="2400" dirty="0" smtClean="0"/>
          </a:p>
          <a:p>
            <a:r>
              <a:rPr lang="tr-TR" sz="2400" dirty="0" smtClean="0"/>
              <a:t>Clip </a:t>
            </a:r>
            <a:r>
              <a:rPr lang="tr-TR" sz="2400" dirty="0"/>
              <a:t>the area </a:t>
            </a:r>
            <a:r>
              <a:rPr lang="tr-TR" sz="2400" dirty="0" err="1"/>
              <a:t>before</a:t>
            </a:r>
            <a:r>
              <a:rPr lang="tr-TR" sz="2400" dirty="0"/>
              <a:t> </a:t>
            </a:r>
            <a:r>
              <a:rPr lang="tr-TR" sz="2400" dirty="0" err="1" smtClean="0"/>
              <a:t>applying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use</a:t>
            </a:r>
            <a:r>
              <a:rPr lang="tr-TR" sz="2400" dirty="0" smtClean="0"/>
              <a:t> gel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eliminating</a:t>
            </a:r>
            <a:r>
              <a:rPr lang="tr-TR" sz="2400" dirty="0" smtClean="0"/>
              <a:t> </a:t>
            </a:r>
            <a:r>
              <a:rPr lang="tr-TR" sz="2400" dirty="0" err="1" smtClean="0"/>
              <a:t>the</a:t>
            </a:r>
            <a:r>
              <a:rPr lang="tr-TR" sz="2400" dirty="0" smtClean="0"/>
              <a:t> </a:t>
            </a:r>
            <a:r>
              <a:rPr lang="tr-TR" sz="2400" dirty="0" err="1" smtClean="0"/>
              <a:t>air</a:t>
            </a:r>
            <a:r>
              <a:rPr lang="tr-TR" sz="2400" dirty="0" smtClean="0"/>
              <a:t> </a:t>
            </a:r>
            <a:r>
              <a:rPr lang="tr-TR" sz="2400" dirty="0" err="1" smtClean="0"/>
              <a:t>between</a:t>
            </a:r>
            <a:r>
              <a:rPr lang="tr-TR" sz="2400" dirty="0" smtClean="0"/>
              <a:t> skin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prob</a:t>
            </a:r>
            <a:r>
              <a:rPr lang="tr-TR" sz="2400" dirty="0" smtClean="0"/>
              <a:t>.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31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cap="none" dirty="0" smtClean="0"/>
              <a:t>Effects of Therapeutic US</a:t>
            </a:r>
            <a:endParaRPr lang="tr-TR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The most important effect of US is </a:t>
            </a:r>
            <a:r>
              <a:rPr lang="tr-TR" sz="2400" dirty="0" smtClean="0"/>
              <a:t>heating.</a:t>
            </a:r>
          </a:p>
          <a:p>
            <a:r>
              <a:rPr lang="tr-TR" sz="2400" dirty="0" smtClean="0"/>
              <a:t>US </a:t>
            </a:r>
            <a:r>
              <a:rPr lang="tr-TR" sz="2400" dirty="0"/>
              <a:t>waves </a:t>
            </a:r>
            <a:r>
              <a:rPr lang="tr-TR" sz="2400" dirty="0" smtClean="0"/>
              <a:t>are essentially </a:t>
            </a:r>
            <a:r>
              <a:rPr lang="tr-TR" sz="2400" dirty="0"/>
              <a:t>mechanical pressure waves </a:t>
            </a:r>
            <a:r>
              <a:rPr lang="tr-TR" sz="2400" dirty="0" smtClean="0"/>
              <a:t>and, as </a:t>
            </a:r>
            <a:r>
              <a:rPr lang="tr-TR" sz="2400" dirty="0"/>
              <a:t>they move through tissues, </a:t>
            </a:r>
            <a:r>
              <a:rPr lang="tr-TR" sz="2400" dirty="0" smtClean="0"/>
              <a:t>absorbed energy </a:t>
            </a:r>
            <a:r>
              <a:rPr lang="tr-TR" sz="2400" dirty="0"/>
              <a:t>is converted into kinetic </a:t>
            </a:r>
            <a:r>
              <a:rPr lang="tr-TR" sz="2400" dirty="0" smtClean="0"/>
              <a:t>energy which increases the local temprature. </a:t>
            </a:r>
          </a:p>
          <a:p>
            <a:r>
              <a:rPr lang="tr-TR" sz="2400" dirty="0"/>
              <a:t>It creates compression and expansion movement on the surfaces of adjacent tissues, and increases regional blood supply with the effect of micromassage.</a:t>
            </a:r>
          </a:p>
          <a:p>
            <a:r>
              <a:rPr lang="tr-TR" sz="2400" dirty="0" smtClean="0"/>
              <a:t>This causes </a:t>
            </a:r>
            <a:r>
              <a:rPr lang="tr-TR" sz="2400" dirty="0"/>
              <a:t>a chain reaction of molecules </a:t>
            </a:r>
            <a:r>
              <a:rPr lang="tr-TR" sz="2400" dirty="0" smtClean="0"/>
              <a:t>vibrating and </a:t>
            </a:r>
            <a:r>
              <a:rPr lang="tr-TR" sz="2400" dirty="0"/>
              <a:t>colliding into neighboring molecules</a:t>
            </a:r>
            <a:r>
              <a:rPr lang="tr-TR" sz="2400" dirty="0" smtClean="0"/>
              <a:t>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289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216027" y="1974411"/>
            <a:ext cx="960120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srgbClr val="C00000"/>
                </a:solidFill>
              </a:rPr>
              <a:t>Absorption is greatest in tissues with high protein </a:t>
            </a:r>
            <a:r>
              <a:rPr lang="tr-TR" sz="2400" dirty="0" err="1">
                <a:solidFill>
                  <a:srgbClr val="C00000"/>
                </a:solidFill>
              </a:rPr>
              <a:t>content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</a:p>
          <a:p>
            <a:pPr lvl="0" defTabSz="457200">
              <a:spcAft>
                <a:spcPts val="1000"/>
              </a:spcAft>
              <a:buClr>
                <a:prstClr val="white"/>
              </a:buClr>
              <a:buSzPct val="100000"/>
            </a:pPr>
            <a:endParaRPr lang="tr-TR" sz="2400" dirty="0" smtClean="0">
              <a:solidFill>
                <a:prstClr val="white"/>
              </a:solidFill>
            </a:endParaRP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>
                <a:solidFill>
                  <a:prstClr val="white"/>
                </a:solidFill>
              </a:rPr>
              <a:t>The absorption of ultrasound </a:t>
            </a:r>
            <a:r>
              <a:rPr lang="tr-TR" sz="2400" dirty="0" smtClean="0">
                <a:solidFill>
                  <a:prstClr val="white"/>
                </a:solidFill>
              </a:rPr>
              <a:t>energy is </a:t>
            </a:r>
            <a:r>
              <a:rPr lang="tr-TR" sz="2400" dirty="0">
                <a:solidFill>
                  <a:prstClr val="white"/>
                </a:solidFill>
              </a:rPr>
              <a:t>optimal in the dense collagen-based tissues (tendon, </a:t>
            </a:r>
            <a:r>
              <a:rPr lang="tr-TR" sz="2400" dirty="0" smtClean="0">
                <a:solidFill>
                  <a:prstClr val="white"/>
                </a:solidFill>
              </a:rPr>
              <a:t>ligament, fascia</a:t>
            </a:r>
            <a:r>
              <a:rPr lang="tr-TR" sz="2400" dirty="0">
                <a:solidFill>
                  <a:prstClr val="white"/>
                </a:solidFill>
              </a:rPr>
              <a:t>, joint capsule and established scar tissue), </a:t>
            </a:r>
            <a:endParaRPr lang="tr-TR" sz="2400" dirty="0" smtClean="0">
              <a:solidFill>
                <a:prstClr val="white"/>
              </a:solidFill>
            </a:endParaRPr>
          </a:p>
          <a:p>
            <a:pPr marL="285750" lvl="0" indent="-285750" defTabSz="457200"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Char char="•"/>
            </a:pPr>
            <a:r>
              <a:rPr lang="tr-TR" sz="2400" dirty="0" err="1" smtClean="0">
                <a:solidFill>
                  <a:prstClr val="white"/>
                </a:solidFill>
              </a:rPr>
              <a:t>It</a:t>
            </a:r>
            <a:r>
              <a:rPr lang="tr-TR" sz="2400" dirty="0" smtClean="0">
                <a:solidFill>
                  <a:prstClr val="white"/>
                </a:solidFill>
              </a:rPr>
              <a:t> is </a:t>
            </a:r>
            <a:r>
              <a:rPr lang="tr-TR" sz="2400" dirty="0" err="1">
                <a:solidFill>
                  <a:prstClr val="white"/>
                </a:solidFill>
              </a:rPr>
              <a:t>most</a:t>
            </a:r>
            <a:r>
              <a:rPr lang="tr-TR" sz="2400" dirty="0">
                <a:solidFill>
                  <a:prstClr val="white"/>
                </a:solidFill>
              </a:rPr>
              <a:t> </a:t>
            </a:r>
            <a:r>
              <a:rPr lang="tr-TR" sz="2400" dirty="0" err="1" smtClean="0">
                <a:solidFill>
                  <a:prstClr val="white"/>
                </a:solidFill>
              </a:rPr>
              <a:t>effective</a:t>
            </a:r>
            <a:r>
              <a:rPr lang="tr-TR" sz="2400" dirty="0" smtClean="0">
                <a:solidFill>
                  <a:prstClr val="white"/>
                </a:solidFill>
              </a:rPr>
              <a:t> in </a:t>
            </a:r>
            <a:r>
              <a:rPr lang="tr-TR" sz="2400" dirty="0" err="1" smtClean="0">
                <a:solidFill>
                  <a:prstClr val="white"/>
                </a:solidFill>
              </a:rPr>
              <a:t>tendons</a:t>
            </a:r>
            <a:r>
              <a:rPr lang="tr-TR" sz="2400" dirty="0" smtClean="0">
                <a:solidFill>
                  <a:prstClr val="white"/>
                </a:solidFill>
              </a:rPr>
              <a:t>, </a:t>
            </a:r>
            <a:r>
              <a:rPr lang="tr-TR" sz="2400" dirty="0" err="1" smtClean="0">
                <a:solidFill>
                  <a:prstClr val="white"/>
                </a:solidFill>
              </a:rPr>
              <a:t>ligaments</a:t>
            </a:r>
            <a:r>
              <a:rPr lang="tr-TR" sz="2400" dirty="0" smtClean="0">
                <a:solidFill>
                  <a:prstClr val="white"/>
                </a:solidFill>
              </a:rPr>
              <a:t>, </a:t>
            </a:r>
            <a:r>
              <a:rPr lang="tr-TR" sz="2400" dirty="0" err="1" smtClean="0">
                <a:solidFill>
                  <a:prstClr val="white"/>
                </a:solidFill>
              </a:rPr>
              <a:t>fascia</a:t>
            </a:r>
            <a:r>
              <a:rPr lang="tr-TR" sz="2400" dirty="0" smtClean="0">
                <a:solidFill>
                  <a:prstClr val="white"/>
                </a:solidFill>
              </a:rPr>
              <a:t>, </a:t>
            </a:r>
            <a:r>
              <a:rPr lang="tr-TR" sz="2400" dirty="0" err="1" smtClean="0">
                <a:solidFill>
                  <a:prstClr val="white"/>
                </a:solidFill>
              </a:rPr>
              <a:t>joint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 err="1" smtClean="0">
                <a:solidFill>
                  <a:prstClr val="white"/>
                </a:solidFill>
              </a:rPr>
              <a:t>capsules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 err="1" smtClean="0">
                <a:solidFill>
                  <a:prstClr val="white"/>
                </a:solidFill>
              </a:rPr>
              <a:t>and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 err="1" smtClean="0">
                <a:solidFill>
                  <a:prstClr val="white"/>
                </a:solidFill>
              </a:rPr>
              <a:t>scar</a:t>
            </a:r>
            <a:r>
              <a:rPr lang="tr-TR" sz="2400" dirty="0" smtClean="0">
                <a:solidFill>
                  <a:prstClr val="white"/>
                </a:solidFill>
              </a:rPr>
              <a:t> </a:t>
            </a:r>
            <a:r>
              <a:rPr lang="tr-TR" sz="2400" dirty="0" err="1" smtClean="0">
                <a:solidFill>
                  <a:prstClr val="white"/>
                </a:solidFill>
              </a:rPr>
              <a:t>tissues</a:t>
            </a:r>
            <a:r>
              <a:rPr lang="tr-TR" sz="2400" dirty="0" smtClean="0">
                <a:solidFill>
                  <a:prstClr val="white"/>
                </a:solidFill>
              </a:rPr>
              <a:t>.</a:t>
            </a:r>
            <a:endParaRPr lang="tr-TR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5663" y="1505222"/>
            <a:ext cx="10131425" cy="4365353"/>
          </a:xfrm>
        </p:spPr>
        <p:txBody>
          <a:bodyPr>
            <a:normAutofit/>
          </a:bodyPr>
          <a:lstStyle/>
          <a:p>
            <a:r>
              <a:rPr lang="tr-TR" sz="2400" dirty="0"/>
              <a:t>The degree of warming depends on the acoustic impedance of the </a:t>
            </a:r>
            <a:r>
              <a:rPr lang="tr-TR" sz="2400" dirty="0" smtClean="0"/>
              <a:t>tissues.</a:t>
            </a:r>
          </a:p>
          <a:p>
            <a:r>
              <a:rPr lang="tr-TR" sz="2400" dirty="0" smtClean="0"/>
              <a:t>Acoustic impedance is </a:t>
            </a:r>
            <a:r>
              <a:rPr lang="tr-TR" sz="2400" dirty="0"/>
              <a:t>the </a:t>
            </a:r>
            <a:r>
              <a:rPr lang="tr-TR" sz="2400" dirty="0" smtClean="0"/>
              <a:t>resistance </a:t>
            </a:r>
            <a:r>
              <a:rPr lang="tr-TR" sz="2400" dirty="0"/>
              <a:t>to the propagation of ultrasound waves through tissues. </a:t>
            </a:r>
            <a:endParaRPr lang="tr-TR" sz="2400" dirty="0" smtClean="0"/>
          </a:p>
          <a:p>
            <a:r>
              <a:rPr lang="tr-TR" sz="2400" dirty="0" smtClean="0"/>
              <a:t>Acoustic impedance  Air &lt; Fat &lt; Muscle &lt; Bone</a:t>
            </a:r>
          </a:p>
          <a:p>
            <a:r>
              <a:rPr lang="tr-TR" sz="2400" dirty="0"/>
              <a:t>Increased tissue temperatures may </a:t>
            </a:r>
            <a:r>
              <a:rPr lang="tr-TR" sz="2400" dirty="0" smtClean="0"/>
              <a:t>increase collagen </a:t>
            </a:r>
            <a:r>
              <a:rPr lang="tr-TR" sz="2400" dirty="0"/>
              <a:t>extensibility, blood flow, pain threshold, </a:t>
            </a:r>
            <a:r>
              <a:rPr lang="tr-TR" sz="2400" dirty="0" smtClean="0"/>
              <a:t>and enzyme </a:t>
            </a:r>
            <a:r>
              <a:rPr lang="tr-TR" sz="2400" dirty="0"/>
              <a:t>activity, as well as mild inflammatory </a:t>
            </a:r>
            <a:r>
              <a:rPr lang="tr-TR" sz="2400" dirty="0" smtClean="0"/>
              <a:t>reactions, and </a:t>
            </a:r>
            <a:r>
              <a:rPr lang="tr-TR" sz="2400" dirty="0"/>
              <a:t>changes in nerve conduction velocity. </a:t>
            </a:r>
            <a:endParaRPr lang="tr-TR" sz="240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9D50C-B4BD-4DB3-B21F-8716090E55C1}" type="slidenum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7215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kyüzü">
  <a:themeElements>
    <a:clrScheme name="Gökyüzü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ökyüzü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1156</Words>
  <Application>Microsoft Office PowerPoint</Application>
  <PresentationFormat>Geniş ekran</PresentationFormat>
  <Paragraphs>115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Office Teması</vt:lpstr>
      <vt:lpstr>Gökyüzü</vt:lpstr>
      <vt:lpstr>Therapeutıc ultrasound</vt:lpstr>
      <vt:lpstr>PowerPoint Sunusu</vt:lpstr>
      <vt:lpstr>Physical principles</vt:lpstr>
      <vt:lpstr>PowerPoint Sunusu</vt:lpstr>
      <vt:lpstr>PowerPoint Sunusu</vt:lpstr>
      <vt:lpstr>PowerPoint Sunusu</vt:lpstr>
      <vt:lpstr>Effects of Therapeutic US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Phonophoresis</vt:lpstr>
      <vt:lpstr>PowerPoint Sunusu</vt:lpstr>
      <vt:lpstr>PowerPoint Sunusu</vt:lpstr>
      <vt:lpstr>Indications</vt:lpstr>
      <vt:lpstr>Precautions and Contraindications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ULTRASONOTERAPİ</dc:title>
  <dc:creator>ronaldinho424</dc:creator>
  <cp:lastModifiedBy>Pınar</cp:lastModifiedBy>
  <cp:revision>40</cp:revision>
  <dcterms:created xsi:type="dcterms:W3CDTF">2021-04-03T17:31:44Z</dcterms:created>
  <dcterms:modified xsi:type="dcterms:W3CDTF">2021-11-10T06:31:36Z</dcterms:modified>
</cp:coreProperties>
</file>