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3" r:id="rId2"/>
    <p:sldId id="265" r:id="rId3"/>
    <p:sldId id="266" r:id="rId4"/>
    <p:sldId id="267" r:id="rId5"/>
    <p:sldId id="385" r:id="rId6"/>
    <p:sldId id="279" r:id="rId7"/>
    <p:sldId id="270" r:id="rId8"/>
    <p:sldId id="408" r:id="rId9"/>
    <p:sldId id="271" r:id="rId10"/>
    <p:sldId id="410" r:id="rId11"/>
    <p:sldId id="421" r:id="rId12"/>
    <p:sldId id="420" r:id="rId13"/>
    <p:sldId id="422" r:id="rId14"/>
    <p:sldId id="423" r:id="rId15"/>
    <p:sldId id="424" r:id="rId16"/>
    <p:sldId id="419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550" autoAdjust="0"/>
  </p:normalViewPr>
  <p:slideViewPr>
    <p:cSldViewPr snapToGrid="0">
      <p:cViewPr varScale="1">
        <p:scale>
          <a:sx n="55" d="100"/>
          <a:sy n="55" d="100"/>
        </p:scale>
        <p:origin x="1384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5A3AC-9F43-4B31-9312-4FA8BA82BF7B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F39C8-AC99-4C45-8D8E-640786D7F8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92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666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008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597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610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184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829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39C8-AC99-4C45-8D8E-640786D7F85A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338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DB236-6F14-4FE0-B11E-55DC81AE7AF1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53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22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00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9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2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11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820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70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264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89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99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676CD-9BDD-4B06-A2C2-E39B918014E4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3EB41-CB2F-4ABF-98EA-711AE992E6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26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azetekarinca.com/2017/04/cernobilin-31-yili-facianin-sorumlusu-sirketin-turkiyede-nukleer-santral-kurmasi-planlaniyo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nnturk.com/turkiye/cernobil-faciasi-neydi-turkiyeyi-nasil-etkilemisti?page=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nturk.com/turkiye/cernobil-faciasi-neydi-turkiyeyi-nasil-etkilemisti?page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nedio.com/haber/dunya-tarihinin-en-buyuk-endustriyel-kazalarindan-biri-olan-bhopal-felaketi-73090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1CAEE1-0A04-4430-A79A-7DE8F8B88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4339" y="955184"/>
            <a:ext cx="9988826" cy="1910369"/>
          </a:xfrm>
        </p:spPr>
        <p:txBody>
          <a:bodyPr>
            <a:normAutofit/>
          </a:bodyPr>
          <a:lstStyle/>
          <a:p>
            <a:r>
              <a:rPr lang="tr-TR" dirty="0"/>
              <a:t>KONU 14: </a:t>
            </a:r>
            <a:r>
              <a:rPr lang="tr-TR" b="1" dirty="0"/>
              <a:t>Kriz İletişimi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4508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5B678B-5037-4E30-ADAA-9458040FE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9576" y="2492896"/>
            <a:ext cx="8229600" cy="1396752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b="1" dirty="0" err="1"/>
              <a:t>Proaktif</a:t>
            </a:r>
            <a:r>
              <a:rPr lang="tr-TR" dirty="0"/>
              <a:t> </a:t>
            </a:r>
            <a:r>
              <a:rPr lang="tr-TR" b="1" dirty="0"/>
              <a:t>Kriz Yönetiminde 5 Aşama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02968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F9D39-9A83-4854-BA88-1AF6CCF6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Proaktif Kriz Yönetiminde 5 Aşama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FDF8F2-7538-4A28-A35A-59EA037E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4000" dirty="0"/>
              <a:t>1.  Kriz Öncesi</a:t>
            </a:r>
          </a:p>
          <a:p>
            <a:pPr marL="457200" lvl="1" indent="0">
              <a:buNone/>
            </a:pPr>
            <a:r>
              <a:rPr lang="tr-TR" sz="3600" dirty="0"/>
              <a:t>-Krize hazır olma;</a:t>
            </a:r>
          </a:p>
          <a:p>
            <a:pPr marL="457200" lvl="1" indent="0">
              <a:buNone/>
            </a:pPr>
            <a:r>
              <a:rPr lang="tr-TR" sz="3600" dirty="0"/>
              <a:t>-İttifakları teşvik;</a:t>
            </a:r>
          </a:p>
          <a:p>
            <a:pPr marL="457200" lvl="1" indent="0">
              <a:buNone/>
            </a:pPr>
            <a:r>
              <a:rPr lang="tr-TR" sz="3600" dirty="0"/>
              <a:t>-Fikir birliği geliştirme;</a:t>
            </a:r>
          </a:p>
          <a:p>
            <a:pPr marL="457200" lvl="1" indent="0">
              <a:buNone/>
            </a:pPr>
            <a:r>
              <a:rPr lang="tr-TR" sz="3600" dirty="0"/>
              <a:t>-Deneme mesajları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751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F9D39-9A83-4854-BA88-1AF6CCF6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Proaktif Kriz Yönetiminde 5 Aşama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FDF8F2-7538-4A28-A35A-59EA037E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2. Başlangıç</a:t>
            </a:r>
          </a:p>
          <a:p>
            <a:pPr marL="457200" lvl="1" indent="0">
              <a:buNone/>
            </a:pPr>
            <a:r>
              <a:rPr lang="tr-TR" sz="3200" dirty="0"/>
              <a:t>-Olaylara empati ile yaklaşma;</a:t>
            </a:r>
          </a:p>
          <a:p>
            <a:pPr marL="457200" lvl="1" indent="0">
              <a:buNone/>
            </a:pPr>
            <a:r>
              <a:rPr lang="tr-TR" sz="3200" dirty="0"/>
              <a:t>-Konu hakkında kamuyu basit bir biçimde bilgilendirme;</a:t>
            </a:r>
          </a:p>
          <a:p>
            <a:pPr marL="457200" lvl="1" indent="0">
              <a:buNone/>
            </a:pPr>
            <a:r>
              <a:rPr lang="tr-TR" sz="3200" dirty="0"/>
              <a:t>-Sözcü itibarını oluşturma;</a:t>
            </a:r>
          </a:p>
          <a:p>
            <a:pPr marL="457200" lvl="1" indent="0">
              <a:buNone/>
            </a:pPr>
            <a:r>
              <a:rPr lang="tr-TR" sz="3200" dirty="0"/>
              <a:t>-Durumun oluşumu ve rotası hakkında bilgi vermek ;</a:t>
            </a:r>
          </a:p>
          <a:p>
            <a:pPr marL="457200" lvl="1" indent="0">
              <a:buNone/>
            </a:pPr>
            <a:r>
              <a:rPr lang="tr-TR" sz="3200" dirty="0"/>
              <a:t>-Kamularla sürekli iletişim içinde olma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3128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F9D39-9A83-4854-BA88-1AF6CCF6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Proaktif Kriz Yönetiminde 5 Aşama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FDF8F2-7538-4A28-A35A-59EA037E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3. Kriz Esnasında</a:t>
            </a:r>
          </a:p>
          <a:p>
            <a:pPr marL="457200" lvl="1" indent="0">
              <a:buNone/>
            </a:pPr>
            <a:r>
              <a:rPr lang="tr-TR" sz="3200" dirty="0"/>
              <a:t> -Krizi daha iyi anlaması için kamulara yardımcı olma;</a:t>
            </a:r>
          </a:p>
          <a:p>
            <a:pPr marL="457200" lvl="1" indent="0">
              <a:buNone/>
            </a:pPr>
            <a:r>
              <a:rPr lang="tr-TR" sz="3200" dirty="0"/>
              <a:t>-Gereksinim duyanlara daha detaylı bilgi sunma;</a:t>
            </a:r>
          </a:p>
          <a:p>
            <a:pPr marL="457200" lvl="1" indent="0">
              <a:buNone/>
            </a:pPr>
            <a:r>
              <a:rPr lang="tr-TR" sz="3200" dirty="0"/>
              <a:t>-Krize yanıt ve müdahale planları için destek kazanma;</a:t>
            </a:r>
          </a:p>
          <a:p>
            <a:pPr marL="457200" lvl="1" indent="0">
              <a:buNone/>
            </a:pPr>
            <a:r>
              <a:rPr lang="tr-TR" sz="3200" dirty="0"/>
              <a:t>-Hedef kitleyi ve paydaşları dinleme, geribildirim alma;</a:t>
            </a:r>
          </a:p>
          <a:p>
            <a:pPr marL="457200" lvl="1" indent="0">
              <a:buNone/>
            </a:pPr>
            <a:r>
              <a:rPr lang="tr-TR" sz="3200" dirty="0"/>
              <a:t>-Acil önlemlerin açıklanması;</a:t>
            </a:r>
          </a:p>
          <a:p>
            <a:pPr marL="457200" lvl="1" indent="0">
              <a:buNone/>
            </a:pPr>
            <a:r>
              <a:rPr lang="tr-TR" sz="3200" dirty="0"/>
              <a:t>-Karar vermede inisiyatif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57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F9D39-9A83-4854-BA88-1AF6CCF6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Proaktif Kriz Yönetiminde 5 Aşama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FDF8F2-7538-4A28-A35A-59EA037E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4. Krizin Çözülmesi</a:t>
            </a:r>
          </a:p>
          <a:p>
            <a:pPr marL="457200" lvl="1" indent="0">
              <a:buNone/>
            </a:pPr>
            <a:r>
              <a:rPr lang="tr-TR" sz="3200" dirty="0"/>
              <a:t>-Eğitim yoluyla gelecekteki krizlere uygun yanıtlar geliştirme,</a:t>
            </a:r>
          </a:p>
          <a:p>
            <a:pPr marL="457200" lvl="1" indent="0">
              <a:buNone/>
            </a:pPr>
            <a:r>
              <a:rPr lang="tr-TR" sz="3200" dirty="0"/>
              <a:t>-Sorunları ve aksaklıkları dürüstçe inceleme;</a:t>
            </a:r>
          </a:p>
          <a:p>
            <a:pPr marL="457200" lvl="1" indent="0">
              <a:buNone/>
            </a:pPr>
            <a:r>
              <a:rPr lang="tr-TR" sz="3200" dirty="0"/>
              <a:t>-Kamu politikaları hakkında kamuları ikna;</a:t>
            </a:r>
          </a:p>
          <a:p>
            <a:pPr marL="457200" lvl="1" indent="0">
              <a:buNone/>
            </a:pPr>
            <a:r>
              <a:rPr lang="tr-TR" sz="3200" dirty="0"/>
              <a:t>-Örgütün yetenek ve aktivitelerini geliştirme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8576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F9D39-9A83-4854-BA88-1AF6CCF68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Proaktif Kriz Yönetiminde 5 Aşama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FDF8F2-7538-4A28-A35A-59EA037E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5. Değerlendirme</a:t>
            </a:r>
          </a:p>
          <a:p>
            <a:pPr marL="457200" lvl="1" indent="0">
              <a:buNone/>
            </a:pPr>
            <a:r>
              <a:rPr lang="tr-TR" sz="3200" dirty="0"/>
              <a:t>-İletişim planının performansını değerlendirme;</a:t>
            </a:r>
          </a:p>
          <a:p>
            <a:pPr marL="457200" lvl="1" indent="0">
              <a:buNone/>
            </a:pPr>
            <a:r>
              <a:rPr lang="tr-TR" sz="3200" dirty="0"/>
              <a:t>-Krizden alınan dersleri ortaya koyma;</a:t>
            </a:r>
          </a:p>
          <a:p>
            <a:pPr marL="457200" lvl="1" indent="0">
              <a:buNone/>
            </a:pPr>
            <a:r>
              <a:rPr lang="tr-TR" sz="3200" dirty="0"/>
              <a:t>-Kriz planını ya da kriz sistemini geliştirmek için belirli eylemleri saptamak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814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30B068AB-E599-4420-94F9-61EFAB0559E8}"/>
              </a:ext>
            </a:extLst>
          </p:cNvPr>
          <p:cNvSpPr txBox="1">
            <a:spLocks/>
          </p:cNvSpPr>
          <p:nvPr/>
        </p:nvSpPr>
        <p:spPr>
          <a:xfrm>
            <a:off x="1725261" y="298384"/>
            <a:ext cx="10171563" cy="15207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ÖRNEK OLAY : Tylenol </a:t>
            </a:r>
            <a:r>
              <a:rPr lang="en-US" sz="32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Krizi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- 1982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Johnson &amp;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Johnson’ın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ağrı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kesicisine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siyanür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karıştırılması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gerçekleşen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ölümler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70AE191-D2EA-45C9-A44D-830C188F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2021" y="518649"/>
            <a:ext cx="1128382" cy="847206"/>
            <a:chOff x="8183879" y="1000124"/>
            <a:chExt cx="1562267" cy="1172973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23A0E4C1-B7A6-4637-AC51-4A5AE3841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F4E8C039-CC58-44F3-8A7B-E0A934C1D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E33CBA-7B53-4D64-9BD4-BC85624BB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29" y="2002055"/>
            <a:ext cx="11800825" cy="46736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 err="1"/>
              <a:t>Kriz</a:t>
            </a:r>
            <a:r>
              <a:rPr lang="en-US" sz="3000" dirty="0"/>
              <a:t> </a:t>
            </a:r>
            <a:r>
              <a:rPr lang="en-US" sz="3000" dirty="0" err="1"/>
              <a:t>takımı</a:t>
            </a:r>
            <a:r>
              <a:rPr lang="en-US" sz="3000" dirty="0"/>
              <a:t> </a:t>
            </a:r>
            <a:r>
              <a:rPr lang="en-US" sz="3000" dirty="0" err="1"/>
              <a:t>sorunun</a:t>
            </a:r>
            <a:r>
              <a:rPr lang="en-US" sz="3000" dirty="0"/>
              <a:t> </a:t>
            </a:r>
            <a:r>
              <a:rPr lang="en-US" sz="3000" dirty="0" err="1"/>
              <a:t>kaynağını</a:t>
            </a:r>
            <a:r>
              <a:rPr lang="en-US" sz="3000" dirty="0"/>
              <a:t> </a:t>
            </a:r>
            <a:r>
              <a:rPr lang="en-US" sz="3000" dirty="0" err="1"/>
              <a:t>bulabilmek</a:t>
            </a:r>
            <a:r>
              <a:rPr lang="en-US" sz="3000" dirty="0"/>
              <a:t> </a:t>
            </a:r>
            <a:r>
              <a:rPr lang="en-US" sz="3000" dirty="0" err="1"/>
              <a:t>için</a:t>
            </a:r>
            <a:r>
              <a:rPr lang="en-US" sz="3000" dirty="0"/>
              <a:t> </a:t>
            </a:r>
            <a:r>
              <a:rPr lang="en-US" sz="3000" dirty="0" err="1"/>
              <a:t>FBI’ı</a:t>
            </a:r>
            <a:r>
              <a:rPr lang="en-US" sz="3000" dirty="0"/>
              <a:t> </a:t>
            </a:r>
            <a:r>
              <a:rPr lang="en-US" sz="3000" dirty="0" err="1"/>
              <a:t>davet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tüm</a:t>
            </a:r>
            <a:r>
              <a:rPr lang="en-US" sz="3000" dirty="0"/>
              <a:t> </a:t>
            </a:r>
            <a:r>
              <a:rPr lang="en-US" sz="3000" dirty="0" err="1"/>
              <a:t>kamuların</a:t>
            </a:r>
            <a:r>
              <a:rPr lang="en-US" sz="3000" dirty="0"/>
              <a:t> </a:t>
            </a:r>
            <a:r>
              <a:rPr lang="en-US" sz="3000" dirty="0" err="1"/>
              <a:t>en</a:t>
            </a:r>
            <a:r>
              <a:rPr lang="en-US" sz="3000" dirty="0"/>
              <a:t> </a:t>
            </a:r>
            <a:r>
              <a:rPr lang="en-US" sz="3000" dirty="0" err="1"/>
              <a:t>kısa</a:t>
            </a:r>
            <a:r>
              <a:rPr lang="en-US" sz="3000" dirty="0"/>
              <a:t> </a:t>
            </a:r>
            <a:r>
              <a:rPr lang="en-US" sz="3000" dirty="0" err="1"/>
              <a:t>zamanda</a:t>
            </a:r>
            <a:r>
              <a:rPr lang="en-US" sz="3000" dirty="0"/>
              <a:t> </a:t>
            </a:r>
            <a:r>
              <a:rPr lang="en-US" sz="3000" dirty="0" err="1"/>
              <a:t>bilgilendirilmesi</a:t>
            </a:r>
            <a:r>
              <a:rPr lang="en-US" sz="3000" dirty="0"/>
              <a:t>, </a:t>
            </a:r>
          </a:p>
          <a:p>
            <a:r>
              <a:rPr lang="en-US" sz="3000" dirty="0"/>
              <a:t> 1 </a:t>
            </a:r>
            <a:r>
              <a:rPr lang="en-US" sz="3000" dirty="0" err="1"/>
              <a:t>Ekim</a:t>
            </a:r>
            <a:r>
              <a:rPr lang="en-US" sz="3000" dirty="0"/>
              <a:t> 1982 Chicago Sun Times </a:t>
            </a:r>
            <a:r>
              <a:rPr lang="tr-TR" sz="3000" dirty="0"/>
              <a:t>ve </a:t>
            </a:r>
            <a:r>
              <a:rPr lang="en-US" sz="3000" dirty="0"/>
              <a:t>The Chicago Tribune </a:t>
            </a:r>
            <a:r>
              <a:rPr lang="en-US" sz="3000" dirty="0" err="1"/>
              <a:t>haber</a:t>
            </a:r>
            <a:r>
              <a:rPr lang="tr-TR" sz="3000" dirty="0" err="1"/>
              <a:t>leri</a:t>
            </a:r>
            <a:endParaRPr lang="en-US" sz="3000" dirty="0"/>
          </a:p>
          <a:p>
            <a:r>
              <a:rPr lang="en-US" sz="3000" dirty="0" err="1"/>
              <a:t>Anında</a:t>
            </a:r>
            <a:r>
              <a:rPr lang="en-US" sz="3000" dirty="0"/>
              <a:t> </a:t>
            </a:r>
            <a:r>
              <a:rPr lang="en-US" sz="3000" dirty="0" err="1"/>
              <a:t>yardım</a:t>
            </a:r>
            <a:r>
              <a:rPr lang="en-US" sz="3000" dirty="0"/>
              <a:t> </a:t>
            </a:r>
            <a:r>
              <a:rPr lang="en-US" sz="3000" dirty="0" err="1"/>
              <a:t>hattı</a:t>
            </a:r>
            <a:r>
              <a:rPr lang="en-US" sz="3000" dirty="0"/>
              <a:t> </a:t>
            </a:r>
            <a:r>
              <a:rPr lang="en-US" sz="3000" dirty="0" err="1"/>
              <a:t>kurulması</a:t>
            </a:r>
            <a:r>
              <a:rPr lang="en-US" sz="3000" dirty="0"/>
              <a:t> </a:t>
            </a:r>
            <a:endParaRPr lang="tr-TR" sz="3000" dirty="0"/>
          </a:p>
          <a:p>
            <a:r>
              <a:rPr lang="en-US" sz="3000" dirty="0" err="1"/>
              <a:t>Çalışanlarla</a:t>
            </a:r>
            <a:r>
              <a:rPr lang="en-US" sz="3000" dirty="0"/>
              <a:t> </a:t>
            </a:r>
            <a:r>
              <a:rPr lang="en-US" sz="3000" dirty="0" err="1"/>
              <a:t>sürekli</a:t>
            </a:r>
            <a:r>
              <a:rPr lang="en-US" sz="3000" dirty="0"/>
              <a:t> </a:t>
            </a:r>
            <a:r>
              <a:rPr lang="en-US" sz="3000" dirty="0" err="1"/>
              <a:t>iletişim</a:t>
            </a:r>
            <a:r>
              <a:rPr lang="en-US" sz="3000" dirty="0"/>
              <a:t>, </a:t>
            </a:r>
            <a:r>
              <a:rPr lang="en-US" sz="3000" dirty="0" err="1"/>
              <a:t>önce</a:t>
            </a:r>
            <a:r>
              <a:rPr lang="en-US" sz="3000" dirty="0"/>
              <a:t> </a:t>
            </a:r>
            <a:r>
              <a:rPr lang="en-US" sz="3000" dirty="0" err="1"/>
              <a:t>başka</a:t>
            </a:r>
            <a:r>
              <a:rPr lang="en-US" sz="3000" dirty="0"/>
              <a:t> </a:t>
            </a:r>
            <a:r>
              <a:rPr lang="en-US" sz="3000" dirty="0" err="1"/>
              <a:t>görevler</a:t>
            </a:r>
            <a:r>
              <a:rPr lang="en-US" sz="3000" dirty="0"/>
              <a:t> </a:t>
            </a:r>
            <a:r>
              <a:rPr lang="en-US" sz="3000" dirty="0" err="1"/>
              <a:t>verilmesi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ardından</a:t>
            </a:r>
            <a:r>
              <a:rPr lang="en-US" sz="3000" dirty="0"/>
              <a:t> </a:t>
            </a:r>
            <a:r>
              <a:rPr lang="en-US" sz="3000" dirty="0" err="1"/>
              <a:t>ilacın</a:t>
            </a:r>
            <a:r>
              <a:rPr lang="en-US" sz="3000" dirty="0"/>
              <a:t> </a:t>
            </a:r>
            <a:r>
              <a:rPr lang="en-US" sz="3000" dirty="0" err="1"/>
              <a:t>üretimine</a:t>
            </a:r>
            <a:r>
              <a:rPr lang="en-US" sz="3000" dirty="0"/>
              <a:t> </a:t>
            </a:r>
            <a:r>
              <a:rPr lang="en-US" sz="3000" dirty="0" err="1"/>
              <a:t>devam</a:t>
            </a:r>
            <a:r>
              <a:rPr lang="en-US" sz="3000" dirty="0"/>
              <a:t> </a:t>
            </a:r>
            <a:r>
              <a:rPr lang="en-US" sz="3000" dirty="0" err="1"/>
              <a:t>açıklaması</a:t>
            </a:r>
            <a:endParaRPr lang="en-US" sz="3000" dirty="0"/>
          </a:p>
          <a:p>
            <a:r>
              <a:rPr lang="en-US" sz="3000" dirty="0"/>
              <a:t>31 </a:t>
            </a:r>
            <a:r>
              <a:rPr lang="en-US" sz="3000" dirty="0" err="1"/>
              <a:t>milyon</a:t>
            </a:r>
            <a:r>
              <a:rPr lang="en-US" sz="3000" dirty="0"/>
              <a:t> kutu </a:t>
            </a:r>
            <a:r>
              <a:rPr lang="en-US" sz="3000" dirty="0" err="1"/>
              <a:t>ilacın</a:t>
            </a:r>
            <a:r>
              <a:rPr lang="en-US" sz="3000" dirty="0"/>
              <a:t> </a:t>
            </a:r>
            <a:r>
              <a:rPr lang="en-US" sz="3000" dirty="0" err="1"/>
              <a:t>piyasadan</a:t>
            </a:r>
            <a:r>
              <a:rPr lang="en-US" sz="3000" dirty="0"/>
              <a:t> </a:t>
            </a:r>
            <a:r>
              <a:rPr lang="en-US" sz="3000" dirty="0" err="1"/>
              <a:t>toplatılması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imha</a:t>
            </a:r>
            <a:r>
              <a:rPr lang="en-US" sz="3000" dirty="0"/>
              <a:t> </a:t>
            </a:r>
            <a:r>
              <a:rPr lang="en-US" sz="3000" dirty="0" err="1"/>
              <a:t>edilmesi</a:t>
            </a:r>
            <a:r>
              <a:rPr lang="en-US" sz="3000" dirty="0"/>
              <a:t> </a:t>
            </a:r>
          </a:p>
          <a:p>
            <a:r>
              <a:rPr lang="en-US" sz="3000" dirty="0"/>
              <a:t>7000 </a:t>
            </a:r>
            <a:r>
              <a:rPr lang="en-US" sz="3000" dirty="0" err="1"/>
              <a:t>kişiyi</a:t>
            </a:r>
            <a:r>
              <a:rPr lang="en-US" sz="3000" dirty="0"/>
              <a:t> </a:t>
            </a:r>
            <a:r>
              <a:rPr lang="en-US" sz="3000" dirty="0" err="1"/>
              <a:t>kapsayan</a:t>
            </a:r>
            <a:r>
              <a:rPr lang="en-US" sz="3000" dirty="0"/>
              <a:t> </a:t>
            </a:r>
            <a:r>
              <a:rPr lang="en-US" sz="3000" dirty="0" err="1"/>
              <a:t>yedi</a:t>
            </a:r>
            <a:r>
              <a:rPr lang="en-US" sz="3000" dirty="0"/>
              <a:t> </a:t>
            </a:r>
            <a:r>
              <a:rPr lang="en-US" sz="3000" dirty="0" err="1"/>
              <a:t>haftalık</a:t>
            </a:r>
            <a:r>
              <a:rPr lang="en-US" sz="3000" dirty="0"/>
              <a:t>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araştırma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Tylenol’a</a:t>
            </a:r>
            <a:r>
              <a:rPr lang="en-US" sz="3000" dirty="0"/>
              <a:t> </a:t>
            </a:r>
            <a:r>
              <a:rPr lang="en-US" sz="3000" dirty="0" err="1"/>
              <a:t>devam</a:t>
            </a:r>
            <a:r>
              <a:rPr lang="en-US" sz="3000" dirty="0"/>
              <a:t> </a:t>
            </a:r>
            <a:r>
              <a:rPr lang="en-US" sz="3000" dirty="0" err="1"/>
              <a:t>kararı</a:t>
            </a:r>
            <a:endParaRPr lang="en-US" sz="3000" dirty="0"/>
          </a:p>
          <a:p>
            <a:r>
              <a:rPr lang="en-US" sz="3000" dirty="0" err="1"/>
              <a:t>Yeni</a:t>
            </a:r>
            <a:r>
              <a:rPr lang="en-US" sz="3000" dirty="0"/>
              <a:t> </a:t>
            </a:r>
            <a:r>
              <a:rPr lang="en-US" sz="3000" dirty="0" err="1"/>
              <a:t>ambalaj</a:t>
            </a:r>
            <a:endParaRPr lang="en-US" sz="3000" dirty="0"/>
          </a:p>
          <a:p>
            <a:endParaRPr lang="en-US" sz="800" dirty="0"/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964075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6D9AE-F4A8-4F54-B1AF-E711B0857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249" y="692631"/>
            <a:ext cx="7420586" cy="78175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tr-TR" sz="3600" b="1" dirty="0"/>
              <a:t>ÖRNEK OLAY : Kuş Gribi Krizi- 2005</a:t>
            </a:r>
          </a:p>
          <a:p>
            <a:pPr marL="0" indent="0">
              <a:buNone/>
            </a:pPr>
            <a:endParaRPr lang="tr-TR" sz="2000" dirty="0"/>
          </a:p>
          <a:p>
            <a:endParaRPr lang="tr-TR" sz="2000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6308C0E-FF68-43E7-91EA-A7398BDD1390}"/>
              </a:ext>
            </a:extLst>
          </p:cNvPr>
          <p:cNvSpPr txBox="1"/>
          <p:nvPr/>
        </p:nvSpPr>
        <p:spPr>
          <a:xfrm>
            <a:off x="358587" y="2059806"/>
            <a:ext cx="102773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/>
              <a:t>Tavuk üreticileri </a:t>
            </a:r>
            <a:r>
              <a:rPr lang="tr-TR" sz="3200" b="1" dirty="0"/>
              <a:t>Sağlıklı Tavuk Bilgi Platformunu </a:t>
            </a:r>
            <a:r>
              <a:rPr lang="tr-TR" sz="3200" dirty="0"/>
              <a:t>kurdular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/>
              <a:t>Tesislere geziler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/>
              <a:t>İnternet sitesi, köşe yazarları, bilgi notları ve raporlar ile sürekli hijyenik üretimle ilgili bilgi akışı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/>
              <a:t>Uğur Dündar’ın fabrikaları gezmesi</a:t>
            </a:r>
          </a:p>
        </p:txBody>
      </p:sp>
    </p:spTree>
    <p:extLst>
      <p:ext uri="{BB962C8B-B14F-4D97-AF65-F5344CB8AC3E}">
        <p14:creationId xmlns:p14="http://schemas.microsoft.com/office/powerpoint/2010/main" val="424589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6D9AE-F4A8-4F54-B1AF-E711B0857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3" y="1239865"/>
            <a:ext cx="11369781" cy="4575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			      </a:t>
            </a:r>
            <a:r>
              <a:rPr lang="tr-TR" sz="3600" b="1" dirty="0"/>
              <a:t>Çernobil</a:t>
            </a:r>
            <a:endParaRPr lang="tr-TR" b="1" dirty="0"/>
          </a:p>
          <a:p>
            <a:pPr marL="0" indent="0">
              <a:buNone/>
            </a:pPr>
            <a:r>
              <a:rPr lang="tr-TR" sz="3200" dirty="0"/>
              <a:t>26 Nisan 1986’da, </a:t>
            </a:r>
            <a:r>
              <a:rPr lang="tr-TR" sz="3200" dirty="0" err="1"/>
              <a:t>Rosatom</a:t>
            </a:r>
            <a:r>
              <a:rPr lang="tr-TR" sz="3200" dirty="0"/>
              <a:t> firmasının Ukrayna ve </a:t>
            </a:r>
            <a:r>
              <a:rPr lang="tr-TR" sz="3200" dirty="0" err="1"/>
              <a:t>Belarus</a:t>
            </a:r>
            <a:r>
              <a:rPr lang="tr-TR" sz="3200" dirty="0"/>
              <a:t> sınırında bulunan Çernobil Nükleer Enerji Santrali’nin 4. reaktöründe meydana gelen patlama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DD124D00-49AA-421E-8E7E-4CDB24A60A2F}"/>
              </a:ext>
            </a:extLst>
          </p:cNvPr>
          <p:cNvSpPr txBox="1">
            <a:spLocks/>
          </p:cNvSpPr>
          <p:nvPr/>
        </p:nvSpPr>
        <p:spPr>
          <a:xfrm>
            <a:off x="182376" y="5902906"/>
            <a:ext cx="11540565" cy="5292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1600" dirty="0">
                <a:hlinkClick r:id="rId3"/>
              </a:rPr>
              <a:t>http://gazetekarinca.com/2017/04/cernobilin-31-yili-facianin-sorumlusu-sirketin-turkiyede-nukleer-santral-kurmasi-planlaniyor/</a:t>
            </a:r>
            <a:endParaRPr lang="tr-TR" sz="1600" dirty="0"/>
          </a:p>
          <a:p>
            <a:pPr marL="0" indent="0">
              <a:buNone/>
            </a:pPr>
            <a:r>
              <a:rPr lang="tr-TR" sz="1600" dirty="0">
                <a:hlinkClick r:id="rId4"/>
              </a:rPr>
              <a:t>https://www.cnnturk.com/turkiye/cernobil-faciasi-neydi-turkiyeyi-nasil-etkilemisti?page=1</a:t>
            </a:r>
            <a:endParaRPr lang="tr-TR" sz="1600" dirty="0"/>
          </a:p>
          <a:p>
            <a:pPr marL="0" indent="0">
              <a:buNone/>
            </a:pPr>
            <a:endParaRPr lang="tr-TR" sz="16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53E3F11-72A2-41B2-90E2-25348C897E6F}"/>
              </a:ext>
            </a:extLst>
          </p:cNvPr>
          <p:cNvSpPr/>
          <p:nvPr/>
        </p:nvSpPr>
        <p:spPr>
          <a:xfrm>
            <a:off x="511443" y="4049304"/>
            <a:ext cx="108233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Ayrıca</a:t>
            </a:r>
            <a:r>
              <a:rPr lang="tr-TR" sz="3200" b="1" dirty="0"/>
              <a:t> </a:t>
            </a:r>
            <a:r>
              <a:rPr lang="tr-TR" sz="3200" b="1" dirty="0" err="1"/>
              <a:t>Sellafield</a:t>
            </a:r>
            <a:r>
              <a:rPr lang="tr-TR" sz="3200" b="1" dirty="0"/>
              <a:t> Nükleer Kazası ,</a:t>
            </a:r>
            <a:r>
              <a:rPr lang="tr-TR" sz="3200" dirty="0"/>
              <a:t>10 Ekim 1957’de İngiltere’de gerçekleşmiştir. Japonya daha yakın tarihte yaşadı. </a:t>
            </a:r>
          </a:p>
        </p:txBody>
      </p:sp>
    </p:spTree>
    <p:extLst>
      <p:ext uri="{BB962C8B-B14F-4D97-AF65-F5344CB8AC3E}">
        <p14:creationId xmlns:p14="http://schemas.microsoft.com/office/powerpoint/2010/main" val="268436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5B786CD-367A-4F23-A82B-25F570AC935D}"/>
              </a:ext>
            </a:extLst>
          </p:cNvPr>
          <p:cNvSpPr/>
          <p:nvPr/>
        </p:nvSpPr>
        <p:spPr>
          <a:xfrm>
            <a:off x="800847" y="1135530"/>
            <a:ext cx="11002681" cy="3657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Dönemin Sanayi ve Ticaret Bakanı Cahit Aral, Karadeniz'de yetişen çayların radyasyondan etkilenmediğini ispat etmek için kameraların karşısında çay içti ve açıklama yaptı:  </a:t>
            </a:r>
          </a:p>
          <a:p>
            <a:r>
              <a:rPr lang="tr-TR" sz="3200" dirty="0"/>
              <a:t> </a:t>
            </a:r>
          </a:p>
          <a:p>
            <a:r>
              <a:rPr lang="tr-TR" sz="3200" dirty="0"/>
              <a:t>"Karadeniz'e bir damla mürekkep düştü diye Karadeniz kirlenir mi?' Radyoaktif çay daha lezzetlidir. Rusya'dan iyi bir şey gelmez. Ya komünizm, ya radyasyon"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4010A57D-133A-4BB6-B91A-AEE3E8CE0DC2}"/>
              </a:ext>
            </a:extLst>
          </p:cNvPr>
          <p:cNvSpPr/>
          <p:nvPr/>
        </p:nvSpPr>
        <p:spPr>
          <a:xfrm>
            <a:off x="162743" y="5722470"/>
            <a:ext cx="11945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hlinkClick r:id="rId2"/>
              </a:rPr>
              <a:t>https://www.cnnturk.com/turkiye/cernobil-faciasi-neydi-turkiyeyi-nasil-etkilemisti?page=1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94641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6D9AE-F4A8-4F54-B1AF-E711B0857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57" y="2030278"/>
            <a:ext cx="10952895" cy="2657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err="1"/>
              <a:t>Bhopal</a:t>
            </a:r>
            <a:r>
              <a:rPr lang="tr-TR" sz="3200" b="1" dirty="0"/>
              <a:t> Krizi: </a:t>
            </a:r>
            <a:r>
              <a:rPr lang="tr-TR" sz="3200" dirty="0"/>
              <a:t>3 Aralık 1984, ABD kökenli </a:t>
            </a:r>
            <a:r>
              <a:rPr lang="tr-TR" sz="3200" dirty="0" err="1"/>
              <a:t>Union</a:t>
            </a:r>
            <a:r>
              <a:rPr lang="tr-TR" sz="3200" dirty="0"/>
              <a:t> </a:t>
            </a:r>
            <a:r>
              <a:rPr lang="tr-TR" sz="3200" dirty="0" err="1"/>
              <a:t>Carbide</a:t>
            </a:r>
            <a:r>
              <a:rPr lang="tr-TR" sz="3200" dirty="0"/>
              <a:t> firmasının Hindistan-</a:t>
            </a:r>
            <a:r>
              <a:rPr lang="tr-TR" sz="3200" dirty="0" err="1"/>
              <a:t>Bhopal'de</a:t>
            </a:r>
            <a:r>
              <a:rPr lang="tr-TR" sz="3200" dirty="0"/>
              <a:t> kurduğu böcek ilacı üreten fabrikadan 40 ton metil </a:t>
            </a:r>
            <a:r>
              <a:rPr lang="tr-TR" sz="3200" dirty="0" err="1"/>
              <a:t>isosiyanat</a:t>
            </a:r>
            <a:r>
              <a:rPr lang="tr-TR" sz="3200" dirty="0"/>
              <a:t> gazı salındı. Olay, 18.000 kişinin ölümüne, 550.000'den fazla insanın zehirlenmesine yol açtı. (Ticari sır)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DD124D00-49AA-421E-8E7E-4CDB24A60A2F}"/>
              </a:ext>
            </a:extLst>
          </p:cNvPr>
          <p:cNvSpPr txBox="1">
            <a:spLocks/>
          </p:cNvSpPr>
          <p:nvPr/>
        </p:nvSpPr>
        <p:spPr>
          <a:xfrm>
            <a:off x="1495586" y="6191573"/>
            <a:ext cx="10205633" cy="5618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1800" dirty="0">
                <a:hlinkClick r:id="rId3"/>
              </a:rPr>
              <a:t>https://onedio.com/haber/dunya-tarihinin-en-buyuk-endustriyel-kazalarindan-biri-olan-bhopal-felaketi-730908</a:t>
            </a:r>
            <a:endParaRPr lang="tr-TR" sz="1800" dirty="0"/>
          </a:p>
          <a:p>
            <a:pPr marL="0" indent="0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88879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81512F-3292-437B-9734-9DC17255A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047" y="353201"/>
            <a:ext cx="11142675" cy="6246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b="1" dirty="0"/>
              <a:t>KRİZ NEDİR?</a:t>
            </a:r>
          </a:p>
          <a:p>
            <a:pPr marL="0" indent="0">
              <a:buNone/>
            </a:pPr>
            <a:r>
              <a:rPr lang="tr-TR" dirty="0"/>
              <a:t>Kurumlar açısından kriz;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«Bir kuruluşun üst düzey hedeflerini tehdit eden, kuruluşun varlığını tehlikeye sokan ve kuruluşun hızla tepki göstermesinin zorunlu olduğu özel durumlardır.»</a:t>
            </a:r>
          </a:p>
          <a:p>
            <a:pPr marL="0" indent="0">
              <a:buNone/>
            </a:pPr>
            <a:r>
              <a:rPr lang="tr-TR" dirty="0"/>
              <a:t>-Beklenmedik bir zamanda meydana gelen,</a:t>
            </a:r>
          </a:p>
          <a:p>
            <a:pPr marL="0" indent="0">
              <a:buNone/>
            </a:pPr>
            <a:r>
              <a:rPr lang="tr-TR" dirty="0"/>
              <a:t>-Kurum itibarının sarsılmasına neden olan</a:t>
            </a:r>
          </a:p>
          <a:p>
            <a:pPr marL="0" indent="0">
              <a:buNone/>
            </a:pPr>
            <a:r>
              <a:rPr lang="tr-TR" dirty="0"/>
              <a:t>-Çözüm için sınırlı sürenin olduğu</a:t>
            </a:r>
          </a:p>
          <a:p>
            <a:pPr marL="0" indent="0">
              <a:buNone/>
            </a:pPr>
            <a:r>
              <a:rPr lang="tr-TR" dirty="0"/>
              <a:t>-Belirsizliğin hakim olduğu</a:t>
            </a:r>
          </a:p>
          <a:p>
            <a:pPr marL="0" indent="0">
              <a:buNone/>
            </a:pPr>
            <a:r>
              <a:rPr lang="tr-TR" dirty="0"/>
              <a:t>-Standart ve alışılmış çözümlerin işe yaramadığı olaylardır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97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6D9AE-F4A8-4F54-B1AF-E711B0857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66" y="465082"/>
            <a:ext cx="11225048" cy="627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Krizin temel özellikleri: </a:t>
            </a:r>
          </a:p>
          <a:p>
            <a:pPr marL="0" indent="0">
              <a:buNone/>
            </a:pPr>
            <a:r>
              <a:rPr lang="tr-TR" dirty="0"/>
              <a:t>-Örgütün üst düzey hedeflerini hatta varlığını tehdit etmesi</a:t>
            </a:r>
          </a:p>
          <a:p>
            <a:pPr marL="0" indent="0">
              <a:buNone/>
            </a:pPr>
            <a:r>
              <a:rPr lang="tr-TR" dirty="0"/>
              <a:t>-Örgütün önleme ve öngörme mekanizmalarının yetersiz kalması</a:t>
            </a:r>
          </a:p>
          <a:p>
            <a:pPr marL="0" indent="0">
              <a:buNone/>
            </a:pPr>
            <a:r>
              <a:rPr lang="tr-TR" dirty="0"/>
              <a:t>-Acil müdahale gerektirmesi ve zaman baskısı yaratması</a:t>
            </a:r>
          </a:p>
          <a:p>
            <a:pPr marL="0" indent="0">
              <a:buNone/>
            </a:pPr>
            <a:r>
              <a:rPr lang="tr-TR" dirty="0"/>
              <a:t>-Beklenmedik ve ani değişikle sürpriz olması</a:t>
            </a:r>
          </a:p>
          <a:p>
            <a:pPr marL="0" indent="0">
              <a:buNone/>
            </a:pPr>
            <a:r>
              <a:rPr lang="tr-TR" dirty="0"/>
              <a:t>-Karar vericilerde gerilim yaratması</a:t>
            </a:r>
          </a:p>
          <a:p>
            <a:pPr marL="0" indent="0">
              <a:buNone/>
            </a:pPr>
            <a:r>
              <a:rPr lang="tr-TR" dirty="0"/>
              <a:t>-Korku ve paniğe yol açması</a:t>
            </a:r>
          </a:p>
          <a:p>
            <a:pPr marL="0" indent="0">
              <a:buNone/>
            </a:pPr>
            <a:r>
              <a:rPr lang="tr-TR" dirty="0"/>
              <a:t>-Kontrol edilme güçlüğü olması</a:t>
            </a:r>
          </a:p>
          <a:p>
            <a:pPr marL="0" indent="0">
              <a:buNone/>
            </a:pPr>
            <a:r>
              <a:rPr lang="tr-TR" dirty="0"/>
              <a:t>-Örgütün imajını, insan kaynaklarını, finans yapısını ya da doğal kaynaklarını tehdit etmesi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1AC091BD-7F63-43A0-BAAB-2846CE3841EB}"/>
              </a:ext>
            </a:extLst>
          </p:cNvPr>
          <p:cNvSpPr txBox="1">
            <a:spLocks/>
          </p:cNvSpPr>
          <p:nvPr/>
        </p:nvSpPr>
        <p:spPr>
          <a:xfrm>
            <a:off x="390346" y="6103364"/>
            <a:ext cx="9980171" cy="5791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dirty="0"/>
              <a:t>KAYNAK: </a:t>
            </a:r>
            <a:r>
              <a:rPr lang="tr-TR" sz="2400" dirty="0" err="1"/>
              <a:t>Pira</a:t>
            </a:r>
            <a:r>
              <a:rPr lang="tr-TR" sz="2400" dirty="0"/>
              <a:t>, Aylin ve </a:t>
            </a:r>
            <a:r>
              <a:rPr lang="tr-TR" sz="2400" dirty="0" err="1"/>
              <a:t>Sohodol</a:t>
            </a:r>
            <a:r>
              <a:rPr lang="tr-TR" sz="2400" dirty="0"/>
              <a:t>, Çisil (2012), Kriz Yönetimi, İstanbul: İletişim, </a:t>
            </a:r>
            <a:r>
              <a:rPr lang="tr-TR" sz="2400" dirty="0" err="1"/>
              <a:t>ss</a:t>
            </a:r>
            <a:r>
              <a:rPr lang="tr-TR" sz="2400" dirty="0"/>
              <a:t>. 27</a:t>
            </a:r>
          </a:p>
        </p:txBody>
      </p:sp>
    </p:spTree>
    <p:extLst>
      <p:ext uri="{BB962C8B-B14F-4D97-AF65-F5344CB8AC3E}">
        <p14:creationId xmlns:p14="http://schemas.microsoft.com/office/powerpoint/2010/main" val="3499532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6D9AE-F4A8-4F54-B1AF-E711B0857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145" y="260648"/>
            <a:ext cx="11051627" cy="6014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Neden olur? </a:t>
            </a:r>
          </a:p>
          <a:p>
            <a:pPr marL="0" indent="0">
              <a:buNone/>
            </a:pPr>
            <a:r>
              <a:rPr lang="tr-TR" dirty="0"/>
              <a:t>-Örgüt içi faktörler (yeteneksiz yönetici, örgüt içi işleyiş, ürün hatası, iletişimsizlik, sabotaj </a:t>
            </a:r>
            <a:r>
              <a:rPr lang="tr-TR" dirty="0" err="1"/>
              <a:t>vs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-Ekonomik faktörler(belirsizlik, enflasyon)</a:t>
            </a:r>
          </a:p>
          <a:p>
            <a:pPr marL="0" indent="0">
              <a:buNone/>
            </a:pPr>
            <a:r>
              <a:rPr lang="tr-TR" dirty="0"/>
              <a:t>-Çevresel faktörler(afet, savaş, salgın)</a:t>
            </a:r>
          </a:p>
          <a:p>
            <a:pPr marL="0" indent="0">
              <a:buNone/>
            </a:pPr>
            <a:r>
              <a:rPr lang="tr-TR" dirty="0"/>
              <a:t>-Hukuki faktörler(yeni yasalar ya da mevcut yasayı bilmeme)</a:t>
            </a:r>
          </a:p>
          <a:p>
            <a:pPr marL="0" indent="0">
              <a:buNone/>
            </a:pPr>
            <a:r>
              <a:rPr lang="tr-TR" dirty="0"/>
              <a:t>-Politik faktörler (istikrarsızlık)</a:t>
            </a:r>
          </a:p>
          <a:p>
            <a:pPr marL="0" indent="0">
              <a:buNone/>
            </a:pPr>
            <a:r>
              <a:rPr lang="tr-TR" dirty="0"/>
              <a:t>-Teknolojik gelişmeler (ayak uyduramama)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4883E275-4B31-4C34-813B-404C4BB144C9}"/>
              </a:ext>
            </a:extLst>
          </p:cNvPr>
          <p:cNvSpPr txBox="1">
            <a:spLocks/>
          </p:cNvSpPr>
          <p:nvPr/>
        </p:nvSpPr>
        <p:spPr>
          <a:xfrm>
            <a:off x="0" y="6132442"/>
            <a:ext cx="11917017" cy="5466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000" dirty="0"/>
              <a:t>KAYNAK: Okay, Ayla ve Okay, Aydemir, (2005), Halkla İlişkiler Kavram Strateji ve Uygulamaları, İstanbul: DER Y., </a:t>
            </a:r>
            <a:r>
              <a:rPr lang="tr-TR" sz="2000" dirty="0" err="1"/>
              <a:t>ss</a:t>
            </a:r>
            <a:r>
              <a:rPr lang="tr-TR" sz="2000" dirty="0"/>
              <a:t>. 328</a:t>
            </a:r>
          </a:p>
        </p:txBody>
      </p:sp>
    </p:spTree>
    <p:extLst>
      <p:ext uri="{BB962C8B-B14F-4D97-AF65-F5344CB8AC3E}">
        <p14:creationId xmlns:p14="http://schemas.microsoft.com/office/powerpoint/2010/main" val="606001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39B576-2FF8-4CE1-B2BC-3FECE262F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62" y="332656"/>
            <a:ext cx="11247668" cy="6256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Kriz Yönetimi Nedir?</a:t>
            </a:r>
          </a:p>
          <a:p>
            <a:pPr marL="0" indent="0">
              <a:buNone/>
            </a:pPr>
            <a:r>
              <a:rPr lang="tr-TR" dirty="0"/>
              <a:t>-Kriz anında basına bilgi vermek ya da sorunun üstünü kapatmak değildir.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-Kriz yönetimi krizleri anlamak, başa çıkmak için yürütülen birbirine bağlı bir değerlendirme ve denetim sürecidir.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Kısa dönem</a:t>
            </a:r>
            <a:r>
              <a:rPr lang="tr-TR" dirty="0">
                <a:sym typeface="Wingdings" panose="05000000000000000000" pitchFamily="2" charset="2"/>
              </a:rPr>
              <a:t> Krizi kontrol etmek</a:t>
            </a:r>
          </a:p>
          <a:p>
            <a:pPr marL="0" indent="0">
              <a:buNone/>
            </a:pPr>
            <a:endParaRPr lang="tr-T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Uzun dönem Kriz yaratabilecek problemleri ortadan kaldırmak.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**Proaktif? </a:t>
            </a:r>
          </a:p>
          <a:p>
            <a:pPr marL="0" indent="0">
              <a:buNone/>
            </a:pPr>
            <a:r>
              <a:rPr lang="tr-TR" dirty="0"/>
              <a:t>**Reaktif? </a:t>
            </a:r>
          </a:p>
        </p:txBody>
      </p:sp>
    </p:spTree>
    <p:extLst>
      <p:ext uri="{BB962C8B-B14F-4D97-AF65-F5344CB8AC3E}">
        <p14:creationId xmlns:p14="http://schemas.microsoft.com/office/powerpoint/2010/main" val="1291551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6D9AE-F4A8-4F54-B1AF-E711B0857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90753"/>
            <a:ext cx="10428890" cy="523541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Kriz yönetimi konusunda çeşitli strateji ve modeller bulunmaktadır (</a:t>
            </a:r>
            <a:r>
              <a:rPr lang="tr-TR" dirty="0" err="1"/>
              <a:t>Littlejohn</a:t>
            </a:r>
            <a:r>
              <a:rPr lang="tr-TR" dirty="0"/>
              <a:t>, Fink, </a:t>
            </a:r>
            <a:r>
              <a:rPr lang="tr-TR" dirty="0" err="1"/>
              <a:t>Mitroff</a:t>
            </a:r>
            <a:r>
              <a:rPr lang="tr-TR" dirty="0"/>
              <a:t>, </a:t>
            </a:r>
            <a:r>
              <a:rPr lang="tr-TR" dirty="0" err="1"/>
              <a:t>Burnett</a:t>
            </a:r>
            <a:r>
              <a:rPr lang="tr-TR" dirty="0"/>
              <a:t>). Hepsinin temelinde kriz öncesinde olası kötü senaryoları belirlemek ve ona göre kaynak dağılımı yapmak bulunmaktadır. 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4206F6ED-69B4-463F-8C84-A2CE0D167A96}"/>
              </a:ext>
            </a:extLst>
          </p:cNvPr>
          <p:cNvSpPr txBox="1">
            <a:spLocks/>
          </p:cNvSpPr>
          <p:nvPr/>
        </p:nvSpPr>
        <p:spPr>
          <a:xfrm>
            <a:off x="144379" y="5611529"/>
            <a:ext cx="11951543" cy="908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dirty="0"/>
              <a:t>KAYNAK: Okay, Ayla ve Okay, Aydemir, (2005), Halkla İlişkiler Kavram Strateji ve Uygulamaları, İstanbul: DER Y., </a:t>
            </a:r>
            <a:r>
              <a:rPr lang="tr-TR" sz="2400" dirty="0" err="1"/>
              <a:t>ss</a:t>
            </a:r>
            <a:r>
              <a:rPr lang="tr-TR" sz="2400" dirty="0"/>
              <a:t>. 330-331</a:t>
            </a:r>
          </a:p>
        </p:txBody>
      </p:sp>
    </p:spTree>
    <p:extLst>
      <p:ext uri="{BB962C8B-B14F-4D97-AF65-F5344CB8AC3E}">
        <p14:creationId xmlns:p14="http://schemas.microsoft.com/office/powerpoint/2010/main" val="1348962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887</Words>
  <Application>Microsoft Office PowerPoint</Application>
  <PresentationFormat>Geniş ekran</PresentationFormat>
  <Paragraphs>109</Paragraphs>
  <Slides>17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KONU 14: Kriz İletişimi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Proaktif Kriz Yönetiminde 5 Aşama</vt:lpstr>
      <vt:lpstr>Proaktif Kriz Yönetiminde 5 Aşama</vt:lpstr>
      <vt:lpstr>Proaktif Kriz Yönetiminde 5 Aşama</vt:lpstr>
      <vt:lpstr>Proaktif Kriz Yönetiminde 5 Aşama</vt:lpstr>
      <vt:lpstr>Proaktif Kriz Yönetiminde 5 Aşama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11 Mayıs 2020 MSS360 Halkla İlişkiler Dersi  KONU: Kriz İletişimi</dc:title>
  <dc:creator>Yazar </dc:creator>
  <cp:lastModifiedBy>Yazar </cp:lastModifiedBy>
  <cp:revision>13</cp:revision>
  <dcterms:created xsi:type="dcterms:W3CDTF">2020-05-11T11:21:11Z</dcterms:created>
  <dcterms:modified xsi:type="dcterms:W3CDTF">2021-03-19T12:03:40Z</dcterms:modified>
</cp:coreProperties>
</file>