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2" r:id="rId4"/>
    <p:sldId id="1083" r:id="rId5"/>
    <p:sldId id="1084" r:id="rId6"/>
    <p:sldId id="1085" r:id="rId7"/>
    <p:sldId id="1086" r:id="rId8"/>
    <p:sldId id="1087" r:id="rId9"/>
    <p:sldId id="1088" r:id="rId10"/>
    <p:sldId id="1089" r:id="rId11"/>
    <p:sldId id="1090"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3/16/2020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3/16/2020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3/16/2020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3/16/2020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3/16/2020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3/16/2020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3/16/2020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3/16/2020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3/16/2020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3/16/2020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3/16/2020</a:t>
            </a:fld>
            <a:endParaRPr lang="en-US"/>
          </a:p>
        </p:txBody>
      </p:sp>
      <p:sp>
        <p:nvSpPr>
          <p:cNvPr id="4" name="Holder 4"/>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12168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3/16/2020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3/16/2020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3/16/2020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7" Type="http://schemas.openxmlformats.org/officeDocument/2006/relationships/image" Target="../media/image2.jpeg"/><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heme" Target="../theme/theme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3/16/2020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3/16/2020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 id="2147483698"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210</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Kent Ekonomisi ve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a:spLocks noGrp="1"/>
          </p:cNvSpPr>
          <p:nvPr>
            <p:ph type="title"/>
          </p:nvPr>
        </p:nvSpPr>
        <p:spPr>
          <a:xfrm>
            <a:off x="706055" y="431747"/>
            <a:ext cx="4915710" cy="1981953"/>
          </a:xfrm>
          <a:prstGeom prst="rect">
            <a:avLst/>
          </a:prstGeom>
        </p:spPr>
        <p:txBody>
          <a:bodyPr vert="horz" wrap="square" lIns="0" tIns="12065" rIns="0" bIns="0" rtlCol="0">
            <a:spAutoFit/>
          </a:bodyPr>
          <a:lstStyle/>
          <a:p>
            <a:pPr marL="12700">
              <a:lnSpc>
                <a:spcPct val="100000"/>
              </a:lnSpc>
              <a:spcBef>
                <a:spcPts val="95"/>
              </a:spcBef>
            </a:pPr>
            <a:r>
              <a:rPr lang="tr-TR" spc="-300" dirty="0" smtClean="0"/>
              <a:t/>
            </a:r>
            <a:br>
              <a:rPr lang="tr-TR" spc="-300" dirty="0" smtClean="0"/>
            </a:br>
            <a:r>
              <a:rPr lang="tr-TR" spc="-300" dirty="0"/>
              <a:t/>
            </a:r>
            <a:br>
              <a:rPr lang="tr-TR" spc="-300" dirty="0"/>
            </a:br>
            <a:r>
              <a:rPr lang="tr-TR" spc="-300" dirty="0" smtClean="0"/>
              <a:t/>
            </a:r>
            <a:br>
              <a:rPr lang="tr-TR" spc="-300" dirty="0" smtClean="0"/>
            </a:br>
            <a:r>
              <a:rPr lang="tr-TR" spc="-300" dirty="0" smtClean="0"/>
              <a:t>Takdim Planı</a:t>
            </a:r>
            <a:endParaRPr spc="-335" dirty="0"/>
          </a:p>
        </p:txBody>
      </p:sp>
      <p:sp>
        <p:nvSpPr>
          <p:cNvPr id="3" name="Dikdörtgen 2"/>
          <p:cNvSpPr/>
          <p:nvPr/>
        </p:nvSpPr>
        <p:spPr>
          <a:xfrm>
            <a:off x="717629" y="1782502"/>
            <a:ext cx="6273479" cy="1127488"/>
          </a:xfrm>
          <a:prstGeom prst="rect">
            <a:avLst/>
          </a:prstGeom>
        </p:spPr>
        <p:txBody>
          <a:bodyPr wrap="square">
            <a:spAutoFit/>
          </a:bodyPr>
          <a:lstStyle/>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2" name="Dikdörtgen 1"/>
          <p:cNvSpPr/>
          <p:nvPr/>
        </p:nvSpPr>
        <p:spPr>
          <a:xfrm>
            <a:off x="717629" y="2569580"/>
            <a:ext cx="7373075" cy="2053639"/>
          </a:xfrm>
          <a:prstGeom prst="rect">
            <a:avLst/>
          </a:prstGeom>
        </p:spPr>
        <p:txBody>
          <a:bodyPr wrap="square">
            <a:spAutoFit/>
          </a:bodyPr>
          <a:lstStyle/>
          <a:p>
            <a:pPr lvl="0">
              <a:lnSpc>
                <a:spcPct val="107000"/>
              </a:lnSpc>
              <a:spcAft>
                <a:spcPts val="0"/>
              </a:spcAft>
            </a:pPr>
            <a:r>
              <a:rPr lang="tr-TR" sz="2000" b="1" dirty="0" smtClean="0">
                <a:latin typeface="Calibri" panose="020F0502020204030204" pitchFamily="34" charset="0"/>
                <a:ea typeface="Calibri" panose="020F0502020204030204" pitchFamily="34" charset="0"/>
                <a:cs typeface="Times New Roman" panose="02020603050405020304" pitchFamily="18" charset="0"/>
              </a:rPr>
              <a:t>- Konut </a:t>
            </a:r>
            <a:r>
              <a:rPr lang="tr-TR" sz="2000" b="1" dirty="0">
                <a:latin typeface="Calibri" panose="020F0502020204030204" pitchFamily="34" charset="0"/>
                <a:ea typeface="Calibri" panose="020F0502020204030204" pitchFamily="34" charset="0"/>
                <a:cs typeface="Times New Roman" panose="02020603050405020304" pitchFamily="18" charset="0"/>
              </a:rPr>
              <a:t>ve </a:t>
            </a:r>
            <a:r>
              <a:rPr lang="tr-TR" sz="2000" b="1" dirty="0" smtClean="0">
                <a:latin typeface="Calibri" panose="020F0502020204030204" pitchFamily="34" charset="0"/>
                <a:ea typeface="Calibri" panose="020F0502020204030204" pitchFamily="34" charset="0"/>
                <a:cs typeface="Times New Roman" panose="02020603050405020304" pitchFamily="18" charset="0"/>
              </a:rPr>
              <a:t>ekonomi</a:t>
            </a: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tr-TR" sz="2000" b="1" dirty="0" smtClean="0">
                <a:latin typeface="Calibri" panose="020F0502020204030204" pitchFamily="34" charset="0"/>
                <a:ea typeface="Calibri" panose="020F0502020204030204" pitchFamily="34" charset="0"/>
                <a:cs typeface="Times New Roman" panose="02020603050405020304" pitchFamily="18" charset="0"/>
              </a:rPr>
              <a:t>- Kent </a:t>
            </a:r>
            <a:r>
              <a:rPr lang="tr-TR" sz="2000" b="1" dirty="0">
                <a:latin typeface="Calibri" panose="020F0502020204030204" pitchFamily="34" charset="0"/>
                <a:ea typeface="Calibri" panose="020F0502020204030204" pitchFamily="34" charset="0"/>
                <a:cs typeface="Times New Roman" panose="02020603050405020304" pitchFamily="18" charset="0"/>
              </a:rPr>
              <a:t>yönetimlerinin kendi başlarına çözmekte zorluk çektikleri barınma gereksinmesinin karşılanmasında devlere düşen görevler. </a:t>
            </a:r>
            <a:endParaRPr lang="tr-TR" sz="20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tr-TR" sz="2000" b="1" dirty="0" smtClean="0">
                <a:latin typeface="Calibri" panose="020F0502020204030204" pitchFamily="34" charset="0"/>
                <a:ea typeface="Calibri" panose="020F0502020204030204" pitchFamily="34" charset="0"/>
                <a:cs typeface="Times New Roman" panose="02020603050405020304" pitchFamily="18" charset="0"/>
              </a:rPr>
              <a:t>- Bir </a:t>
            </a:r>
            <a:r>
              <a:rPr lang="tr-TR" sz="2000" b="1" dirty="0">
                <a:latin typeface="Calibri" panose="020F0502020204030204" pitchFamily="34" charset="0"/>
                <a:ea typeface="Calibri" panose="020F0502020204030204" pitchFamily="34" charset="0"/>
                <a:cs typeface="Times New Roman" panose="02020603050405020304" pitchFamily="18" charset="0"/>
              </a:rPr>
              <a:t>yandan kaçak yapılaşmayı ve gecekondulaşmayı önlemek, bir yandan da dar gelirli ve yoksul sınıfların konut  gereksinmelerini karşılamak için izlenecek politikaların neler olduğu.</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101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20455" y="514869"/>
            <a:ext cx="5440100" cy="1930657"/>
          </a:xfrm>
          <a:prstGeom prst="rect">
            <a:avLst/>
          </a:prstGeom>
        </p:spPr>
        <p:txBody>
          <a:bodyPr vert="horz" wrap="square" lIns="0" tIns="12065" rIns="0" bIns="0" rtlCol="0">
            <a:spAutoFit/>
          </a:bodyPr>
          <a:lstStyle/>
          <a:p>
            <a:pPr marL="2415540">
              <a:lnSpc>
                <a:spcPct val="100000"/>
              </a:lnSpc>
              <a:spcBef>
                <a:spcPts val="95"/>
              </a:spcBef>
            </a:pPr>
            <a:endParaRPr lang="tr-TR" sz="3200" b="1" spc="-400" dirty="0">
              <a:latin typeface="Arial"/>
              <a:cs typeface="Arial"/>
            </a:endParaRPr>
          </a:p>
          <a:p>
            <a:pPr marL="2415540">
              <a:lnSpc>
                <a:spcPct val="100000"/>
              </a:lnSpc>
              <a:spcBef>
                <a:spcPts val="95"/>
              </a:spcBef>
            </a:pPr>
            <a:endParaRPr lang="tr-TR" sz="3200" b="1" spc="-400" dirty="0" smtClean="0">
              <a:latin typeface="Arial"/>
              <a:cs typeface="Arial"/>
            </a:endParaRPr>
          </a:p>
          <a:p>
            <a:pPr marL="2415540">
              <a:lnSpc>
                <a:spcPct val="100000"/>
              </a:lnSpc>
              <a:spcBef>
                <a:spcPts val="95"/>
              </a:spcBef>
            </a:pPr>
            <a:endParaRPr sz="3200" dirty="0">
              <a:latin typeface="Arial"/>
              <a:cs typeface="Arial"/>
            </a:endParaRPr>
          </a:p>
          <a:p>
            <a:pPr>
              <a:lnSpc>
                <a:spcPct val="100000"/>
              </a:lnSpc>
            </a:pPr>
            <a:endParaRPr sz="2700" dirty="0">
              <a:latin typeface="Arial"/>
              <a:cs typeface="Arial"/>
            </a:endParaRPr>
          </a:p>
        </p:txBody>
      </p:sp>
      <p:sp>
        <p:nvSpPr>
          <p:cNvPr id="3" name="Dikdörtgen 2"/>
          <p:cNvSpPr/>
          <p:nvPr/>
        </p:nvSpPr>
        <p:spPr>
          <a:xfrm>
            <a:off x="694481" y="1434993"/>
            <a:ext cx="7986531" cy="1200329"/>
          </a:xfrm>
          <a:prstGeom prst="rect">
            <a:avLst/>
          </a:prstGeom>
        </p:spPr>
        <p:txBody>
          <a:bodyPr wrap="square">
            <a:spAutoFit/>
          </a:bodyPr>
          <a:lstStyle/>
          <a:p>
            <a:endParaRPr lang="tr-TR" dirty="0" smtClean="0">
              <a:solidFill>
                <a:srgbClr val="000000"/>
              </a:solidFill>
              <a:latin typeface="Roboto"/>
            </a:endParaRPr>
          </a:p>
          <a:p>
            <a:endParaRPr lang="tr-TR" dirty="0" smtClean="0">
              <a:solidFill>
                <a:srgbClr val="000000"/>
              </a:solidFill>
              <a:latin typeface="Roboto"/>
            </a:endParaRPr>
          </a:p>
          <a:p>
            <a:endParaRPr lang="tr-TR" dirty="0">
              <a:solidFill>
                <a:srgbClr val="000000"/>
              </a:solidFill>
              <a:latin typeface="Roboto"/>
            </a:endParaRPr>
          </a:p>
          <a:p>
            <a:endParaRPr lang="tr-TR" dirty="0">
              <a:solidFill>
                <a:srgbClr val="000000"/>
              </a:solidFill>
              <a:latin typeface="Roboto"/>
            </a:endParaRPr>
          </a:p>
        </p:txBody>
      </p:sp>
      <p:sp>
        <p:nvSpPr>
          <p:cNvPr id="4" name="Dikdörtgen 3"/>
          <p:cNvSpPr/>
          <p:nvPr/>
        </p:nvSpPr>
        <p:spPr>
          <a:xfrm>
            <a:off x="266219" y="1434994"/>
            <a:ext cx="8194876" cy="4216540"/>
          </a:xfrm>
          <a:prstGeom prst="rect">
            <a:avLst/>
          </a:prstGeom>
        </p:spPr>
        <p:txBody>
          <a:bodyPr wrap="square">
            <a:spAutoFit/>
          </a:bodyPr>
          <a:lstStyle/>
          <a:p>
            <a:pPr algn="ctr"/>
            <a:r>
              <a:rPr lang="tr-TR" sz="2600" b="1" dirty="0" smtClean="0"/>
              <a:t>Kalkınma ve </a:t>
            </a:r>
            <a:r>
              <a:rPr lang="tr-TR" sz="2600" b="1" dirty="0" smtClean="0"/>
              <a:t>Konut</a:t>
            </a:r>
          </a:p>
          <a:p>
            <a:pPr algn="ctr"/>
            <a:endParaRPr lang="tr-TR" sz="2600" b="1" dirty="0" smtClean="0"/>
          </a:p>
          <a:p>
            <a:pPr marL="285750" indent="-285750">
              <a:buFont typeface="Arial" panose="020B0604020202020204" pitchFamily="34" charset="0"/>
              <a:buChar char="•"/>
            </a:pPr>
            <a:r>
              <a:rPr lang="tr-TR" dirty="0" smtClean="0"/>
              <a:t>Konut, bir toplumsal bir sorun olduğu kadar hatta ondan da fazla, bir ekonomik kalkınma sorunudur. Geniş kitlelerin yetersiz barınma koşulları içinde yaşamaları, toplumsal barış ve huzuru bozan bir etmendir. Bunun gibi, konut koşullarının yetersizliğinin ve konut yatırımlarının ulusal gelir içindeki payının, ekonomik kalkınma bakımından doğurduğu önemli sonuçlar vardır.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smtClean="0"/>
              <a:t>Konutun gerçek niteliği, onun kalkınma ile ilişkisinin kurulmasında yaşamsal bir önem kazanır. Çünkü, eğer konut bir yatırım malı ise gelişmesini hızlandırmak isteyen, kaynakları sınırlı bir ülkede konuta yatırım yapmaktan kaçınılmayacaktır. Eğer konut bir tüketim malı ise, sınırlı kaynakların daha başka alanlara, daha verimli yatırım alanlarına kaydırılması daha gerçekçi olur.</a:t>
            </a:r>
          </a:p>
          <a:p>
            <a:pPr marL="285750" indent="-285750">
              <a:buFont typeface="Arial" panose="020B0604020202020204" pitchFamily="34" charset="0"/>
              <a:buChar char="•"/>
            </a:pPr>
            <a:endParaRPr lang="tr-TR" dirty="0"/>
          </a:p>
        </p:txBody>
      </p:sp>
    </p:spTree>
    <p:extLst>
      <p:ext uri="{BB962C8B-B14F-4D97-AF65-F5344CB8AC3E}">
        <p14:creationId xmlns:p14="http://schemas.microsoft.com/office/powerpoint/2010/main" val="234907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381965" y="1122744"/>
            <a:ext cx="8067554" cy="4321055"/>
          </a:xfrm>
          <a:prstGeom prst="rect">
            <a:avLst/>
          </a:prstGeom>
        </p:spPr>
        <p:txBody>
          <a:bodyPr vert="horz" wrap="square" lIns="0" tIns="12065" rIns="0" bIns="0" rtlCol="0">
            <a:spAutoFit/>
          </a:bodyPr>
          <a:lstStyle/>
          <a:p>
            <a:pPr marR="635635" algn="ctr">
              <a:lnSpc>
                <a:spcPct val="100000"/>
              </a:lnSpc>
              <a:spcBef>
                <a:spcPts val="95"/>
              </a:spcBef>
            </a:pPr>
            <a:endParaRPr lang="tr-TR" sz="2000" spc="-400" dirty="0" smtClean="0">
              <a:latin typeface="Arial"/>
              <a:cs typeface="Arial"/>
            </a:endParaRPr>
          </a:p>
          <a:p>
            <a:endParaRPr lang="tr-TR" sz="2000" dirty="0"/>
          </a:p>
          <a:p>
            <a:pPr marL="285750" indent="-285750">
              <a:buFont typeface="Arial" panose="020B0604020202020204" pitchFamily="34" charset="0"/>
              <a:buChar char="•"/>
            </a:pPr>
            <a:r>
              <a:rPr lang="tr-TR" sz="2000" dirty="0" smtClean="0">
                <a:solidFill>
                  <a:srgbClr val="000000"/>
                </a:solidFill>
                <a:latin typeface="Roboto"/>
              </a:rPr>
              <a:t>Konutun bir yatırım malı mı, yoksa tüketim malı mı olduğu yolundaki tartışma, konut yatırımlarının verimliliğiyle yakından ilgilidir.</a:t>
            </a:r>
          </a:p>
          <a:p>
            <a:pPr marL="285750" indent="-285750">
              <a:buFont typeface="Arial" panose="020B0604020202020204" pitchFamily="34" charset="0"/>
              <a:buChar char="•"/>
            </a:pPr>
            <a:endParaRPr lang="tr-TR" sz="2000" dirty="0">
              <a:solidFill>
                <a:srgbClr val="000000"/>
              </a:solidFill>
              <a:latin typeface="Roboto"/>
            </a:endParaRPr>
          </a:p>
          <a:p>
            <a:pPr marL="285750" indent="-285750">
              <a:buFont typeface="Arial" panose="020B0604020202020204" pitchFamily="34" charset="0"/>
              <a:buChar char="•"/>
            </a:pPr>
            <a:r>
              <a:rPr lang="tr-TR" sz="2000" dirty="0" smtClean="0">
                <a:solidFill>
                  <a:srgbClr val="000000"/>
                </a:solidFill>
                <a:latin typeface="Roboto"/>
              </a:rPr>
              <a:t>Konut yatırımlarının ekonomik kalkınma bakımından taşıdığı önem üzerinde ekonomik plancılar ile toplumsal plancılar genellikle görüş ayrılığı içindedir.</a:t>
            </a:r>
          </a:p>
          <a:p>
            <a:pPr marL="285750" indent="-285750">
              <a:buFont typeface="Arial" panose="020B0604020202020204" pitchFamily="34" charset="0"/>
              <a:buChar char="•"/>
            </a:pPr>
            <a:endParaRPr lang="tr-TR" sz="2000" dirty="0">
              <a:solidFill>
                <a:srgbClr val="000000"/>
              </a:solidFill>
              <a:latin typeface="Roboto"/>
            </a:endParaRPr>
          </a:p>
          <a:p>
            <a:pPr marL="285750" indent="-285750">
              <a:buFont typeface="Arial" panose="020B0604020202020204" pitchFamily="34" charset="0"/>
              <a:buChar char="•"/>
            </a:pPr>
            <a:r>
              <a:rPr lang="tr-TR" sz="2000" dirty="0" smtClean="0">
                <a:solidFill>
                  <a:srgbClr val="000000"/>
                </a:solidFill>
                <a:latin typeface="Roboto"/>
              </a:rPr>
              <a:t>Ekonomik plancılar, konut yatırımlarını az verimli, sermaye hasıla katsayısı yüksek ve dolayısıyla ekonomik kalkınma yönünden yeğlenmemesi gereken bir yatırım alanı olarak görürler. Konut yatırımlarını, dış ödemeler dengesine bir katkısı olmayan, tersine, enflasyoncu etkileri olan yatırımlar sayarlar.</a:t>
            </a:r>
          </a:p>
        </p:txBody>
      </p:sp>
    </p:spTree>
    <p:extLst>
      <p:ext uri="{BB962C8B-B14F-4D97-AF65-F5344CB8AC3E}">
        <p14:creationId xmlns:p14="http://schemas.microsoft.com/office/powerpoint/2010/main" val="2280096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61641" y="408597"/>
            <a:ext cx="6105238" cy="3097643"/>
          </a:xfrm>
          <a:prstGeom prst="rect">
            <a:avLst/>
          </a:prstGeom>
        </p:spPr>
        <p:txBody>
          <a:bodyPr vert="horz" wrap="square" lIns="0" tIns="12065" rIns="0" bIns="0" rtlCol="0">
            <a:spAutoFit/>
          </a:bodyPr>
          <a:lstStyle/>
          <a:p>
            <a:pPr marL="2413635">
              <a:lnSpc>
                <a:spcPct val="100000"/>
              </a:lnSpc>
              <a:spcBef>
                <a:spcPts val="95"/>
              </a:spcBef>
            </a:pPr>
            <a:endParaRPr lang="tr-TR" sz="2200" b="1" spc="-400" dirty="0" smtClean="0">
              <a:latin typeface="Arial"/>
              <a:cs typeface="Arial"/>
            </a:endParaRPr>
          </a:p>
          <a:p>
            <a:pPr marL="2413635">
              <a:lnSpc>
                <a:spcPct val="100000"/>
              </a:lnSpc>
              <a:spcBef>
                <a:spcPts val="95"/>
              </a:spcBef>
            </a:pPr>
            <a:endParaRPr lang="tr-TR" sz="2200" b="1" spc="-400" dirty="0">
              <a:latin typeface="Arial"/>
              <a:cs typeface="Arial"/>
            </a:endParaRPr>
          </a:p>
          <a:p>
            <a:pPr marL="2413635">
              <a:lnSpc>
                <a:spcPct val="100000"/>
              </a:lnSpc>
              <a:spcBef>
                <a:spcPts val="95"/>
              </a:spcBef>
            </a:pPr>
            <a:endParaRPr lang="tr-TR" sz="2200" b="1" spc="-400" dirty="0" smtClean="0">
              <a:latin typeface="Arial"/>
              <a:cs typeface="Arial"/>
            </a:endParaRPr>
          </a:p>
          <a:p>
            <a:pPr marL="2413635">
              <a:lnSpc>
                <a:spcPct val="100000"/>
              </a:lnSpc>
              <a:spcBef>
                <a:spcPts val="95"/>
              </a:spcBef>
            </a:pPr>
            <a:endParaRPr sz="2200" b="1" dirty="0">
              <a:latin typeface="Arial"/>
              <a:cs typeface="Arial"/>
            </a:endParaRPr>
          </a:p>
          <a:p>
            <a:pPr>
              <a:lnSpc>
                <a:spcPct val="100000"/>
              </a:lnSpc>
              <a:spcBef>
                <a:spcPts val="25"/>
              </a:spcBef>
            </a:pPr>
            <a:endParaRPr sz="2200" b="1" dirty="0">
              <a:latin typeface="Arial"/>
              <a:cs typeface="Arial"/>
            </a:endParaRPr>
          </a:p>
          <a:p>
            <a:pPr marL="12700">
              <a:lnSpc>
                <a:spcPct val="100000"/>
              </a:lnSpc>
              <a:tabLst>
                <a:tab pos="298450" algn="l"/>
              </a:tabLst>
            </a:pPr>
            <a:endParaRPr lang="tr-TR" sz="2200" b="1" dirty="0" smtClean="0"/>
          </a:p>
          <a:p>
            <a:pPr marL="12700">
              <a:lnSpc>
                <a:spcPct val="100000"/>
              </a:lnSpc>
              <a:tabLst>
                <a:tab pos="298450" algn="l"/>
              </a:tabLst>
            </a:pPr>
            <a:endParaRPr lang="tr-TR" sz="2200" b="1" dirty="0" smtClean="0"/>
          </a:p>
          <a:p>
            <a:pPr marL="12700">
              <a:lnSpc>
                <a:spcPct val="100000"/>
              </a:lnSpc>
              <a:tabLst>
                <a:tab pos="298450" algn="l"/>
              </a:tabLst>
            </a:pPr>
            <a:endParaRPr lang="tr-TR" sz="2200" b="1" dirty="0">
              <a:latin typeface="Arial"/>
              <a:cs typeface="Arial"/>
            </a:endParaRPr>
          </a:p>
          <a:p>
            <a:pPr marL="12700">
              <a:lnSpc>
                <a:spcPct val="100000"/>
              </a:lnSpc>
              <a:tabLst>
                <a:tab pos="298450" algn="l"/>
              </a:tabLst>
            </a:pPr>
            <a:endParaRPr sz="2200" b="1" dirty="0">
              <a:latin typeface="Arial"/>
              <a:cs typeface="Arial"/>
            </a:endParaRPr>
          </a:p>
        </p:txBody>
      </p:sp>
      <p:sp>
        <p:nvSpPr>
          <p:cNvPr id="3" name="Dikdörtgen 2"/>
          <p:cNvSpPr/>
          <p:nvPr/>
        </p:nvSpPr>
        <p:spPr>
          <a:xfrm>
            <a:off x="474562" y="1585730"/>
            <a:ext cx="8264324" cy="3600986"/>
          </a:xfrm>
          <a:prstGeom prst="rect">
            <a:avLst/>
          </a:prstGeom>
        </p:spPr>
        <p:txBody>
          <a:bodyPr wrap="square">
            <a:spAutoFit/>
          </a:bodyPr>
          <a:lstStyle/>
          <a:p>
            <a:pPr marL="285750" indent="-285750">
              <a:buFont typeface="Arial" panose="020B0604020202020204" pitchFamily="34" charset="0"/>
              <a:buChar char="•"/>
            </a:pPr>
            <a:r>
              <a:rPr lang="tr-TR" sz="1900" dirty="0" smtClean="0"/>
              <a:t>Bir grup yazar, huzur ve güven sağlayan bir konutun ve çevrenin içinde yaşayan insanların verimliliğini artırdığı görüşünü savunurlar. Bunlara göre, rahat yaşanabilir bir konutun ekonomiye katkısı yalnız içinde yaşayanların verimliliğini artırması değil, fakat aynı zamanda artan konut yatırımlarının yapı gereçleri mefruşat ve benzeri konuta yakın kesimlerdeki istemi ve iş olanaklarını da artırmasıdır.</a:t>
            </a:r>
          </a:p>
          <a:p>
            <a:pPr marL="285750" indent="-285750">
              <a:buFont typeface="Arial" panose="020B0604020202020204" pitchFamily="34" charset="0"/>
              <a:buChar char="•"/>
            </a:pPr>
            <a:endParaRPr lang="tr-TR" sz="1900" dirty="0"/>
          </a:p>
          <a:p>
            <a:pPr marL="285750" indent="-285750">
              <a:buFont typeface="Arial" panose="020B0604020202020204" pitchFamily="34" charset="0"/>
              <a:buChar char="•"/>
            </a:pPr>
            <a:r>
              <a:rPr lang="tr-TR" sz="1900" dirty="0" smtClean="0"/>
              <a:t>Konut ve konuta ilişkin çevrenin savsaklanması, ileride temizleme, yenileme ve yeniden imar gibi kent planlamasının doğası gereği pahalı olan araçlarına başvurmayı gerekli kılar. Şu halde bu harcamaları zamanında yapmayı göze almakla, ekonomi ileride katlanmak zorunda olduğu birtakım yüklerden kurtulmuş olmaktadır.</a:t>
            </a:r>
          </a:p>
        </p:txBody>
      </p:sp>
    </p:spTree>
    <p:extLst>
      <p:ext uri="{BB962C8B-B14F-4D97-AF65-F5344CB8AC3E}">
        <p14:creationId xmlns:p14="http://schemas.microsoft.com/office/powerpoint/2010/main" val="3773326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67159" y="1794075"/>
            <a:ext cx="7905509" cy="3530279"/>
          </a:xfrm>
          <a:prstGeom prst="rect">
            <a:avLst/>
          </a:prstGeom>
        </p:spPr>
        <p:txBody>
          <a:bodyPr wrap="square">
            <a:spAutoFit/>
          </a:bodyPr>
          <a:lstStyle/>
          <a:p>
            <a:pPr marL="342900" indent="-342900">
              <a:buFont typeface="Arial" panose="020B0604020202020204" pitchFamily="34" charset="0"/>
              <a:buChar char="•"/>
            </a:pPr>
            <a:r>
              <a:rPr lang="tr-TR" sz="2000" dirty="0" smtClean="0">
                <a:latin typeface="BenchNine"/>
              </a:rPr>
              <a:t>İkinci gruptaki görüşleri savunanlar, konut yatırımlarının yalnız ekonomik açıdan değil, aynı zamanda toplumsal nedenlerle de savunulması gerektiği görüşündedir.</a:t>
            </a:r>
          </a:p>
          <a:p>
            <a:endParaRPr lang="tr-TR" sz="2000" i="0" dirty="0">
              <a:effectLst/>
              <a:latin typeface="BenchNine"/>
            </a:endParaRPr>
          </a:p>
          <a:p>
            <a:pPr marL="342900" indent="-342900">
              <a:buFont typeface="Arial" panose="020B0604020202020204" pitchFamily="34" charset="0"/>
              <a:buChar char="•"/>
            </a:pPr>
            <a:r>
              <a:rPr lang="tr-TR" sz="2000" i="0" dirty="0" smtClean="0">
                <a:effectLst/>
                <a:latin typeface="Arial" panose="020B0604020202020204" pitchFamily="34" charset="0"/>
              </a:rPr>
              <a:t>Konut yatırımlarının özellikle gelişmekte olan ülkelerde göz ardı edilemeyecek önemde istihdam artırıcı etkileri vardır.</a:t>
            </a:r>
          </a:p>
          <a:p>
            <a:pPr marL="342900" indent="-342900">
              <a:buFont typeface="Arial" panose="020B0604020202020204" pitchFamily="34" charset="0"/>
              <a:buChar char="•"/>
            </a:pPr>
            <a:endParaRPr lang="tr-TR" sz="2000" dirty="0">
              <a:latin typeface="Arial" panose="020B0604020202020204" pitchFamily="34" charset="0"/>
            </a:endParaRPr>
          </a:p>
          <a:p>
            <a:pPr marL="342900" indent="-342900">
              <a:buFont typeface="Arial" panose="020B0604020202020204" pitchFamily="34" charset="0"/>
              <a:buChar char="•"/>
            </a:pPr>
            <a:r>
              <a:rPr lang="tr-TR" sz="2000" i="0" dirty="0" smtClean="0">
                <a:effectLst/>
                <a:latin typeface="Arial" panose="020B0604020202020204" pitchFamily="34" charset="0"/>
              </a:rPr>
              <a:t>Her ülke, konut alanında kendi özel koşullarına uygun gelen bir yol tutmaktadır. Ama ulusal gelirden konuta ayrılacak payın saptanmasında, işgücünün verimliliği önemli bir ölçüt rolü oynamaktadır.</a:t>
            </a:r>
            <a:endParaRPr lang="tr-TR" sz="2000" i="0" dirty="0">
              <a:effectLst/>
              <a:latin typeface="Arial" panose="020B0604020202020204" pitchFamily="34" charset="0"/>
            </a:endParaRPr>
          </a:p>
        </p:txBody>
      </p:sp>
    </p:spTree>
    <p:extLst>
      <p:ext uri="{BB962C8B-B14F-4D97-AF65-F5344CB8AC3E}">
        <p14:creationId xmlns:p14="http://schemas.microsoft.com/office/powerpoint/2010/main" val="1805308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97711" y="1886673"/>
            <a:ext cx="7963383" cy="3477875"/>
          </a:xfrm>
          <a:prstGeom prst="rect">
            <a:avLst/>
          </a:prstGeom>
        </p:spPr>
        <p:txBody>
          <a:bodyPr wrap="square">
            <a:spAutoFit/>
          </a:bodyPr>
          <a:lstStyle/>
          <a:p>
            <a:endParaRPr lang="tr-TR" sz="2200" dirty="0" smtClean="0">
              <a:latin typeface="BenchNine"/>
            </a:endParaRPr>
          </a:p>
          <a:p>
            <a:pPr marL="342900" indent="-342900">
              <a:buFont typeface="Arial" panose="020B0604020202020204" pitchFamily="34" charset="0"/>
              <a:buChar char="•"/>
            </a:pPr>
            <a:r>
              <a:rPr lang="tr-TR" sz="2200" i="0" dirty="0" smtClean="0">
                <a:effectLst/>
                <a:latin typeface="Arial" panose="020B0604020202020204" pitchFamily="34" charset="0"/>
              </a:rPr>
              <a:t>Konut yatırımları, ekonominin belli bir kesimindeki iş gücünün verimliliğini ne kadar artırıyorsa, o kesimde çalışan işçilerin barınma koşullarının iyileşmesine o ölçüde fazla yatırım yapmak yerinde sayılmaktadır.</a:t>
            </a:r>
          </a:p>
          <a:p>
            <a:pPr marL="342900" indent="-342900">
              <a:buFont typeface="Arial" panose="020B0604020202020204" pitchFamily="34" charset="0"/>
              <a:buChar char="•"/>
            </a:pPr>
            <a:endParaRPr lang="tr-TR" sz="2200" dirty="0">
              <a:latin typeface="Arial" panose="020B0604020202020204" pitchFamily="34" charset="0"/>
            </a:endParaRPr>
          </a:p>
          <a:p>
            <a:pPr marL="342900" indent="-342900">
              <a:buFont typeface="Arial" panose="020B0604020202020204" pitchFamily="34" charset="0"/>
              <a:buChar char="•"/>
            </a:pPr>
            <a:r>
              <a:rPr lang="tr-TR" sz="2200" i="0" dirty="0" smtClean="0">
                <a:effectLst/>
                <a:latin typeface="Arial" panose="020B0604020202020204" pitchFamily="34" charset="0"/>
              </a:rPr>
              <a:t>Konut yatırımlarının konuttan başka kesimlerdeki işgücünün marjinal verimliliğine yapacağı katkı, konut dışında kalan kesimlerdeki marjinal hasıladan yüksek olmalıdır ki, konut yatırımları ekonomik yönden haklı çıkarılmış olsun.</a:t>
            </a:r>
            <a:endParaRPr lang="tr-TR" sz="2200" i="0" dirty="0">
              <a:effectLst/>
              <a:latin typeface="Arial" panose="020B0604020202020204" pitchFamily="34" charset="0"/>
            </a:endParaRPr>
          </a:p>
        </p:txBody>
      </p:sp>
    </p:spTree>
    <p:extLst>
      <p:ext uri="{BB962C8B-B14F-4D97-AF65-F5344CB8AC3E}">
        <p14:creationId xmlns:p14="http://schemas.microsoft.com/office/powerpoint/2010/main" val="1617917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ikdörtgen 10"/>
          <p:cNvSpPr/>
          <p:nvPr/>
        </p:nvSpPr>
        <p:spPr>
          <a:xfrm>
            <a:off x="567159" y="1932972"/>
            <a:ext cx="7824488" cy="2862322"/>
          </a:xfrm>
          <a:prstGeom prst="rect">
            <a:avLst/>
          </a:prstGeom>
        </p:spPr>
        <p:txBody>
          <a:bodyPr wrap="square">
            <a:spAutoFit/>
          </a:bodyPr>
          <a:lstStyle/>
          <a:p>
            <a:pPr marL="285750" indent="-285750">
              <a:buFont typeface="Arial" panose="020B0604020202020204" pitchFamily="34" charset="0"/>
              <a:buChar char="•"/>
            </a:pPr>
            <a:r>
              <a:rPr lang="tr-TR" sz="2000" dirty="0" smtClean="0">
                <a:latin typeface="Arial" panose="020B0604020202020204" pitchFamily="34" charset="0"/>
              </a:rPr>
              <a:t>Birleşmiş Milletler yayınları, ülkeden ülkeye değişiklikler göstermekle beraber konut yatırımları oranlarının genellikle gayrisafi milli hasıla içinde %2 ile %5, tüm yatırımlar içinde ise %25 ile %30 arasında değiştiğini göstermektedir.</a:t>
            </a:r>
          </a:p>
          <a:p>
            <a:pPr marL="285750" indent="-285750">
              <a:buFont typeface="Arial" panose="020B0604020202020204" pitchFamily="34" charset="0"/>
              <a:buChar char="•"/>
            </a:pPr>
            <a:endParaRPr lang="tr-TR" sz="2000" dirty="0">
              <a:latin typeface="Arial" panose="020B0604020202020204" pitchFamily="34" charset="0"/>
            </a:endParaRPr>
          </a:p>
          <a:p>
            <a:pPr marL="285750" indent="-285750">
              <a:buFont typeface="Arial" panose="020B0604020202020204" pitchFamily="34" charset="0"/>
              <a:buChar char="•"/>
            </a:pPr>
            <a:r>
              <a:rPr lang="tr-TR" sz="2000" dirty="0" smtClean="0">
                <a:latin typeface="Arial" panose="020B0604020202020204" pitchFamily="34" charset="0"/>
              </a:rPr>
              <a:t>Konut ve onunla yakından ilgili bulunan kesimlerin geniş yatırım kaynakları tüketmek dışında istihdam da yaratmakta olmaları, verimliliği etkilemeleri, devletin ve kamu kuruluşlarının bu kesimlere geniş ölçüde karışmalarına yol açmaktadır.</a:t>
            </a:r>
          </a:p>
        </p:txBody>
      </p:sp>
    </p:spTree>
    <p:extLst>
      <p:ext uri="{BB962C8B-B14F-4D97-AF65-F5344CB8AC3E}">
        <p14:creationId xmlns:p14="http://schemas.microsoft.com/office/powerpoint/2010/main" val="2697367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3" name="Dikdörtgen 2"/>
          <p:cNvSpPr/>
          <p:nvPr/>
        </p:nvSpPr>
        <p:spPr>
          <a:xfrm>
            <a:off x="509286" y="1898248"/>
            <a:ext cx="7893934" cy="3139321"/>
          </a:xfrm>
          <a:prstGeom prst="rect">
            <a:avLst/>
          </a:prstGeom>
        </p:spPr>
        <p:txBody>
          <a:bodyPr wrap="square">
            <a:spAutoFit/>
          </a:bodyPr>
          <a:lstStyle/>
          <a:p>
            <a:pPr marL="285750" indent="-285750">
              <a:buFont typeface="Arial" panose="020B0604020202020204" pitchFamily="34" charset="0"/>
              <a:buChar char="•"/>
            </a:pPr>
            <a:r>
              <a:rPr lang="tr-TR" dirty="0" smtClean="0">
                <a:latin typeface="Arial" panose="020B0604020202020204" pitchFamily="34" charset="0"/>
              </a:rPr>
              <a:t>Gelişmekte olan ülkelerde çalışmayan ya da az çalışan nüfusun kendi konutunun yapımına kendi gücü ile katılmasının kamusal kuruluşlarca desteklenmesi, bir başka deyişle, destekli imece yönteminden yararlanılmasına, konut sorununun çözümlerinden biri gözüyle bakılmaktadır.</a:t>
            </a:r>
          </a:p>
          <a:p>
            <a:pPr marL="285750" indent="-285750">
              <a:buFont typeface="Arial" panose="020B0604020202020204" pitchFamily="34" charset="0"/>
              <a:buChar char="•"/>
            </a:pPr>
            <a:endParaRPr lang="tr-TR" dirty="0">
              <a:latin typeface="Arial" panose="020B0604020202020204" pitchFamily="34" charset="0"/>
            </a:endParaRPr>
          </a:p>
          <a:p>
            <a:pPr marL="285750" indent="-285750">
              <a:buFont typeface="Arial" panose="020B0604020202020204" pitchFamily="34" charset="0"/>
              <a:buChar char="•"/>
            </a:pPr>
            <a:r>
              <a:rPr lang="tr-TR" dirty="0" smtClean="0">
                <a:latin typeface="Arial" panose="020B0604020202020204" pitchFamily="34" charset="0"/>
              </a:rPr>
              <a:t>Yerli yapı gereçleri kullanılması ve alışılagelmiş yapı sistemlerinden fazla uzaklaşılmaması da, konut sahibi yapmak için izlenen bir yol da, ailelerin  gereksinme duydukça genişletebilecekleri çekirdek ya da nüve konular yaparak konut mal oluşunun </a:t>
            </a:r>
            <a:r>
              <a:rPr lang="tr-TR" smtClean="0">
                <a:latin typeface="Arial" panose="020B0604020202020204" pitchFamily="34" charset="0"/>
              </a:rPr>
              <a:t>aile bütçelerindeki </a:t>
            </a:r>
            <a:r>
              <a:rPr lang="tr-TR" dirty="0" smtClean="0">
                <a:latin typeface="Arial" panose="020B0604020202020204" pitchFamily="34" charset="0"/>
              </a:rPr>
              <a:t>yükünü azaltmaya çalışmışlardır.</a:t>
            </a:r>
          </a:p>
        </p:txBody>
      </p:sp>
    </p:spTree>
    <p:extLst>
      <p:ext uri="{BB962C8B-B14F-4D97-AF65-F5344CB8AC3E}">
        <p14:creationId xmlns:p14="http://schemas.microsoft.com/office/powerpoint/2010/main" val="19312116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12585</TotalTime>
  <Words>624</Words>
  <Application>Microsoft Office PowerPoint</Application>
  <PresentationFormat>Ekran Gösterisi (4:3)</PresentationFormat>
  <Paragraphs>49</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9</vt:i4>
      </vt:variant>
    </vt:vector>
  </HeadingPairs>
  <TitlesOfParts>
    <vt:vector size="18" baseType="lpstr">
      <vt:lpstr>ＭＳ Ｐゴシック</vt:lpstr>
      <vt:lpstr>Arial</vt:lpstr>
      <vt:lpstr>BenchNine</vt:lpstr>
      <vt:lpstr>Calibri</vt:lpstr>
      <vt:lpstr>Roboto</vt:lpstr>
      <vt:lpstr>Times New Roman</vt:lpstr>
      <vt:lpstr>ekonomi</vt:lpstr>
      <vt:lpstr>1_Rics</vt:lpstr>
      <vt:lpstr>h.t.</vt:lpstr>
      <vt:lpstr>PowerPoint Sunusu</vt:lpstr>
      <vt:lpstr>   Takdim Planı</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827</cp:revision>
  <cp:lastPrinted>2016-10-24T07:53:35Z</cp:lastPrinted>
  <dcterms:created xsi:type="dcterms:W3CDTF">2016-09-18T09:35:24Z</dcterms:created>
  <dcterms:modified xsi:type="dcterms:W3CDTF">2020-03-16T13:37:24Z</dcterms:modified>
</cp:coreProperties>
</file>