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6" r:id="rId3"/>
    <p:sldId id="257" r:id="rId4"/>
    <p:sldId id="281" r:id="rId5"/>
    <p:sldId id="280" r:id="rId6"/>
    <p:sldId id="279" r:id="rId7"/>
    <p:sldId id="278" r:id="rId8"/>
    <p:sldId id="277" r:id="rId9"/>
    <p:sldId id="276" r:id="rId10"/>
    <p:sldId id="275" r:id="rId11"/>
    <p:sldId id="273" r:id="rId12"/>
  </p:sldIdLst>
  <p:sldSz cx="12192000" cy="6858000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62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7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378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28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56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89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4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87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30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03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142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701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159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505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63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F7FD31C-18DE-4D2F-9914-A162679ED86F}" type="datetimeFigureOut">
              <a:rPr lang="tr-TR" smtClean="0"/>
              <a:t>10.12.2020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68135E2-6B8A-4939-AEA2-9A8650E798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18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/>
              <a:t>TASAVVUF II </a:t>
            </a:r>
            <a:br>
              <a:rPr lang="tr-TR" sz="4400" b="1" dirty="0"/>
            </a:br>
            <a:r>
              <a:rPr lang="tr-TR" sz="4400" b="1" dirty="0"/>
              <a:t>VII. </a:t>
            </a:r>
            <a:r>
              <a:rPr lang="tr-TR" sz="4400" b="1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8"/>
            <a:ext cx="8689976" cy="3591298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ÖĞR. ÜYESİ MEHMET YILDIZ</a:t>
            </a: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(yildizm@ankara.edu.tr)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6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dirty="0" err="1"/>
              <a:t>Gazzâlî</a:t>
            </a:r>
            <a:r>
              <a:rPr lang="tr-TR" dirty="0"/>
              <a:t> </a:t>
            </a:r>
            <a:r>
              <a:rPr lang="tr-TR" i="1" dirty="0" err="1"/>
              <a:t>İhya</a:t>
            </a:r>
            <a:r>
              <a:rPr lang="tr-TR" dirty="0" err="1"/>
              <a:t>’sının</a:t>
            </a:r>
            <a:r>
              <a:rPr lang="tr-TR" dirty="0"/>
              <a:t> İslami ilimlerinin tamamının pratik bir tercümesi olmasını ve bu kitabın her Müslüman için </a:t>
            </a:r>
            <a:r>
              <a:rPr lang="tr-TR" b="1" dirty="0"/>
              <a:t>zorunlu bir ilim </a:t>
            </a:r>
            <a:r>
              <a:rPr lang="tr-TR" dirty="0"/>
              <a:t>olmasını istemiştir. Burada </a:t>
            </a:r>
            <a:r>
              <a:rPr lang="tr-TR" b="1" dirty="0"/>
              <a:t>eleştiri</a:t>
            </a:r>
            <a:r>
              <a:rPr lang="tr-TR" dirty="0"/>
              <a:t> yapmaktan uzak durmaz. </a:t>
            </a:r>
            <a:r>
              <a:rPr lang="tr-TR" b="1" dirty="0"/>
              <a:t>Fıkıhçıları</a:t>
            </a:r>
            <a:r>
              <a:rPr lang="tr-TR" dirty="0"/>
              <a:t> </a:t>
            </a:r>
            <a:r>
              <a:rPr lang="tr-TR" b="1" dirty="0"/>
              <a:t>dini ilimleri hükümlere hapsetmekle </a:t>
            </a:r>
            <a:r>
              <a:rPr lang="tr-TR" dirty="0"/>
              <a:t>suçlar ve bunu kabul etmez. Fıkıhçıların öğrettiği şeylerin </a:t>
            </a:r>
            <a:r>
              <a:rPr lang="tr-TR" b="1" dirty="0"/>
              <a:t>gerekli</a:t>
            </a:r>
            <a:r>
              <a:rPr lang="tr-TR" dirty="0"/>
              <a:t> olduğu fakat </a:t>
            </a:r>
            <a:r>
              <a:rPr lang="tr-TR" b="1" dirty="0"/>
              <a:t>yetersiz</a:t>
            </a:r>
            <a:r>
              <a:rPr lang="tr-TR" dirty="0"/>
              <a:t> olduğunu söyler. Fıkıhçıların </a:t>
            </a:r>
            <a:r>
              <a:rPr lang="tr-TR" b="1" dirty="0" smtClean="0"/>
              <a:t>kalbî</a:t>
            </a:r>
            <a:r>
              <a:rPr lang="tr-TR" dirty="0" smtClean="0"/>
              <a:t> </a:t>
            </a:r>
            <a:r>
              <a:rPr lang="tr-TR" dirty="0"/>
              <a:t>meselelerde </a:t>
            </a:r>
            <a:r>
              <a:rPr lang="tr-TR" b="1" dirty="0"/>
              <a:t>yetersiz</a:t>
            </a:r>
            <a:r>
              <a:rPr lang="tr-TR" dirty="0"/>
              <a:t> kaldığını ifade eder. İlmi sadece fıkha hapseden âlimlere </a:t>
            </a:r>
            <a:r>
              <a:rPr lang="tr-TR" b="1" dirty="0"/>
              <a:t>kötü âlim </a:t>
            </a:r>
            <a:r>
              <a:rPr lang="tr-TR" dirty="0"/>
              <a:t>(</a:t>
            </a:r>
            <a:r>
              <a:rPr lang="tr-TR" dirty="0" err="1"/>
              <a:t>ulemâ</a:t>
            </a:r>
            <a:r>
              <a:rPr lang="tr-TR" dirty="0"/>
              <a:t>-i su) der. Bunları yaparken de </a:t>
            </a:r>
            <a:r>
              <a:rPr lang="tr-TR" b="1" dirty="0" err="1"/>
              <a:t>sufilere</a:t>
            </a:r>
            <a:r>
              <a:rPr lang="tr-TR" b="1" dirty="0"/>
              <a:t> de bir dizi eleştiri </a:t>
            </a:r>
            <a:r>
              <a:rPr lang="tr-TR" dirty="0"/>
              <a:t>getirmeyi ihmal etmez. “Senin de söz ve davranışların </a:t>
            </a:r>
            <a:r>
              <a:rPr lang="tr-TR" b="1" dirty="0" err="1"/>
              <a:t>şeriate</a:t>
            </a:r>
            <a:r>
              <a:rPr lang="tr-TR" b="1" dirty="0"/>
              <a:t> uygun </a:t>
            </a:r>
            <a:r>
              <a:rPr lang="tr-TR" dirty="0"/>
              <a:t>olmalıdır. </a:t>
            </a:r>
            <a:r>
              <a:rPr lang="tr-TR" b="1" dirty="0"/>
              <a:t>Çünkü </a:t>
            </a:r>
            <a:r>
              <a:rPr lang="tr-TR" b="1" dirty="0" err="1"/>
              <a:t>şeriatin</a:t>
            </a:r>
            <a:r>
              <a:rPr lang="tr-TR" b="1" dirty="0"/>
              <a:t> peşinden gitmeyen ilim ve amel sapkınlıktır.” </a:t>
            </a:r>
            <a:r>
              <a:rPr lang="tr-TR" dirty="0"/>
              <a:t>der. </a:t>
            </a:r>
          </a:p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506282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95226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25294" y="553915"/>
            <a:ext cx="9738714" cy="1723294"/>
          </a:xfrm>
        </p:spPr>
        <p:txBody>
          <a:bodyPr>
            <a:noAutofit/>
          </a:bodyPr>
          <a:lstStyle/>
          <a:p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HAFTA </a:t>
            </a:r>
            <a: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cap="none" dirty="0" smtClean="0"/>
              <a:t>- </a:t>
            </a: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KAYNAKÇA</a:t>
            </a:r>
            <a:br>
              <a:rPr lang="tr-TR" altLang="tr-TR" sz="1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tr-TR" sz="1200" b="1" dirty="0" err="1">
                <a:solidFill>
                  <a:srgbClr val="FF0000"/>
                </a:solidFill>
              </a:rPr>
              <a:t>Suad</a:t>
            </a:r>
            <a:r>
              <a:rPr lang="tr-TR" sz="1200" b="1" dirty="0">
                <a:solidFill>
                  <a:srgbClr val="FF0000"/>
                </a:solidFill>
              </a:rPr>
              <a:t> el-Hakim, </a:t>
            </a:r>
            <a:r>
              <a:rPr lang="tr-TR" sz="1200" b="1" i="1" dirty="0">
                <a:solidFill>
                  <a:srgbClr val="FF0000"/>
                </a:solidFill>
              </a:rPr>
              <a:t>Yirmi Birinci Yüzyılda </a:t>
            </a:r>
            <a:r>
              <a:rPr lang="tr-TR" sz="1200" b="1" i="1" dirty="0" err="1">
                <a:solidFill>
                  <a:srgbClr val="FF0000"/>
                </a:solidFill>
              </a:rPr>
              <a:t>İhyau</a:t>
            </a:r>
            <a:r>
              <a:rPr lang="tr-TR" sz="1200" b="1" i="1" dirty="0">
                <a:solidFill>
                  <a:srgbClr val="FF0000"/>
                </a:solidFill>
              </a:rPr>
              <a:t> </a:t>
            </a:r>
            <a:r>
              <a:rPr lang="tr-TR" sz="1200" b="1" i="1" dirty="0" err="1">
                <a:solidFill>
                  <a:srgbClr val="FF0000"/>
                </a:solidFill>
              </a:rPr>
              <a:t>Ulumiddin</a:t>
            </a:r>
            <a:r>
              <a:rPr lang="tr-TR" sz="1200" b="1" dirty="0">
                <a:solidFill>
                  <a:srgbClr val="FF0000"/>
                </a:solidFill>
              </a:rPr>
              <a:t>, Nefes Yay., İst. 2018.</a:t>
            </a:r>
            <a:br>
              <a:rPr lang="tr-TR" sz="1200" b="1" dirty="0">
                <a:solidFill>
                  <a:srgbClr val="FF0000"/>
                </a:solidFill>
              </a:rPr>
            </a:br>
            <a:r>
              <a:rPr lang="tr-TR" sz="1200" b="1" dirty="0" smtClean="0">
                <a:solidFill>
                  <a:srgbClr val="FF0000"/>
                </a:solidFill>
              </a:rPr>
              <a:t>- </a:t>
            </a:r>
            <a:r>
              <a:rPr lang="tr-TR" sz="1200" b="1" dirty="0">
                <a:solidFill>
                  <a:srgbClr val="FF0000"/>
                </a:solidFill>
              </a:rPr>
              <a:t>Sezai Küçük, “Ebu Hamid Muhammed el-</a:t>
            </a:r>
            <a:r>
              <a:rPr lang="tr-TR" sz="1200" b="1" dirty="0" err="1">
                <a:solidFill>
                  <a:srgbClr val="FF0000"/>
                </a:solidFill>
              </a:rPr>
              <a:t>Gazzali</a:t>
            </a:r>
            <a:r>
              <a:rPr lang="tr-TR" sz="1200" b="1" dirty="0">
                <a:solidFill>
                  <a:srgbClr val="FF0000"/>
                </a:solidFill>
              </a:rPr>
              <a:t>”, </a:t>
            </a:r>
            <a:r>
              <a:rPr lang="tr-TR" sz="1200" b="1" i="1" dirty="0">
                <a:solidFill>
                  <a:srgbClr val="FF0000"/>
                </a:solidFill>
              </a:rPr>
              <a:t>Tasavvuf Klasikleri</a:t>
            </a:r>
            <a:r>
              <a:rPr lang="tr-TR" sz="1200" b="1" dirty="0">
                <a:solidFill>
                  <a:srgbClr val="FF0000"/>
                </a:solidFill>
              </a:rPr>
              <a:t>, Ank. 2010, ss.159-79</a:t>
            </a:r>
            <a:r>
              <a:rPr lang="tr-TR" sz="1200" b="1" dirty="0" smtClean="0">
                <a:solidFill>
                  <a:srgbClr val="FF0000"/>
                </a:solidFill>
              </a:rPr>
              <a:t>.</a:t>
            </a:r>
            <a: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/>
            </a:r>
            <a:br>
              <a:rPr lang="tr-TR" altLang="tr-TR" sz="1200" b="1" cap="none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tr-TR" sz="1200" i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54955" y="2769577"/>
            <a:ext cx="9879392" cy="2626881"/>
          </a:xfrm>
        </p:spPr>
        <p:txBody>
          <a:bodyPr>
            <a:norm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754688" algn="r"/>
              </a:tabLst>
            </a:pPr>
            <a:r>
              <a:rPr lang="tr-TR" altLang="tr-TR" sz="2400" b="1" u="sng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ANA BAŞLIKLAR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r>
              <a:rPr lang="tr-TR" b="1" dirty="0" err="1"/>
              <a:t>Gazzali’nin</a:t>
            </a:r>
            <a:r>
              <a:rPr lang="tr-TR" b="1" dirty="0"/>
              <a:t> (v. 505/1111) İhyası ve Tasavvufî </a:t>
            </a:r>
            <a:r>
              <a:rPr lang="tr-TR" b="1" dirty="0" smtClean="0"/>
              <a:t>Anlayışı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  <a:tabLst>
                <a:tab pos="5754688" algn="r"/>
              </a:tabLst>
            </a:pPr>
            <a:endParaRPr lang="tr-TR" alt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09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Hayatını </a:t>
            </a:r>
            <a:r>
              <a:rPr lang="tr-TR" b="1" dirty="0"/>
              <a:t>dört kısımda </a:t>
            </a:r>
            <a:r>
              <a:rPr lang="tr-TR" dirty="0"/>
              <a:t>ele almak mümkündür. </a:t>
            </a:r>
            <a:r>
              <a:rPr lang="tr-TR" b="1" dirty="0"/>
              <a:t>1- Kişiliğinin Oluşumu:</a:t>
            </a:r>
            <a:r>
              <a:rPr lang="tr-TR" dirty="0"/>
              <a:t> Bu dönem </a:t>
            </a:r>
            <a:r>
              <a:rPr lang="tr-TR" b="1" dirty="0"/>
              <a:t>ilk 28 yılını </a:t>
            </a:r>
            <a:r>
              <a:rPr lang="tr-TR" dirty="0"/>
              <a:t>kapsar. Babası yün eğiren, okuma-yazma bilmeyen fakat ilmi çok seven biriydi. Ölmeden önce iki çocuğunu </a:t>
            </a:r>
            <a:r>
              <a:rPr lang="tr-TR" b="1" dirty="0"/>
              <a:t>bir </a:t>
            </a:r>
            <a:r>
              <a:rPr lang="tr-TR" b="1" dirty="0" err="1"/>
              <a:t>sufi</a:t>
            </a:r>
            <a:r>
              <a:rPr lang="tr-TR" b="1" dirty="0"/>
              <a:t> dostuna </a:t>
            </a:r>
            <a:r>
              <a:rPr lang="tr-TR" dirty="0"/>
              <a:t>emanet etti. </a:t>
            </a:r>
            <a:r>
              <a:rPr lang="tr-TR" dirty="0" err="1"/>
              <a:t>Sufi</a:t>
            </a:r>
            <a:r>
              <a:rPr lang="tr-TR" dirty="0"/>
              <a:t> dostu babalarının kendisine verdiği paraları onların eğitimine harcadıktan sonra onları </a:t>
            </a:r>
            <a:r>
              <a:rPr lang="tr-TR" b="1" dirty="0" err="1"/>
              <a:t>Tus’a</a:t>
            </a:r>
            <a:r>
              <a:rPr lang="tr-TR" dirty="0"/>
              <a:t> gönderir. </a:t>
            </a:r>
            <a:r>
              <a:rPr lang="tr-TR" dirty="0" err="1"/>
              <a:t>Gazzâlî</a:t>
            </a:r>
            <a:r>
              <a:rPr lang="tr-TR" dirty="0"/>
              <a:t> </a:t>
            </a:r>
            <a:r>
              <a:rPr lang="tr-TR" b="1" dirty="0" err="1"/>
              <a:t>Tus</a:t>
            </a:r>
            <a:r>
              <a:rPr lang="tr-TR" b="1" dirty="0"/>
              <a:t> ve </a:t>
            </a:r>
            <a:r>
              <a:rPr lang="tr-TR" b="1" dirty="0" err="1"/>
              <a:t>Cürcan’da</a:t>
            </a:r>
            <a:r>
              <a:rPr lang="tr-TR" b="1" dirty="0"/>
              <a:t> </a:t>
            </a:r>
            <a:r>
              <a:rPr lang="tr-TR" dirty="0"/>
              <a:t>dini ilimleri öğrendi. </a:t>
            </a:r>
            <a:r>
              <a:rPr lang="tr-TR" dirty="0" err="1"/>
              <a:t>Tus’a</a:t>
            </a:r>
            <a:r>
              <a:rPr lang="tr-TR" dirty="0"/>
              <a:t> geri döndüğünde </a:t>
            </a:r>
            <a:r>
              <a:rPr lang="tr-TR" b="1" dirty="0"/>
              <a:t>bir eşkıya ile olan karşılaşması </a:t>
            </a:r>
            <a:r>
              <a:rPr lang="tr-TR" dirty="0"/>
              <a:t>onun ilme olan yaklaşımın tamamıyla değiştirdi. </a:t>
            </a:r>
            <a:r>
              <a:rPr lang="tr-TR" dirty="0" err="1"/>
              <a:t>Gazzâlî’nin</a:t>
            </a:r>
            <a:r>
              <a:rPr lang="tr-TR" dirty="0"/>
              <a:t> </a:t>
            </a:r>
            <a:r>
              <a:rPr lang="tr-TR" b="1" dirty="0" err="1"/>
              <a:t>akaid</a:t>
            </a:r>
            <a:r>
              <a:rPr lang="tr-TR" dirty="0"/>
              <a:t> hocası </a:t>
            </a:r>
            <a:r>
              <a:rPr lang="tr-TR" b="1" dirty="0" err="1"/>
              <a:t>Cüveyni</a:t>
            </a:r>
            <a:r>
              <a:rPr lang="tr-TR" dirty="0"/>
              <a:t> (478/1085)’</a:t>
            </a:r>
            <a:r>
              <a:rPr lang="tr-TR" dirty="0" err="1"/>
              <a:t>dir</a:t>
            </a:r>
            <a:r>
              <a:rPr lang="tr-TR" dirty="0"/>
              <a:t>. </a:t>
            </a:r>
            <a:r>
              <a:rPr lang="tr-TR" b="1" dirty="0" err="1"/>
              <a:t>Cüveyni’den</a:t>
            </a:r>
            <a:r>
              <a:rPr lang="tr-TR" b="1" dirty="0"/>
              <a:t> sonra başka bir hocaya intisap etmemiştir</a:t>
            </a:r>
            <a:r>
              <a:rPr lang="tr-TR" dirty="0"/>
              <a:t>. Bundan sonra ilim meclislerine iştirak etmiştir. </a:t>
            </a:r>
            <a:endParaRPr lang="tr-TR" dirty="0" smtClean="0"/>
          </a:p>
          <a:p>
            <a:pPr algn="just"/>
            <a:r>
              <a:rPr lang="tr-TR" b="1" dirty="0"/>
              <a:t>2- İlmi Meclislere Katılması:</a:t>
            </a:r>
            <a:r>
              <a:rPr lang="tr-TR" dirty="0"/>
              <a:t> </a:t>
            </a:r>
            <a:r>
              <a:rPr lang="tr-TR" b="1" dirty="0"/>
              <a:t>38 yaşına </a:t>
            </a:r>
            <a:r>
              <a:rPr lang="tr-TR" dirty="0"/>
              <a:t>kadar olan kısımdır. Bu dönemde ilim meclislerine sık sık katılmış ve dönemin bütün âlimlerine kendisini kabul ettirmiştir. Bu şöhreti kendisine </a:t>
            </a:r>
            <a:r>
              <a:rPr lang="tr-TR" b="1" dirty="0"/>
              <a:t>Nizamiye</a:t>
            </a:r>
            <a:r>
              <a:rPr lang="tr-TR" dirty="0"/>
              <a:t> Medreselerinin baş müderrisliğini getirmiştir. Aynı zaman yöneticilerle ilişkisi olmuş ve dönemin toplumsal meseleleriyle bizatihi ilgilenmiştir. </a:t>
            </a:r>
            <a:endParaRPr lang="tr-TR" dirty="0" smtClean="0"/>
          </a:p>
          <a:p>
            <a:pPr algn="just"/>
            <a:r>
              <a:rPr lang="tr-TR" b="1" dirty="0"/>
              <a:t>3- Şüphe Dönemi:</a:t>
            </a:r>
            <a:r>
              <a:rPr lang="tr-TR" dirty="0"/>
              <a:t> Yaklaşık </a:t>
            </a:r>
            <a:r>
              <a:rPr lang="tr-TR" b="1" dirty="0"/>
              <a:t>40 yaşına </a:t>
            </a:r>
            <a:r>
              <a:rPr lang="tr-TR" dirty="0"/>
              <a:t>kadar olan dönemdir. </a:t>
            </a:r>
            <a:r>
              <a:rPr lang="tr-TR" b="1" dirty="0"/>
              <a:t>İki seneye </a:t>
            </a:r>
            <a:r>
              <a:rPr lang="tr-TR" dirty="0"/>
              <a:t>yakın sürmüştür. Bu dönemde </a:t>
            </a:r>
            <a:r>
              <a:rPr lang="tr-TR" dirty="0" err="1"/>
              <a:t>Gazzâlî</a:t>
            </a:r>
            <a:r>
              <a:rPr lang="tr-TR" dirty="0"/>
              <a:t> </a:t>
            </a:r>
            <a:r>
              <a:rPr lang="tr-TR" b="1" dirty="0"/>
              <a:t>olağanüstü bir değişime </a:t>
            </a:r>
            <a:r>
              <a:rPr lang="tr-TR" dirty="0"/>
              <a:t>maruz kaldı. Çok </a:t>
            </a:r>
            <a:r>
              <a:rPr lang="tr-TR" b="1" dirty="0"/>
              <a:t>ciddi iç bunalımlar </a:t>
            </a:r>
            <a:r>
              <a:rPr lang="tr-TR" dirty="0"/>
              <a:t>geçirdi. </a:t>
            </a:r>
            <a:r>
              <a:rPr lang="tr-TR" b="1" dirty="0"/>
              <a:t>Bu onun akli, zihni, kalbi ve ilmi kriz dönemidir. </a:t>
            </a:r>
            <a:r>
              <a:rPr lang="tr-TR" dirty="0"/>
              <a:t>Sahip olduğu her şeyi sorgulamıştır. Bunun sonucunda yaşadığı </a:t>
            </a:r>
            <a:r>
              <a:rPr lang="tr-TR" b="1" dirty="0"/>
              <a:t>Bağdat’ı</a:t>
            </a:r>
            <a:r>
              <a:rPr lang="tr-TR" dirty="0"/>
              <a:t> terk ettiği gibi gittiği yerlerde çok fazla kalmamıştır. </a:t>
            </a:r>
            <a:r>
              <a:rPr lang="tr-TR" b="1" dirty="0"/>
              <a:t>Hicaz, Şam, Kudüs’ü </a:t>
            </a:r>
            <a:r>
              <a:rPr lang="tr-TR" dirty="0"/>
              <a:t>dolaşmıştır.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821165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4- Hem Kişilik Hem de Bilgi İtibariyle Yeniden Oluşumu:</a:t>
            </a:r>
            <a:r>
              <a:rPr lang="tr-TR" dirty="0"/>
              <a:t> Bu dönem de hayatının </a:t>
            </a:r>
            <a:r>
              <a:rPr lang="tr-TR" b="1" dirty="0"/>
              <a:t>son 17 senesidir</a:t>
            </a:r>
            <a:r>
              <a:rPr lang="tr-TR" dirty="0"/>
              <a:t>. 40 yaşından sonra </a:t>
            </a:r>
            <a:r>
              <a:rPr lang="tr-TR" b="1" dirty="0"/>
              <a:t>Horasan’a</a:t>
            </a:r>
            <a:r>
              <a:rPr lang="tr-TR" dirty="0"/>
              <a:t> geri döndü. Yaklaşık olarak </a:t>
            </a:r>
            <a:r>
              <a:rPr lang="tr-TR" b="1" dirty="0"/>
              <a:t>10 sene </a:t>
            </a:r>
            <a:r>
              <a:rPr lang="tr-TR" dirty="0"/>
              <a:t>boyunca </a:t>
            </a:r>
            <a:r>
              <a:rPr lang="tr-TR" b="1" dirty="0" err="1"/>
              <a:t>mücahede</a:t>
            </a:r>
            <a:r>
              <a:rPr lang="tr-TR" b="1" dirty="0"/>
              <a:t> ve manevi ilerlemeyle </a:t>
            </a:r>
            <a:r>
              <a:rPr lang="tr-TR" dirty="0"/>
              <a:t>vakit geçirdi. </a:t>
            </a:r>
            <a:r>
              <a:rPr lang="tr-TR" b="1" i="1" dirty="0" err="1"/>
              <a:t>Munkiz</a:t>
            </a:r>
            <a:r>
              <a:rPr lang="tr-TR" dirty="0"/>
              <a:t> isimli eserinde belirttiği gibi hayatının son kısmında </a:t>
            </a:r>
            <a:r>
              <a:rPr lang="tr-TR" b="1" dirty="0"/>
              <a:t>Tasavvufta</a:t>
            </a:r>
            <a:r>
              <a:rPr lang="tr-TR" dirty="0"/>
              <a:t> karar kılmıştır. </a:t>
            </a:r>
          </a:p>
          <a:p>
            <a:pPr algn="just"/>
            <a:r>
              <a:rPr lang="tr-TR" dirty="0" err="1"/>
              <a:t>Gazzâlî</a:t>
            </a:r>
            <a:r>
              <a:rPr lang="tr-TR" dirty="0"/>
              <a:t> hayatının son zamanlarında köşesine çekilmişse de bu onun </a:t>
            </a:r>
            <a:r>
              <a:rPr lang="tr-TR" b="1" dirty="0"/>
              <a:t>ilmî ve amelî mücadelesine </a:t>
            </a:r>
            <a:r>
              <a:rPr lang="tr-TR" dirty="0"/>
              <a:t>ara verdiği anlamına gelmez. Kaynaklar onun evinin yanında bulunan </a:t>
            </a:r>
            <a:r>
              <a:rPr lang="tr-TR" b="1" dirty="0"/>
              <a:t>medrese ve dergâhta </a:t>
            </a:r>
            <a:r>
              <a:rPr lang="tr-TR" dirty="0"/>
              <a:t>vaktini geçirdiğini bildirmektedir. </a:t>
            </a:r>
            <a:endParaRPr lang="tr-TR" dirty="0" smtClean="0"/>
          </a:p>
          <a:p>
            <a:pPr algn="just"/>
            <a:r>
              <a:rPr lang="tr-TR" b="1" dirty="0" err="1"/>
              <a:t>Gazzâlî’nin</a:t>
            </a:r>
            <a:r>
              <a:rPr lang="tr-TR" b="1" dirty="0"/>
              <a:t> Eserleri:</a:t>
            </a:r>
            <a:r>
              <a:rPr lang="tr-TR" dirty="0"/>
              <a:t> </a:t>
            </a:r>
            <a:r>
              <a:rPr lang="tr-TR" dirty="0" smtClean="0"/>
              <a:t>Eserlerinin </a:t>
            </a:r>
            <a:r>
              <a:rPr lang="tr-TR" dirty="0"/>
              <a:t>en güzel </a:t>
            </a:r>
            <a:r>
              <a:rPr lang="tr-TR" dirty="0" smtClean="0"/>
              <a:t>tasnifini yapan </a:t>
            </a:r>
            <a:r>
              <a:rPr lang="tr-TR" b="1" i="1" dirty="0" err="1"/>
              <a:t>Müellefâtü’l-Gazzâlî</a:t>
            </a:r>
            <a:r>
              <a:rPr lang="tr-TR" dirty="0"/>
              <a:t> isimli eseriyle </a:t>
            </a:r>
            <a:r>
              <a:rPr lang="tr-TR" b="1" dirty="0"/>
              <a:t>Abdurrahman Bedevî’dir</a:t>
            </a:r>
            <a:r>
              <a:rPr lang="tr-TR" dirty="0"/>
              <a:t>. Ona göre </a:t>
            </a:r>
            <a:r>
              <a:rPr lang="tr-TR" dirty="0" err="1"/>
              <a:t>Gazzâlî’ye</a:t>
            </a:r>
            <a:r>
              <a:rPr lang="tr-TR" dirty="0"/>
              <a:t> </a:t>
            </a:r>
            <a:r>
              <a:rPr lang="tr-TR" dirty="0" err="1"/>
              <a:t>nisbet</a:t>
            </a:r>
            <a:r>
              <a:rPr lang="tr-TR" dirty="0"/>
              <a:t> edilen eser sayısı </a:t>
            </a:r>
            <a:r>
              <a:rPr lang="tr-TR" b="1" dirty="0"/>
              <a:t>456’dır</a:t>
            </a:r>
            <a:r>
              <a:rPr lang="tr-TR" dirty="0"/>
              <a:t>. </a:t>
            </a:r>
            <a:r>
              <a:rPr lang="tr-TR" dirty="0" err="1"/>
              <a:t>Gazzâlî’ye</a:t>
            </a:r>
            <a:r>
              <a:rPr lang="tr-TR" dirty="0"/>
              <a:t> aidiyeti kesin olanlar </a:t>
            </a:r>
            <a:r>
              <a:rPr lang="tr-TR" b="1" dirty="0"/>
              <a:t>69</a:t>
            </a:r>
            <a:r>
              <a:rPr lang="tr-TR" dirty="0"/>
              <a:t> tanedir. </a:t>
            </a:r>
            <a:endParaRPr lang="tr-TR" dirty="0" smtClean="0"/>
          </a:p>
          <a:p>
            <a:pPr algn="just"/>
            <a:r>
              <a:rPr lang="tr-TR" b="1" dirty="0" err="1"/>
              <a:t>Gazzâlî’nin</a:t>
            </a:r>
            <a:r>
              <a:rPr lang="tr-TR" b="1" dirty="0"/>
              <a:t> Tasavvuf Kültürü:</a:t>
            </a:r>
            <a:r>
              <a:rPr lang="tr-TR" dirty="0"/>
              <a:t> </a:t>
            </a:r>
            <a:r>
              <a:rPr lang="tr-TR" dirty="0" err="1"/>
              <a:t>Gazzâlî</a:t>
            </a:r>
            <a:r>
              <a:rPr lang="tr-TR" dirty="0"/>
              <a:t> tasavvufun kültüründen </a:t>
            </a:r>
            <a:r>
              <a:rPr lang="tr-TR" b="1" dirty="0"/>
              <a:t>geniş bir şekilde </a:t>
            </a:r>
            <a:r>
              <a:rPr lang="tr-TR" dirty="0"/>
              <a:t>faydalanmıştır. Eserlerinde </a:t>
            </a:r>
            <a:r>
              <a:rPr lang="tr-TR" b="1" dirty="0" err="1"/>
              <a:t>sufilerin</a:t>
            </a:r>
            <a:r>
              <a:rPr lang="tr-TR" b="1" dirty="0"/>
              <a:t> hem sözlerine hem de hayatlarına </a:t>
            </a:r>
            <a:r>
              <a:rPr lang="tr-TR" dirty="0"/>
              <a:t>sık sık yer verir. Buna </a:t>
            </a:r>
            <a:r>
              <a:rPr lang="tr-TR" b="1" dirty="0"/>
              <a:t>kadın </a:t>
            </a:r>
            <a:r>
              <a:rPr lang="tr-TR" b="1" dirty="0" err="1"/>
              <a:t>sufiler</a:t>
            </a:r>
            <a:r>
              <a:rPr lang="tr-TR" b="1" dirty="0"/>
              <a:t> </a:t>
            </a:r>
            <a:r>
              <a:rPr lang="tr-TR" dirty="0"/>
              <a:t>de dâhildir. Alıntı yaparken kendini tek bir yöntemle sınırlamaz. Kendinden önce yazılmış bütün tasavvufi eserleri incelemeye ve onları okumaya çalışmıştır.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24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err="1"/>
              <a:t>Gazzâlî</a:t>
            </a:r>
            <a:r>
              <a:rPr lang="tr-TR" b="1" dirty="0"/>
              <a:t> ve Muhasibi:</a:t>
            </a:r>
            <a:r>
              <a:rPr lang="tr-TR" dirty="0"/>
              <a:t> Onun yanında </a:t>
            </a:r>
            <a:r>
              <a:rPr lang="tr-TR" dirty="0" err="1"/>
              <a:t>Muhasibi’nin</a:t>
            </a:r>
            <a:r>
              <a:rPr lang="tr-TR" dirty="0"/>
              <a:t> </a:t>
            </a:r>
            <a:r>
              <a:rPr lang="tr-TR" b="1" dirty="0"/>
              <a:t>özel bir </a:t>
            </a:r>
            <a:r>
              <a:rPr lang="tr-TR" dirty="0"/>
              <a:t>yeri vardır. Onu </a:t>
            </a:r>
            <a:r>
              <a:rPr lang="tr-TR" b="1" dirty="0"/>
              <a:t>hiç eleştirmez</a:t>
            </a:r>
            <a:r>
              <a:rPr lang="tr-TR" dirty="0"/>
              <a:t>. Eserlerinde işlediği birçok meselede </a:t>
            </a:r>
            <a:r>
              <a:rPr lang="tr-TR" dirty="0" err="1"/>
              <a:t>Muhasibi’yi</a:t>
            </a:r>
            <a:r>
              <a:rPr lang="tr-TR" dirty="0"/>
              <a:t> </a:t>
            </a:r>
            <a:r>
              <a:rPr lang="tr-TR" b="1" dirty="0"/>
              <a:t>kaynak</a:t>
            </a:r>
            <a:r>
              <a:rPr lang="tr-TR" dirty="0"/>
              <a:t> olarak kullanır. Bazen onun sistemini tamamıyla kendi sistemine uyarlar. </a:t>
            </a:r>
            <a:r>
              <a:rPr lang="tr-TR" dirty="0" err="1"/>
              <a:t>Muhasibi’yi</a:t>
            </a:r>
            <a:r>
              <a:rPr lang="tr-TR" dirty="0"/>
              <a:t> </a:t>
            </a:r>
            <a:r>
              <a:rPr lang="tr-TR" b="1" dirty="0"/>
              <a:t>savunma</a:t>
            </a:r>
            <a:r>
              <a:rPr lang="tr-TR" dirty="0"/>
              <a:t> yoluna gider. Özellikle </a:t>
            </a:r>
            <a:r>
              <a:rPr lang="tr-TR" dirty="0" err="1"/>
              <a:t>Ahmed</a:t>
            </a:r>
            <a:r>
              <a:rPr lang="tr-TR" dirty="0"/>
              <a:t> b. </a:t>
            </a:r>
            <a:r>
              <a:rPr lang="tr-TR" b="1" dirty="0" err="1"/>
              <a:t>Hanbel</a:t>
            </a:r>
            <a:r>
              <a:rPr lang="tr-TR" dirty="0"/>
              <a:t> ile olan kavgasında </a:t>
            </a:r>
            <a:r>
              <a:rPr lang="tr-TR" dirty="0" err="1"/>
              <a:t>Muhasibi’nin</a:t>
            </a:r>
            <a:r>
              <a:rPr lang="tr-TR" dirty="0"/>
              <a:t> </a:t>
            </a:r>
            <a:r>
              <a:rPr lang="tr-TR" b="1" dirty="0"/>
              <a:t>yanında</a:t>
            </a:r>
            <a:r>
              <a:rPr lang="tr-TR" dirty="0"/>
              <a:t> yer alır. </a:t>
            </a:r>
            <a:endParaRPr lang="tr-TR" dirty="0" smtClean="0"/>
          </a:p>
          <a:p>
            <a:pPr algn="just"/>
            <a:r>
              <a:rPr lang="tr-TR" b="1" dirty="0" err="1"/>
              <a:t>Gazzâlî</a:t>
            </a:r>
            <a:r>
              <a:rPr lang="tr-TR" b="1" dirty="0"/>
              <a:t> ve Ebu </a:t>
            </a:r>
            <a:r>
              <a:rPr lang="tr-TR" b="1" dirty="0" err="1"/>
              <a:t>Talib</a:t>
            </a:r>
            <a:r>
              <a:rPr lang="tr-TR" b="1" dirty="0"/>
              <a:t> el-</a:t>
            </a:r>
            <a:r>
              <a:rPr lang="tr-TR" b="1" dirty="0" err="1"/>
              <a:t>Mekki</a:t>
            </a:r>
            <a:r>
              <a:rPr lang="tr-TR" b="1" dirty="0"/>
              <a:t>:</a:t>
            </a:r>
            <a:r>
              <a:rPr lang="tr-TR" dirty="0"/>
              <a:t> .</a:t>
            </a:r>
            <a:r>
              <a:rPr lang="tr-TR" dirty="0" err="1"/>
              <a:t>Muhasibi’de</a:t>
            </a:r>
            <a:r>
              <a:rPr lang="tr-TR" dirty="0"/>
              <a:t> olduğu gibi her halini beğenme yoluna gitmez. Özellikle </a:t>
            </a:r>
            <a:r>
              <a:rPr lang="tr-TR" b="1" dirty="0" err="1"/>
              <a:t>kelamî</a:t>
            </a:r>
            <a:r>
              <a:rPr lang="tr-TR" b="1" dirty="0"/>
              <a:t> bazı meselelerde </a:t>
            </a:r>
            <a:r>
              <a:rPr lang="tr-TR" dirty="0" err="1"/>
              <a:t>Mekki’yi</a:t>
            </a:r>
            <a:r>
              <a:rPr lang="tr-TR" dirty="0"/>
              <a:t> </a:t>
            </a:r>
            <a:r>
              <a:rPr lang="tr-TR" b="1" dirty="0"/>
              <a:t>eleştirir</a:t>
            </a:r>
            <a:r>
              <a:rPr lang="tr-TR" dirty="0"/>
              <a:t>. Fakat birçok konuda da </a:t>
            </a:r>
            <a:r>
              <a:rPr lang="tr-TR" dirty="0" err="1"/>
              <a:t>Mekki’den</a:t>
            </a:r>
            <a:r>
              <a:rPr lang="tr-TR" dirty="0"/>
              <a:t> alıntı yapmaktan geri durmaz. </a:t>
            </a:r>
            <a:endParaRPr lang="tr-TR" dirty="0" smtClean="0"/>
          </a:p>
          <a:p>
            <a:pPr algn="just"/>
            <a:r>
              <a:rPr lang="tr-TR" b="1" dirty="0" err="1"/>
              <a:t>Gazzâlî</a:t>
            </a:r>
            <a:r>
              <a:rPr lang="tr-TR" b="1" dirty="0"/>
              <a:t> ve </a:t>
            </a:r>
            <a:r>
              <a:rPr lang="tr-TR" b="1" dirty="0" err="1"/>
              <a:t>Serrâc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Serrac’dan</a:t>
            </a:r>
            <a:r>
              <a:rPr lang="tr-TR" dirty="0"/>
              <a:t> da çokça nakiller yapar. Özellikle </a:t>
            </a:r>
            <a:r>
              <a:rPr lang="tr-TR" dirty="0" err="1"/>
              <a:t>Serrac’ın</a:t>
            </a:r>
            <a:r>
              <a:rPr lang="tr-TR" dirty="0"/>
              <a:t> “</a:t>
            </a:r>
            <a:r>
              <a:rPr lang="tr-TR" b="1" dirty="0"/>
              <a:t>Sema</a:t>
            </a:r>
            <a:r>
              <a:rPr lang="tr-TR" dirty="0"/>
              <a:t>” bahsini ince bir kritiğe tabi tutar ve bu bahsi geliştirir. “Sema” meselesinde tek bir fetva verme yoluna gitmez. Kısımlara </a:t>
            </a:r>
            <a:r>
              <a:rPr lang="tr-TR" dirty="0" smtClean="0"/>
              <a:t>ayırır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b="1" dirty="0" err="1"/>
              <a:t>Gazzâlî’de</a:t>
            </a:r>
            <a:r>
              <a:rPr lang="tr-TR" b="1" dirty="0"/>
              <a:t> Bazı Tasavvufi Meseleler:</a:t>
            </a:r>
            <a:r>
              <a:rPr lang="tr-TR" dirty="0"/>
              <a:t> Konuları ele alırken bir </a:t>
            </a:r>
            <a:r>
              <a:rPr lang="tr-TR" b="1" i="1" dirty="0"/>
              <a:t>hal</a:t>
            </a:r>
            <a:r>
              <a:rPr lang="tr-TR" dirty="0"/>
              <a:t> sahibinin tavrıyla değil de bir </a:t>
            </a:r>
            <a:r>
              <a:rPr lang="tr-TR" b="1" dirty="0"/>
              <a:t>âlim</a:t>
            </a:r>
            <a:r>
              <a:rPr lang="tr-TR" dirty="0"/>
              <a:t> olarak ele alır. Bir âlim kendisine bir soru sorulduğunda </a:t>
            </a:r>
            <a:r>
              <a:rPr lang="tr-TR" b="1" dirty="0"/>
              <a:t>sorulan hususun hakikat yönünü </a:t>
            </a:r>
            <a:r>
              <a:rPr lang="tr-TR" dirty="0"/>
              <a:t>sunmaya çalışır. </a:t>
            </a:r>
            <a:r>
              <a:rPr lang="tr-TR" dirty="0" err="1"/>
              <a:t>Sufi</a:t>
            </a:r>
            <a:r>
              <a:rPr lang="tr-TR" dirty="0"/>
              <a:t> ve hal sahibi kimseler ise kendilerine sorulan sorularla </a:t>
            </a:r>
            <a:r>
              <a:rPr lang="tr-TR" b="1" dirty="0"/>
              <a:t>o anki halleri </a:t>
            </a:r>
            <a:r>
              <a:rPr lang="tr-TR" dirty="0"/>
              <a:t>ne ise ona göre cevap verirler. </a:t>
            </a:r>
            <a:r>
              <a:rPr lang="tr-TR" b="1" dirty="0"/>
              <a:t>Dolayısıyla her bir </a:t>
            </a:r>
            <a:r>
              <a:rPr lang="tr-TR" b="1" dirty="0" err="1"/>
              <a:t>sufinin</a:t>
            </a:r>
            <a:r>
              <a:rPr lang="tr-TR" b="1" dirty="0"/>
              <a:t> hali farklı olduğu için cevapları da farklı olmaktadır. </a:t>
            </a:r>
            <a:r>
              <a:rPr lang="tr-TR" dirty="0" err="1"/>
              <a:t>Gazzâlî</a:t>
            </a:r>
            <a:r>
              <a:rPr lang="tr-TR" dirty="0"/>
              <a:t> kendisini </a:t>
            </a:r>
            <a:r>
              <a:rPr lang="tr-TR" b="1" dirty="0"/>
              <a:t>tasavvuf alanında bir âlim </a:t>
            </a:r>
            <a:r>
              <a:rPr lang="tr-TR" dirty="0"/>
              <a:t>olarak tanıttığı için öncelikle sorulara hal ile değil </a:t>
            </a:r>
            <a:r>
              <a:rPr lang="tr-TR" b="1" dirty="0"/>
              <a:t>ilmî kriterlerle</a:t>
            </a:r>
            <a:r>
              <a:rPr lang="tr-TR" dirty="0"/>
              <a:t> cevap vermeye çalışır.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185386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Uzlet:</a:t>
            </a:r>
            <a:r>
              <a:rPr lang="tr-TR" dirty="0"/>
              <a:t> </a:t>
            </a:r>
            <a:r>
              <a:rPr lang="tr-TR" dirty="0" err="1"/>
              <a:t>İhya’da</a:t>
            </a:r>
            <a:r>
              <a:rPr lang="tr-TR" dirty="0"/>
              <a:t> bu konuya bir bölüm ayırmıştır. Uzletin 6, halka karışmanın 7 faydasından bahsetmiştir. Meseleyi tek yönlü değil de </a:t>
            </a:r>
            <a:r>
              <a:rPr lang="tr-TR" b="1" dirty="0"/>
              <a:t>farklı zaviyelerden </a:t>
            </a:r>
            <a:r>
              <a:rPr lang="tr-TR" dirty="0"/>
              <a:t>ele almaya çalışmıştır. Bu konuda </a:t>
            </a:r>
            <a:r>
              <a:rPr lang="tr-TR" b="1" dirty="0"/>
              <a:t>orta yolu </a:t>
            </a:r>
            <a:r>
              <a:rPr lang="tr-TR" dirty="0"/>
              <a:t>seçer. </a:t>
            </a:r>
            <a:endParaRPr lang="tr-TR" dirty="0" smtClean="0"/>
          </a:p>
          <a:p>
            <a:pPr algn="just"/>
            <a:r>
              <a:rPr lang="tr-TR" b="1" dirty="0"/>
              <a:t>Allah İçin Kardeş Olmak:</a:t>
            </a:r>
            <a:r>
              <a:rPr lang="tr-TR" dirty="0"/>
              <a:t> Tasavvufta </a:t>
            </a:r>
            <a:r>
              <a:rPr lang="tr-TR" b="1" dirty="0"/>
              <a:t>“manevi nesep” </a:t>
            </a:r>
            <a:r>
              <a:rPr lang="tr-TR" dirty="0"/>
              <a:t>olarak adlandırılan meseleye hiç girmez. Kardeşliği de bu bağlamda değerlendirmez. Şeriatta belirtilen ölçülerde Allah için </a:t>
            </a:r>
            <a:r>
              <a:rPr lang="tr-TR" b="1" dirty="0"/>
              <a:t>sevme ve </a:t>
            </a:r>
            <a:r>
              <a:rPr lang="tr-TR" b="1" dirty="0" err="1"/>
              <a:t>buğz</a:t>
            </a:r>
            <a:r>
              <a:rPr lang="tr-TR" b="1" dirty="0"/>
              <a:t> etme</a:t>
            </a:r>
            <a:r>
              <a:rPr lang="tr-TR" dirty="0"/>
              <a:t> çerçevesinde ele alır. </a:t>
            </a:r>
            <a:endParaRPr lang="tr-TR" dirty="0" smtClean="0"/>
          </a:p>
          <a:p>
            <a:pPr algn="just"/>
            <a:r>
              <a:rPr lang="tr-TR" b="1" dirty="0" err="1"/>
              <a:t>Fenâ</a:t>
            </a:r>
            <a:r>
              <a:rPr lang="tr-TR" b="1" dirty="0"/>
              <a:t>:</a:t>
            </a:r>
            <a:r>
              <a:rPr lang="tr-TR" dirty="0"/>
              <a:t> Fena makamını saliklerin makamından kabul etmez. </a:t>
            </a:r>
            <a:r>
              <a:rPr lang="tr-TR" dirty="0" err="1"/>
              <a:t>Fena’yı</a:t>
            </a:r>
            <a:r>
              <a:rPr lang="tr-TR" dirty="0"/>
              <a:t> </a:t>
            </a:r>
            <a:r>
              <a:rPr lang="tr-TR" b="1" dirty="0" err="1"/>
              <a:t>tevhid</a:t>
            </a:r>
            <a:r>
              <a:rPr lang="tr-TR" dirty="0"/>
              <a:t> mertebelerinde kullanılır. Ona göre son mertebe </a:t>
            </a:r>
            <a:r>
              <a:rPr lang="tr-TR" b="1" dirty="0"/>
              <a:t>“fena </a:t>
            </a:r>
            <a:r>
              <a:rPr lang="tr-TR" b="1" dirty="0" err="1"/>
              <a:t>fi’t-tevhid”dir</a:t>
            </a:r>
            <a:r>
              <a:rPr lang="tr-TR" b="1" dirty="0"/>
              <a:t>. </a:t>
            </a:r>
            <a:r>
              <a:rPr lang="tr-TR" dirty="0"/>
              <a:t>Fakat bu mertebenin açıklamasına dalmak caiz değildir. </a:t>
            </a:r>
            <a:endParaRPr lang="tr-TR" dirty="0" smtClean="0"/>
          </a:p>
          <a:p>
            <a:pPr algn="just"/>
            <a:r>
              <a:rPr lang="tr-TR" b="1" dirty="0" err="1"/>
              <a:t>Şath</a:t>
            </a:r>
            <a:r>
              <a:rPr lang="tr-TR" b="1" dirty="0"/>
              <a:t>:</a:t>
            </a:r>
            <a:r>
              <a:rPr lang="tr-TR" dirty="0"/>
              <a:t> Önceki </a:t>
            </a:r>
            <a:r>
              <a:rPr lang="tr-TR" dirty="0" err="1"/>
              <a:t>sufilerden</a:t>
            </a:r>
            <a:r>
              <a:rPr lang="tr-TR" dirty="0"/>
              <a:t> farklı bir şey söylemez. </a:t>
            </a:r>
            <a:r>
              <a:rPr lang="tr-TR" dirty="0" err="1"/>
              <a:t>Bistami</a:t>
            </a:r>
            <a:r>
              <a:rPr lang="tr-TR" dirty="0"/>
              <a:t> gibi </a:t>
            </a:r>
            <a:r>
              <a:rPr lang="tr-TR" dirty="0" err="1"/>
              <a:t>sufilerin</a:t>
            </a:r>
            <a:r>
              <a:rPr lang="tr-TR" dirty="0"/>
              <a:t> </a:t>
            </a:r>
            <a:r>
              <a:rPr lang="tr-TR" dirty="0" err="1"/>
              <a:t>şatahlarını</a:t>
            </a:r>
            <a:r>
              <a:rPr lang="tr-TR" dirty="0"/>
              <a:t> </a:t>
            </a:r>
            <a:r>
              <a:rPr lang="tr-TR" b="1" dirty="0"/>
              <a:t>açıklama</a:t>
            </a:r>
            <a:r>
              <a:rPr lang="tr-TR" dirty="0"/>
              <a:t> yoluna gider. Şathiyeleri ikiye ayırır.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83460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 err="1"/>
              <a:t>Gazzâlî’nin</a:t>
            </a:r>
            <a:r>
              <a:rPr lang="tr-TR" b="1" dirty="0"/>
              <a:t> </a:t>
            </a:r>
            <a:r>
              <a:rPr lang="tr-TR" b="1" dirty="0" err="1"/>
              <a:t>İhya’da</a:t>
            </a:r>
            <a:r>
              <a:rPr lang="tr-TR" b="1" dirty="0"/>
              <a:t> Güttüğü Hedef</a:t>
            </a:r>
            <a:r>
              <a:rPr lang="tr-TR" b="1" dirty="0" smtClean="0"/>
              <a:t>: </a:t>
            </a:r>
          </a:p>
          <a:p>
            <a:pPr algn="just"/>
            <a:r>
              <a:rPr lang="tr-TR" dirty="0" err="1" smtClean="0"/>
              <a:t>Gazzâlî</a:t>
            </a:r>
            <a:r>
              <a:rPr lang="tr-TR" dirty="0" smtClean="0"/>
              <a:t> </a:t>
            </a:r>
            <a:r>
              <a:rPr lang="tr-TR" dirty="0"/>
              <a:t>varlık ve bilgi tecrübesi itibariyle tasavvufla tanışana kadar belli bir dönem kişiliği </a:t>
            </a:r>
            <a:r>
              <a:rPr lang="tr-TR" b="1" dirty="0"/>
              <a:t>darmadağın</a:t>
            </a:r>
            <a:r>
              <a:rPr lang="tr-TR" dirty="0"/>
              <a:t> olmuş bir âlimdir. Kendisindeki bu parçalanmışlık daha sonra bir bütün halinde </a:t>
            </a:r>
            <a:r>
              <a:rPr lang="tr-TR" b="1" dirty="0"/>
              <a:t>yeniden bir doğuşa </a:t>
            </a:r>
            <a:r>
              <a:rPr lang="tr-TR" dirty="0"/>
              <a:t>vesile olmuştur. </a:t>
            </a:r>
            <a:r>
              <a:rPr lang="tr-TR" dirty="0" err="1"/>
              <a:t>Gazzâlî</a:t>
            </a:r>
            <a:r>
              <a:rPr lang="tr-TR" dirty="0"/>
              <a:t> kendindeki </a:t>
            </a:r>
            <a:r>
              <a:rPr lang="tr-TR" b="1" dirty="0"/>
              <a:t>parçalanmadan</a:t>
            </a:r>
            <a:r>
              <a:rPr lang="tr-TR" dirty="0"/>
              <a:t> sonra meydana gelen </a:t>
            </a:r>
            <a:r>
              <a:rPr lang="tr-TR" b="1" dirty="0"/>
              <a:t>toparlanmayı</a:t>
            </a:r>
            <a:r>
              <a:rPr lang="tr-TR" dirty="0"/>
              <a:t> </a:t>
            </a:r>
            <a:r>
              <a:rPr lang="tr-TR" dirty="0" err="1"/>
              <a:t>İslamî</a:t>
            </a:r>
            <a:r>
              <a:rPr lang="tr-TR" dirty="0"/>
              <a:t> İlimlere de uygulamak istemiştir. </a:t>
            </a:r>
            <a:r>
              <a:rPr lang="tr-TR" b="1" dirty="0"/>
              <a:t>Dolayısıyla </a:t>
            </a:r>
            <a:r>
              <a:rPr lang="tr-TR" b="1" dirty="0" err="1"/>
              <a:t>İhya’da</a:t>
            </a:r>
            <a:r>
              <a:rPr lang="tr-TR" b="1" dirty="0"/>
              <a:t> yapmak istediği şey bir manada Kelam, Felsefe, Fıkıh, Hadis gibi İslami İlimleri bir araya getirip dağınıklığı gidermektir. </a:t>
            </a:r>
            <a:r>
              <a:rPr lang="tr-TR" dirty="0"/>
              <a:t>Ama bunu en nihayetinde </a:t>
            </a:r>
            <a:r>
              <a:rPr lang="tr-TR" b="1" dirty="0" err="1"/>
              <a:t>sufi</a:t>
            </a:r>
            <a:r>
              <a:rPr lang="tr-TR" b="1" dirty="0"/>
              <a:t> bir perspektifle </a:t>
            </a:r>
            <a:r>
              <a:rPr lang="tr-TR" dirty="0"/>
              <a:t>yapmıştır. </a:t>
            </a:r>
            <a:endParaRPr lang="tr-TR" dirty="0" smtClean="0"/>
          </a:p>
          <a:p>
            <a:pPr algn="just"/>
            <a:r>
              <a:rPr lang="tr-TR" b="1" dirty="0" err="1"/>
              <a:t>Sufiler</a:t>
            </a:r>
            <a:r>
              <a:rPr lang="tr-TR" b="1" dirty="0"/>
              <a:t> ile fakihler </a:t>
            </a:r>
            <a:r>
              <a:rPr lang="tr-TR" dirty="0"/>
              <a:t>arasındaki ilişkilerin oldukça </a:t>
            </a:r>
            <a:r>
              <a:rPr lang="tr-TR" b="1" dirty="0"/>
              <a:t>gergin</a:t>
            </a:r>
            <a:r>
              <a:rPr lang="tr-TR" dirty="0"/>
              <a:t> olduğu bir dönemde yaşamıştır. Öyle ki aralarında </a:t>
            </a:r>
            <a:r>
              <a:rPr lang="tr-TR" b="1" dirty="0"/>
              <a:t>kan</a:t>
            </a:r>
            <a:r>
              <a:rPr lang="tr-TR" dirty="0"/>
              <a:t> dökülmüş, </a:t>
            </a:r>
            <a:r>
              <a:rPr lang="tr-TR" dirty="0" err="1"/>
              <a:t>sufilerin</a:t>
            </a:r>
            <a:r>
              <a:rPr lang="tr-TR" dirty="0"/>
              <a:t> kitapları </a:t>
            </a:r>
            <a:r>
              <a:rPr lang="tr-TR" b="1" dirty="0"/>
              <a:t>yakılmıştır</a:t>
            </a:r>
            <a:r>
              <a:rPr lang="tr-TR" dirty="0"/>
              <a:t>. Bu gerginlik aşamasında fakihler ile </a:t>
            </a:r>
            <a:r>
              <a:rPr lang="tr-TR" dirty="0" err="1"/>
              <a:t>sufiler</a:t>
            </a:r>
            <a:r>
              <a:rPr lang="tr-TR" dirty="0"/>
              <a:t> arasında </a:t>
            </a:r>
            <a:r>
              <a:rPr lang="tr-TR" i="1" dirty="0"/>
              <a:t>İhya</a:t>
            </a:r>
            <a:r>
              <a:rPr lang="tr-TR" dirty="0"/>
              <a:t> girecektir. </a:t>
            </a:r>
            <a:r>
              <a:rPr lang="tr-TR" dirty="0" err="1"/>
              <a:t>Gazzâlî</a:t>
            </a:r>
            <a:r>
              <a:rPr lang="tr-TR" dirty="0"/>
              <a:t> ruhi bunalımından kurtulduktan sonra Müslümanları </a:t>
            </a:r>
            <a:r>
              <a:rPr lang="tr-TR" b="1" dirty="0"/>
              <a:t>tasavvufa yöneltmeye ve </a:t>
            </a:r>
            <a:r>
              <a:rPr lang="tr-TR" b="1" dirty="0" err="1"/>
              <a:t>sufi</a:t>
            </a:r>
            <a:r>
              <a:rPr lang="tr-TR" b="1" dirty="0"/>
              <a:t> büyüklerine olan güveni iade etmeye </a:t>
            </a:r>
            <a:r>
              <a:rPr lang="tr-TR" dirty="0"/>
              <a:t>çalışmıştır. Burada fıkhi ilimlerin yanında tasavvufi ilimlerin de olmadıkça </a:t>
            </a:r>
            <a:r>
              <a:rPr lang="tr-TR" b="1" dirty="0"/>
              <a:t>kurtuluşun</a:t>
            </a:r>
            <a:r>
              <a:rPr lang="tr-TR" dirty="0"/>
              <a:t> meydana gelmeyeceği üzerinde durmuştur. </a:t>
            </a:r>
            <a:r>
              <a:rPr lang="tr-TR" b="1" dirty="0"/>
              <a:t>Dolayısıyla ona göre tasavvufi ilimler olmadıkça insanın kemale ermesi söz konusu değildir. </a:t>
            </a:r>
            <a:r>
              <a:rPr lang="tr-TR" dirty="0"/>
              <a:t>Yani </a:t>
            </a:r>
            <a:r>
              <a:rPr lang="tr-TR" b="1" dirty="0"/>
              <a:t>muamelat</a:t>
            </a:r>
            <a:r>
              <a:rPr lang="tr-TR" dirty="0"/>
              <a:t> alanındaki tasavvuf ilimleri herkes için zorunludur.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75210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err="1"/>
              <a:t>Gazzâlî’nin</a:t>
            </a:r>
            <a:r>
              <a:rPr lang="tr-TR" b="1" dirty="0"/>
              <a:t> Teorik Hedefi:</a:t>
            </a:r>
            <a:r>
              <a:rPr lang="tr-TR" dirty="0"/>
              <a:t> </a:t>
            </a:r>
            <a:endParaRPr lang="tr-TR" dirty="0" smtClean="0"/>
          </a:p>
          <a:p>
            <a:pPr algn="just"/>
            <a:r>
              <a:rPr lang="tr-TR" dirty="0" err="1"/>
              <a:t>Gazzâlî</a:t>
            </a:r>
            <a:r>
              <a:rPr lang="tr-TR" dirty="0"/>
              <a:t> tasavvufi ilimleri </a:t>
            </a:r>
            <a:r>
              <a:rPr lang="tr-TR" b="1" dirty="0"/>
              <a:t>“</a:t>
            </a:r>
            <a:r>
              <a:rPr lang="tr-TR" b="1" dirty="0" err="1"/>
              <a:t>ilmu’l</a:t>
            </a:r>
            <a:r>
              <a:rPr lang="tr-TR" b="1" dirty="0"/>
              <a:t>-muamele ve </a:t>
            </a:r>
            <a:r>
              <a:rPr lang="tr-TR" b="1" dirty="0" err="1"/>
              <a:t>ilmu’l-mükaşefe</a:t>
            </a:r>
            <a:r>
              <a:rPr lang="tr-TR" b="1" dirty="0"/>
              <a:t>” </a:t>
            </a:r>
            <a:r>
              <a:rPr lang="tr-TR" dirty="0"/>
              <a:t>olmak üzere ikiye ayırır. Muamele ilimleri </a:t>
            </a:r>
            <a:r>
              <a:rPr lang="tr-TR" b="1" dirty="0"/>
              <a:t>amele</a:t>
            </a:r>
            <a:r>
              <a:rPr lang="tr-TR" dirty="0"/>
              <a:t> dayalı, </a:t>
            </a:r>
            <a:r>
              <a:rPr lang="tr-TR" dirty="0" err="1"/>
              <a:t>mükaşefe</a:t>
            </a:r>
            <a:r>
              <a:rPr lang="tr-TR" dirty="0"/>
              <a:t> ise </a:t>
            </a:r>
            <a:r>
              <a:rPr lang="tr-TR" b="1" dirty="0"/>
              <a:t>teorik</a:t>
            </a:r>
            <a:r>
              <a:rPr lang="tr-TR" dirty="0"/>
              <a:t> olup </a:t>
            </a:r>
            <a:r>
              <a:rPr lang="tr-TR" b="1" dirty="0"/>
              <a:t>pratik bir karşılığı yoktur. </a:t>
            </a:r>
            <a:r>
              <a:rPr lang="tr-TR" dirty="0" err="1"/>
              <a:t>Gazzâlî</a:t>
            </a:r>
            <a:r>
              <a:rPr lang="tr-TR" dirty="0"/>
              <a:t> </a:t>
            </a:r>
            <a:r>
              <a:rPr lang="tr-TR" b="1" dirty="0"/>
              <a:t>muamele</a:t>
            </a:r>
            <a:r>
              <a:rPr lang="tr-TR" dirty="0"/>
              <a:t> ilimlerinin fakihlerle </a:t>
            </a:r>
            <a:r>
              <a:rPr lang="tr-TR" dirty="0" err="1"/>
              <a:t>sufiler</a:t>
            </a:r>
            <a:r>
              <a:rPr lang="tr-TR" dirty="0"/>
              <a:t> arasındaki ortak payda olduğunu bilmektedir. </a:t>
            </a:r>
            <a:r>
              <a:rPr lang="tr-TR" b="1" dirty="0"/>
              <a:t>Bundan dolayı da </a:t>
            </a:r>
            <a:r>
              <a:rPr lang="tr-TR" b="1" i="1" dirty="0" err="1"/>
              <a:t>İhyâ</a:t>
            </a:r>
            <a:r>
              <a:rPr lang="tr-TR" b="1" dirty="0" err="1"/>
              <a:t>’daki</a:t>
            </a:r>
            <a:r>
              <a:rPr lang="tr-TR" b="1" dirty="0"/>
              <a:t> sistemini muamele ilimleri üzerinden kurmuştur.</a:t>
            </a:r>
            <a:r>
              <a:rPr lang="tr-TR" dirty="0"/>
              <a:t> </a:t>
            </a:r>
            <a:r>
              <a:rPr lang="tr-TR" b="1" dirty="0"/>
              <a:t>Fakih</a:t>
            </a:r>
            <a:r>
              <a:rPr lang="tr-TR" dirty="0"/>
              <a:t> bu muamele ilimleri çerçevesinde amellerin </a:t>
            </a:r>
            <a:r>
              <a:rPr lang="tr-TR" b="1" dirty="0"/>
              <a:t>sıhhatine</a:t>
            </a:r>
            <a:r>
              <a:rPr lang="tr-TR" dirty="0"/>
              <a:t> bakar, </a:t>
            </a:r>
            <a:r>
              <a:rPr lang="tr-TR" b="1" dirty="0" err="1"/>
              <a:t>sufi</a:t>
            </a:r>
            <a:r>
              <a:rPr lang="tr-TR" dirty="0"/>
              <a:t> ise bunların </a:t>
            </a:r>
            <a:r>
              <a:rPr lang="tr-TR" b="1" dirty="0"/>
              <a:t>iç manalarına, manevi karşılıklarına </a:t>
            </a:r>
            <a:r>
              <a:rPr lang="tr-TR" dirty="0"/>
              <a:t>odaklanır. </a:t>
            </a:r>
            <a:r>
              <a:rPr lang="tr-TR" b="1" dirty="0"/>
              <a:t>İhlas, huşu, </a:t>
            </a:r>
            <a:r>
              <a:rPr lang="tr-TR" b="1" dirty="0" err="1"/>
              <a:t>hudu</a:t>
            </a:r>
            <a:r>
              <a:rPr lang="tr-TR" b="1" dirty="0"/>
              <a:t>, kalbin tatmini </a:t>
            </a:r>
            <a:r>
              <a:rPr lang="tr-TR" dirty="0"/>
              <a:t>gibi meseleler üzerinde durur. Bu ilimlerin her birisi amellerin </a:t>
            </a:r>
            <a:r>
              <a:rPr lang="tr-TR" b="1" dirty="0"/>
              <a:t>zahiri ve batıni </a:t>
            </a:r>
            <a:r>
              <a:rPr lang="tr-TR" dirty="0"/>
              <a:t>boyutlarıyla alakalıdır. </a:t>
            </a:r>
            <a:r>
              <a:rPr lang="tr-TR" dirty="0" err="1"/>
              <a:t>Gazzâlî</a:t>
            </a:r>
            <a:r>
              <a:rPr lang="tr-TR" dirty="0"/>
              <a:t> fakihlerle </a:t>
            </a:r>
            <a:r>
              <a:rPr lang="tr-TR" dirty="0" err="1"/>
              <a:t>sufiler</a:t>
            </a:r>
            <a:r>
              <a:rPr lang="tr-TR" dirty="0"/>
              <a:t> arasında </a:t>
            </a:r>
            <a:r>
              <a:rPr lang="tr-TR" b="1" dirty="0"/>
              <a:t>köprü</a:t>
            </a:r>
            <a:r>
              <a:rPr lang="tr-TR" dirty="0"/>
              <a:t> olarak </a:t>
            </a:r>
            <a:r>
              <a:rPr lang="tr-TR" b="1" dirty="0"/>
              <a:t>muamele ilimlerine </a:t>
            </a:r>
            <a:r>
              <a:rPr lang="tr-TR" dirty="0"/>
              <a:t>odaklandı. </a:t>
            </a:r>
            <a:r>
              <a:rPr lang="tr-TR" b="1" dirty="0"/>
              <a:t>Uzlaşmayı</a:t>
            </a:r>
            <a:r>
              <a:rPr lang="tr-TR" dirty="0"/>
              <a:t> bu ilim üzerinde yapmaya çalışır. </a:t>
            </a:r>
            <a:r>
              <a:rPr lang="tr-TR" dirty="0" err="1" smtClean="0"/>
              <a:t>Gazzâlî</a:t>
            </a:r>
            <a:r>
              <a:rPr lang="tr-TR" dirty="0" smtClean="0"/>
              <a:t> </a:t>
            </a:r>
            <a:r>
              <a:rPr lang="tr-TR" i="1" dirty="0" err="1" smtClean="0"/>
              <a:t>İhyâ’da</a:t>
            </a:r>
            <a:r>
              <a:rPr lang="tr-TR" dirty="0" smtClean="0"/>
              <a:t> </a:t>
            </a:r>
            <a:r>
              <a:rPr lang="tr-TR" b="1" dirty="0" err="1"/>
              <a:t>Mükaşefe</a:t>
            </a:r>
            <a:r>
              <a:rPr lang="tr-TR" dirty="0"/>
              <a:t> ilimlerini tedvin etmekten uzak kaldı. Çünkü </a:t>
            </a:r>
            <a:r>
              <a:rPr lang="tr-TR" dirty="0" err="1"/>
              <a:t>mükaşefe</a:t>
            </a:r>
            <a:r>
              <a:rPr lang="tr-TR" dirty="0"/>
              <a:t> ilmi her Müslümana farz değildir</a:t>
            </a:r>
            <a:r>
              <a:rPr lang="tr-TR" dirty="0" smtClean="0"/>
              <a:t>.</a:t>
            </a:r>
          </a:p>
          <a:p>
            <a:pPr algn="just"/>
            <a:r>
              <a:rPr lang="tr-TR" b="1" dirty="0" err="1"/>
              <a:t>Gazzâlî’nin</a:t>
            </a:r>
            <a:r>
              <a:rPr lang="tr-TR" b="1" dirty="0"/>
              <a:t> Pratik Hedefi:</a:t>
            </a:r>
            <a:r>
              <a:rPr lang="tr-TR" dirty="0"/>
              <a:t> </a:t>
            </a:r>
            <a:endParaRPr lang="tr-TR" dirty="0" smtClean="0"/>
          </a:p>
          <a:p>
            <a:pPr algn="just"/>
            <a:r>
              <a:rPr lang="tr-TR" dirty="0"/>
              <a:t>Teorik olarak güzel kabul ettiği her şeyi </a:t>
            </a:r>
            <a:r>
              <a:rPr lang="tr-TR" b="1" dirty="0"/>
              <a:t>bizzat kendisi uygulamıştır. </a:t>
            </a:r>
            <a:r>
              <a:rPr lang="tr-TR" dirty="0" err="1"/>
              <a:t>İhya’sında</a:t>
            </a:r>
            <a:r>
              <a:rPr lang="tr-TR" dirty="0"/>
              <a:t> ele aldığı meseleleri bizatihi yaşamaya çalışmıştır. Yani </a:t>
            </a:r>
            <a:r>
              <a:rPr lang="tr-TR" i="1" dirty="0" err="1"/>
              <a:t>İhya</a:t>
            </a:r>
            <a:r>
              <a:rPr lang="tr-TR" dirty="0" err="1"/>
              <a:t>’da</a:t>
            </a:r>
            <a:r>
              <a:rPr lang="tr-TR" dirty="0"/>
              <a:t> yazılan meseleler sadece </a:t>
            </a:r>
            <a:r>
              <a:rPr lang="tr-TR" b="1" dirty="0"/>
              <a:t>teorik</a:t>
            </a:r>
            <a:r>
              <a:rPr lang="tr-TR" dirty="0"/>
              <a:t> olarak kurgulanmayıp </a:t>
            </a:r>
            <a:r>
              <a:rPr lang="tr-TR" dirty="0" err="1"/>
              <a:t>Gazzâlî</a:t>
            </a:r>
            <a:r>
              <a:rPr lang="tr-TR" dirty="0"/>
              <a:t> tarafından hayata aktarılmıştır. Dolayısıyla </a:t>
            </a:r>
            <a:r>
              <a:rPr lang="tr-TR" dirty="0" err="1"/>
              <a:t>Gazzâlî</a:t>
            </a:r>
            <a:r>
              <a:rPr lang="tr-TR" dirty="0"/>
              <a:t> </a:t>
            </a:r>
            <a:r>
              <a:rPr lang="tr-TR" i="1" dirty="0" err="1"/>
              <a:t>İhyâ’</a:t>
            </a:r>
            <a:r>
              <a:rPr lang="tr-TR" dirty="0" err="1"/>
              <a:t>da</a:t>
            </a:r>
            <a:r>
              <a:rPr lang="tr-TR" dirty="0"/>
              <a:t> yazdığı meselelerin Müslümanların </a:t>
            </a:r>
            <a:r>
              <a:rPr lang="tr-TR" b="1" dirty="0"/>
              <a:t>kendi hayatlarına tatbik</a:t>
            </a:r>
            <a:r>
              <a:rPr lang="tr-TR" dirty="0"/>
              <a:t> etmelerini hedeflemiştir. </a:t>
            </a:r>
            <a:r>
              <a:rPr lang="tr-TR" b="1" dirty="0"/>
              <a:t>Fıkıh-Tasavvuf Uzlaşması </a:t>
            </a:r>
            <a:r>
              <a:rPr lang="tr-TR" dirty="0"/>
              <a:t>Projesinde </a:t>
            </a:r>
            <a:r>
              <a:rPr lang="tr-TR" i="1" dirty="0" err="1"/>
              <a:t>İhya</a:t>
            </a:r>
            <a:r>
              <a:rPr lang="tr-TR" dirty="0" err="1"/>
              <a:t>’sını</a:t>
            </a:r>
            <a:r>
              <a:rPr lang="tr-TR" dirty="0"/>
              <a:t> </a:t>
            </a:r>
            <a:r>
              <a:rPr lang="tr-TR" b="1" dirty="0"/>
              <a:t>dört temel bölüm </a:t>
            </a:r>
            <a:r>
              <a:rPr lang="tr-TR" dirty="0"/>
              <a:t>üzerinden kurgulamıştır.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762780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b="1" dirty="0" err="1"/>
              <a:t>Gazzali’nin</a:t>
            </a:r>
            <a:r>
              <a:rPr lang="tr-TR" sz="2400" b="1" dirty="0"/>
              <a:t> (v. 505/1111) İhyası ve Tasavvufî Anlayışı</a:t>
            </a:r>
            <a:endParaRPr lang="tr-TR" sz="2400" b="1" u="sng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992" y="2286000"/>
            <a:ext cx="11254154" cy="4431323"/>
          </a:xfrm>
        </p:spPr>
        <p:txBody>
          <a:bodyPr>
            <a:normAutofit/>
          </a:bodyPr>
          <a:lstStyle/>
          <a:p>
            <a:pPr algn="just"/>
            <a:r>
              <a:rPr lang="tr-TR" b="1" dirty="0"/>
              <a:t>1- İbadetler Hakkında:</a:t>
            </a:r>
            <a:r>
              <a:rPr lang="tr-TR" dirty="0"/>
              <a:t> Öncelikle </a:t>
            </a:r>
            <a:r>
              <a:rPr lang="tr-TR" b="1" dirty="0"/>
              <a:t>Fıkıhçıların</a:t>
            </a:r>
            <a:r>
              <a:rPr lang="tr-TR" dirty="0"/>
              <a:t> ibadetler hakkındaki hükümlerine yer vermiştir. Daha sonra ibadetlerin Allah tarafından kabul edilebilmesi için </a:t>
            </a:r>
            <a:r>
              <a:rPr lang="tr-TR" b="1" dirty="0" err="1"/>
              <a:t>batınî</a:t>
            </a:r>
            <a:r>
              <a:rPr lang="tr-TR" dirty="0"/>
              <a:t> sırlarına, adabına ve o ibadetlerden kast olunan manalara yer vermiştir. </a:t>
            </a:r>
            <a:r>
              <a:rPr lang="tr-TR" dirty="0" err="1"/>
              <a:t>Gazzâlî’de</a:t>
            </a:r>
            <a:r>
              <a:rPr lang="tr-TR" dirty="0"/>
              <a:t> olduğu gibi diğer </a:t>
            </a:r>
            <a:r>
              <a:rPr lang="tr-TR" dirty="0" err="1"/>
              <a:t>sufiler</a:t>
            </a:r>
            <a:r>
              <a:rPr lang="tr-TR" dirty="0"/>
              <a:t> de </a:t>
            </a:r>
            <a:r>
              <a:rPr lang="tr-TR" b="1" dirty="0"/>
              <a:t>ADAB</a:t>
            </a:r>
            <a:r>
              <a:rPr lang="tr-TR" dirty="0"/>
              <a:t> üzerinde çokça durmuşlardır. </a:t>
            </a:r>
            <a:endParaRPr lang="tr-TR" dirty="0" smtClean="0"/>
          </a:p>
          <a:p>
            <a:pPr algn="just"/>
            <a:r>
              <a:rPr lang="tr-TR" b="1" dirty="0"/>
              <a:t>2- Adetler Hakkında:</a:t>
            </a:r>
            <a:r>
              <a:rPr lang="tr-TR" dirty="0"/>
              <a:t> Öncelikle Müslümanların </a:t>
            </a:r>
            <a:r>
              <a:rPr lang="tr-TR" b="1" dirty="0"/>
              <a:t>gündelik</a:t>
            </a:r>
            <a:r>
              <a:rPr lang="tr-TR" dirty="0"/>
              <a:t> hayatlarında yer alan ticaret, evlilik, yeme-içme gibi konularda fıkhi hükümlere yer vermiş, daha sonra </a:t>
            </a:r>
            <a:r>
              <a:rPr lang="tr-TR" b="1" dirty="0"/>
              <a:t>bunların adabı </a:t>
            </a:r>
            <a:r>
              <a:rPr lang="tr-TR" dirty="0"/>
              <a:t>üzerinde durmuştur. </a:t>
            </a:r>
            <a:endParaRPr lang="tr-TR" dirty="0" smtClean="0"/>
          </a:p>
          <a:p>
            <a:pPr algn="just"/>
            <a:r>
              <a:rPr lang="tr-TR" b="1" dirty="0"/>
              <a:t>3- </a:t>
            </a:r>
            <a:r>
              <a:rPr lang="tr-TR" b="1" dirty="0" err="1"/>
              <a:t>Mühlikât</a:t>
            </a:r>
            <a:r>
              <a:rPr lang="tr-TR" b="1" dirty="0"/>
              <a:t> Hakkında:</a:t>
            </a:r>
            <a:r>
              <a:rPr lang="tr-TR" dirty="0"/>
              <a:t> </a:t>
            </a:r>
            <a:r>
              <a:rPr lang="tr-TR" dirty="0" err="1"/>
              <a:t>Gazzâlî’ye</a:t>
            </a:r>
            <a:r>
              <a:rPr lang="tr-TR" dirty="0"/>
              <a:t> göre </a:t>
            </a:r>
            <a:r>
              <a:rPr lang="tr-TR" b="1" dirty="0"/>
              <a:t>ilk iki bölüm zahir</a:t>
            </a:r>
            <a:r>
              <a:rPr lang="tr-TR" dirty="0"/>
              <a:t>, bu </a:t>
            </a:r>
            <a:r>
              <a:rPr lang="tr-TR" b="1" dirty="0"/>
              <a:t>son iki bölüm ise batındır</a:t>
            </a:r>
            <a:r>
              <a:rPr lang="tr-TR" dirty="0"/>
              <a:t>. Fakat bu bölümlerde de </a:t>
            </a:r>
            <a:r>
              <a:rPr lang="tr-TR" b="1" dirty="0"/>
              <a:t>Fıkhi bakış </a:t>
            </a:r>
            <a:r>
              <a:rPr lang="tr-TR" dirty="0"/>
              <a:t>açısından </a:t>
            </a:r>
            <a:r>
              <a:rPr lang="tr-TR" b="1" dirty="0"/>
              <a:t>uzaklaşmamıştır</a:t>
            </a:r>
            <a:r>
              <a:rPr lang="tr-TR" dirty="0"/>
              <a:t>. Yani </a:t>
            </a:r>
            <a:r>
              <a:rPr lang="tr-TR" dirty="0" err="1"/>
              <a:t>helaka</a:t>
            </a:r>
            <a:r>
              <a:rPr lang="tr-TR" dirty="0"/>
              <a:t> götüren riya, kibir gibi manevi hastalıkları sadece tasavvufi bakış açısıyla işlememiş, </a:t>
            </a:r>
            <a:r>
              <a:rPr lang="tr-TR" b="1" dirty="0"/>
              <a:t>öncelikle bunların fıkhî hükümlerine </a:t>
            </a:r>
            <a:r>
              <a:rPr lang="tr-TR" dirty="0"/>
              <a:t>yer vermiştir. Dolayısıyla bu uzlaştırma çabasında takip ettiği yönteme </a:t>
            </a:r>
            <a:r>
              <a:rPr lang="tr-TR" b="1" dirty="0"/>
              <a:t>sıkı sıkıya </a:t>
            </a:r>
            <a:r>
              <a:rPr lang="tr-TR" dirty="0"/>
              <a:t>sarılmıştır. </a:t>
            </a:r>
            <a:endParaRPr lang="tr-TR" dirty="0" smtClean="0"/>
          </a:p>
          <a:p>
            <a:pPr algn="just"/>
            <a:r>
              <a:rPr lang="tr-TR" b="1" dirty="0"/>
              <a:t>4- </a:t>
            </a:r>
            <a:r>
              <a:rPr lang="tr-TR" b="1" dirty="0" err="1"/>
              <a:t>Münciyât</a:t>
            </a:r>
            <a:r>
              <a:rPr lang="tr-TR" b="1" dirty="0"/>
              <a:t> Hakkında:</a:t>
            </a:r>
            <a:r>
              <a:rPr lang="tr-TR" dirty="0"/>
              <a:t> Burada da aynı yöntemi takip etmiştir. </a:t>
            </a:r>
            <a:r>
              <a:rPr lang="tr-TR" dirty="0" err="1"/>
              <a:t>Gazzâlî</a:t>
            </a:r>
            <a:r>
              <a:rPr lang="tr-TR" dirty="0"/>
              <a:t> bu kısımda Allah yolunun yolcularına bir yol çizmektedir. Her bölüm kendisinden sonra gelecek bölüme bir basamak olarak düşünmüştür.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536192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1269</TotalTime>
  <Words>1434</Words>
  <Application>Microsoft Office PowerPoint</Application>
  <PresentationFormat>Geniş ekran</PresentationFormat>
  <Paragraphs>44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 3</vt:lpstr>
      <vt:lpstr>İyon Toplantı Odası</vt:lpstr>
      <vt:lpstr>TASAVVUF II  VII. YARIYIL GÜZ DÖNEMİ</vt:lpstr>
      <vt:lpstr>9. HAFTA  - - KAYNAKÇA - Suad el-Hakim, Yirmi Birinci Yüzyılda İhyau Ulumiddin, Nefes Yay., İst. 2018. - Sezai Küçük, “Ebu Hamid Muhammed el-Gazzali”, Tasavvuf Klasikleri, Ank. 2010, ss.159-79.    </vt:lpstr>
      <vt:lpstr>Gazzali’nin (v. 505/1111) İhyası ve Tasavvufî Anlayışı</vt:lpstr>
      <vt:lpstr>Gazzali’nin (v. 505/1111) İhyası ve Tasavvufî Anlayışı</vt:lpstr>
      <vt:lpstr>Gazzali’nin (v. 505/1111) İhyası ve Tasavvufî Anlayışı</vt:lpstr>
      <vt:lpstr>Gazzali’nin (v. 505/1111) İhyası ve Tasavvufî Anlayışı</vt:lpstr>
      <vt:lpstr>Gazzali’nin (v. 505/1111) İhyası ve Tasavvufî Anlayışı</vt:lpstr>
      <vt:lpstr>Gazzali’nin (v. 505/1111) İhyası ve Tasavvufî Anlayışı</vt:lpstr>
      <vt:lpstr>Gazzali’nin (v. 505/1111) İhyası ve Tasavvufî Anlayışı</vt:lpstr>
      <vt:lpstr>Gazzali’nin (v. 505/1111) İhyası ve Tasavvufî Anlayışı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BİRİNCİ BÖLÜM - TASAVVUF VE TARİKATIN MAHİYETİNE DAİR SORULAR</dc:title>
  <dc:creator>ahmetcahit</dc:creator>
  <cp:lastModifiedBy>Microsoft</cp:lastModifiedBy>
  <cp:revision>123</cp:revision>
  <cp:lastPrinted>2019-02-25T11:11:47Z</cp:lastPrinted>
  <dcterms:created xsi:type="dcterms:W3CDTF">2017-02-20T05:50:03Z</dcterms:created>
  <dcterms:modified xsi:type="dcterms:W3CDTF">2020-12-10T06:04:33Z</dcterms:modified>
</cp:coreProperties>
</file>