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5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89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4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79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49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3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91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11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23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69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786F3-591A-44DD-B9AA-3DB343BAFF0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CA971-3DB9-4EA7-B0C4-4AA983D817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16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9401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GELİR </a:t>
            </a:r>
            <a:r>
              <a:rPr lang="tr-TR" b="1" dirty="0" smtClean="0"/>
              <a:t>VERGİLERİ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27463"/>
            <a:ext cx="9144000" cy="4810991"/>
          </a:xfrm>
        </p:spPr>
        <p:txBody>
          <a:bodyPr/>
          <a:lstStyle/>
          <a:p>
            <a:pPr algn="l"/>
            <a:r>
              <a:rPr lang="tr-TR" dirty="0"/>
              <a:t>-Kişiler</a:t>
            </a:r>
          </a:p>
          <a:p>
            <a:pPr algn="l"/>
            <a:r>
              <a:rPr lang="tr-TR" dirty="0"/>
              <a:t>-belli zaman</a:t>
            </a:r>
          </a:p>
          <a:p>
            <a:pPr algn="l"/>
            <a:r>
              <a:rPr lang="tr-TR" dirty="0"/>
              <a:t>-elde edilen kazanç ve iratlar</a:t>
            </a:r>
          </a:p>
          <a:p>
            <a:pPr algn="l"/>
            <a:r>
              <a:rPr lang="tr-TR" dirty="0"/>
              <a:t>-</a:t>
            </a:r>
            <a:r>
              <a:rPr lang="tr-TR" dirty="0" smtClean="0"/>
              <a:t>vergiler</a:t>
            </a:r>
          </a:p>
          <a:p>
            <a:pPr algn="l"/>
            <a:endParaRPr lang="tr-TR" dirty="0"/>
          </a:p>
          <a:p>
            <a:pPr algn="l"/>
            <a:r>
              <a:rPr lang="tr-TR" b="1" dirty="0"/>
              <a:t> </a:t>
            </a:r>
            <a:r>
              <a:rPr lang="tr-TR" b="1" i="1" u="sng" dirty="0" smtClean="0"/>
              <a:t>Gelir;</a:t>
            </a:r>
            <a:endParaRPr lang="tr-TR" b="1" i="1" u="sng" dirty="0"/>
          </a:p>
          <a:p>
            <a:pPr algn="l"/>
            <a:r>
              <a:rPr lang="tr-TR" dirty="0"/>
              <a:t>-İktisadi kavram</a:t>
            </a:r>
          </a:p>
          <a:p>
            <a:pPr algn="l"/>
            <a:r>
              <a:rPr lang="tr-TR" dirty="0"/>
              <a:t>-Klasikçiler ve diğerleri açıklamaya çalışmış ama tam olarak saptanamamış</a:t>
            </a:r>
          </a:p>
          <a:p>
            <a:pPr algn="l"/>
            <a:r>
              <a:rPr lang="tr-TR" dirty="0"/>
              <a:t>-Çeşitli tanımları mevcut -Çeşitli ülkeler kendilerine özgü tanımlar yapmış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196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65019"/>
            <a:ext cx="8929255" cy="146511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Kaynak kuramı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402773"/>
            <a:ext cx="9144000" cy="486294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tr-TR" b="1" i="1" u="sng" dirty="0" smtClean="0"/>
              <a:t>İktisadi </a:t>
            </a:r>
            <a:r>
              <a:rPr lang="tr-TR" b="1" i="1" u="sng" dirty="0"/>
              <a:t>anlamda </a:t>
            </a:r>
            <a:r>
              <a:rPr lang="tr-TR" b="1" i="1" u="sng" dirty="0" smtClean="0"/>
              <a:t>gelir;</a:t>
            </a:r>
            <a:endParaRPr lang="tr-TR" b="1" i="1" u="sng" dirty="0"/>
          </a:p>
          <a:p>
            <a:pPr algn="l"/>
            <a:r>
              <a:rPr lang="tr-TR" dirty="0"/>
              <a:t>Kaynağı </a:t>
            </a:r>
            <a:r>
              <a:rPr lang="tr-TR" dirty="0" smtClean="0"/>
              <a:t>belli,</a:t>
            </a:r>
            <a:endParaRPr lang="tr-TR" dirty="0"/>
          </a:p>
          <a:p>
            <a:pPr algn="l"/>
            <a:r>
              <a:rPr lang="tr-TR" dirty="0"/>
              <a:t>Devamlı (Menkul, gayrimenkul sahibi, bir işletme sahibi, meslek sahibi vb</a:t>
            </a:r>
            <a:r>
              <a:rPr lang="tr-TR" dirty="0" smtClean="0"/>
              <a:t>.),</a:t>
            </a:r>
            <a:endParaRPr lang="tr-TR" dirty="0"/>
          </a:p>
          <a:p>
            <a:pPr algn="l"/>
            <a:r>
              <a:rPr lang="tr-TR" dirty="0"/>
              <a:t>Üretim faktörüne bağlı hasıla </a:t>
            </a:r>
            <a:r>
              <a:rPr lang="tr-TR" dirty="0" smtClean="0"/>
              <a:t>kısmı,</a:t>
            </a:r>
            <a:endParaRPr lang="tr-TR" dirty="0"/>
          </a:p>
          <a:p>
            <a:pPr algn="l"/>
            <a:r>
              <a:rPr lang="tr-TR" dirty="0"/>
              <a:t>Amortismanı devamlı </a:t>
            </a:r>
            <a:r>
              <a:rPr lang="tr-TR" dirty="0" smtClean="0"/>
              <a:t>yapılmalı.</a:t>
            </a:r>
            <a:endParaRPr lang="tr-TR" dirty="0"/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b="1" i="1" u="sng" dirty="0"/>
              <a:t>Bunların ışığında safi gelir; </a:t>
            </a:r>
          </a:p>
          <a:p>
            <a:pPr algn="l"/>
            <a:r>
              <a:rPr lang="tr-TR" dirty="0"/>
              <a:t>(Mal ve para olarak elde edilen hasıla) – (</a:t>
            </a:r>
            <a:r>
              <a:rPr lang="tr-TR" dirty="0" err="1"/>
              <a:t>Giderler+amortismana</a:t>
            </a:r>
            <a:r>
              <a:rPr lang="tr-TR" dirty="0"/>
              <a:t> ayrılan pay)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dirty="0"/>
              <a:t>Bu görüşü benimseyenler; Alman (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Herman</a:t>
            </a:r>
            <a:r>
              <a:rPr lang="tr-TR" dirty="0"/>
              <a:t>), İtalyan ve Fransız İktisatçıları.</a:t>
            </a:r>
          </a:p>
          <a:p>
            <a:pPr algn="l"/>
            <a:r>
              <a:rPr lang="tr-TR" dirty="0"/>
              <a:t> </a:t>
            </a:r>
          </a:p>
          <a:p>
            <a:pPr algn="l"/>
            <a:r>
              <a:rPr lang="tr-TR" dirty="0"/>
              <a:t>Gelir sayılmayanlar;</a:t>
            </a:r>
          </a:p>
          <a:p>
            <a:pPr algn="l"/>
            <a:r>
              <a:rPr lang="tr-TR" dirty="0"/>
              <a:t>Miras, bağış, mallardaki değer artışları, piyangodan çıkan para vb. gibi devamlı kaynak olmayanlar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96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347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Safi artış kuramı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36518"/>
            <a:ext cx="9144000" cy="504998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Gelir</a:t>
            </a:r>
            <a:r>
              <a:rPr lang="tr-TR" dirty="0"/>
              <a:t>, kişinin belli bir devre başında ve aynı devre sonundaki serveti arasındaki olumlu farkıdır. Vergi adaletini sağlayabilecek gelir tanımıdır. Serveti bu aralıklarda belirlemek zordur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Bu görüşü benimseyenler; Alman (</a:t>
            </a:r>
            <a:r>
              <a:rPr lang="tr-TR" dirty="0" err="1"/>
              <a:t>Schanz</a:t>
            </a:r>
            <a:r>
              <a:rPr lang="tr-TR" dirty="0"/>
              <a:t>), Amerikalı Haig ve </a:t>
            </a:r>
            <a:r>
              <a:rPr lang="tr-TR" dirty="0" err="1"/>
              <a:t>Simons</a:t>
            </a:r>
            <a:endParaRPr lang="tr-TR" dirty="0"/>
          </a:p>
          <a:p>
            <a:pPr algn="just"/>
            <a:r>
              <a:rPr lang="tr-TR" dirty="0"/>
              <a:t>Burada gelir şunlardan elde edilir;</a:t>
            </a:r>
          </a:p>
          <a:p>
            <a:pPr algn="just"/>
            <a:r>
              <a:rPr lang="tr-TR" dirty="0"/>
              <a:t>Hem devamlı kaynak (Kaynak kuramının tanımladığı gelirler)</a:t>
            </a:r>
          </a:p>
          <a:p>
            <a:pPr algn="just"/>
            <a:r>
              <a:rPr lang="tr-TR" dirty="0"/>
              <a:t>Hem geçici kaynak (Değer artışı, piyango, bağışlar vb. gibi)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b="1" i="1" u="sng" dirty="0"/>
              <a:t>Potansiyel gelir;</a:t>
            </a:r>
          </a:p>
          <a:p>
            <a:pPr algn="just"/>
            <a:r>
              <a:rPr lang="tr-TR" dirty="0"/>
              <a:t>Servetin değeri artacak ve mallar satılacak</a:t>
            </a:r>
          </a:p>
          <a:p>
            <a:pPr algn="just"/>
            <a:r>
              <a:rPr lang="tr-TR" dirty="0"/>
              <a:t>Bu dönemler arasında elde edilen gelir olacak</a:t>
            </a:r>
          </a:p>
          <a:p>
            <a:pPr algn="just"/>
            <a:r>
              <a:rPr lang="tr-TR" dirty="0"/>
              <a:t>Ancak görünürde herhangi bir satış işlemi olamayacak</a:t>
            </a:r>
          </a:p>
          <a:p>
            <a:pPr algn="just"/>
            <a:r>
              <a:rPr lang="tr-TR" dirty="0"/>
              <a:t>Elinde potansiyel bir iç kuvvetin varlığı olacaktır.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41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467592"/>
            <a:ext cx="9144000" cy="1028699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GELİR VERGİSİ KANUNU (G.V.K.) 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070264"/>
            <a:ext cx="9144000" cy="5507181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b="1" dirty="0" smtClean="0"/>
              <a:t>Kanun </a:t>
            </a:r>
            <a:r>
              <a:rPr lang="tr-TR" b="1" dirty="0"/>
              <a:t>Numarası : 193 </a:t>
            </a:r>
            <a:r>
              <a:rPr lang="tr-TR" b="1" dirty="0" smtClean="0"/>
              <a:t> Kabul </a:t>
            </a:r>
            <a:r>
              <a:rPr lang="tr-TR" b="1" dirty="0"/>
              <a:t>Tarihi : 31/12/1960 </a:t>
            </a:r>
            <a:r>
              <a:rPr lang="tr-TR" b="1" dirty="0" smtClean="0"/>
              <a:t> Yayımlandığı </a:t>
            </a:r>
            <a:r>
              <a:rPr lang="tr-TR" b="1" dirty="0" err="1"/>
              <a:t>R.Gazete</a:t>
            </a:r>
            <a:r>
              <a:rPr lang="tr-TR" b="1" dirty="0"/>
              <a:t> : Tarih : 6/1/1961 Sayı : 10700 </a:t>
            </a:r>
            <a:r>
              <a:rPr lang="tr-TR" b="1" dirty="0" smtClean="0"/>
              <a:t> Yayımlandığı </a:t>
            </a:r>
            <a:r>
              <a:rPr lang="tr-TR" b="1" dirty="0"/>
              <a:t>Düstur : Tertip : 4 Cilt : 1 Sayfa : 850 kanununa göre; </a:t>
            </a:r>
            <a:endParaRPr lang="tr-TR" dirty="0"/>
          </a:p>
          <a:p>
            <a:pPr algn="just"/>
            <a:r>
              <a:rPr lang="tr-TR" dirty="0"/>
              <a:t> </a:t>
            </a:r>
            <a:r>
              <a:rPr lang="tr-TR" dirty="0" smtClean="0"/>
              <a:t> </a:t>
            </a:r>
            <a:r>
              <a:rPr lang="tr-TR" i="1" dirty="0"/>
              <a:t>Mevzuu: </a:t>
            </a:r>
            <a:endParaRPr lang="tr-TR" dirty="0"/>
          </a:p>
          <a:p>
            <a:pPr algn="just"/>
            <a:r>
              <a:rPr lang="tr-TR" b="1" dirty="0"/>
              <a:t>Madde 1 – (Değişik: 7/1/2003 - 4783/1 </a:t>
            </a:r>
            <a:r>
              <a:rPr lang="tr-TR" b="1" dirty="0" err="1"/>
              <a:t>md.</a:t>
            </a:r>
            <a:r>
              <a:rPr lang="tr-TR" b="1" dirty="0"/>
              <a:t>) </a:t>
            </a:r>
            <a:endParaRPr lang="tr-TR" dirty="0"/>
          </a:p>
          <a:p>
            <a:pPr algn="just"/>
            <a:r>
              <a:rPr lang="tr-TR" dirty="0"/>
              <a:t>Gerçek kişilerin gelirleri gelir vergisine tâbidir. Gelir bir gerçek kişinin bir takvim yılı içinde elde ettiği kazanç ve iratların safi tutarıdır.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i="1" dirty="0"/>
              <a:t>Gelirin unsurları: </a:t>
            </a:r>
            <a:endParaRPr lang="tr-TR" dirty="0"/>
          </a:p>
          <a:p>
            <a:pPr algn="just"/>
            <a:r>
              <a:rPr lang="tr-TR" b="1" dirty="0"/>
              <a:t>Madde 2 – (Değişik: 7/1/2003 - 4783/2 </a:t>
            </a:r>
            <a:r>
              <a:rPr lang="tr-TR" b="1" dirty="0" err="1"/>
              <a:t>md.</a:t>
            </a:r>
            <a:r>
              <a:rPr lang="tr-TR" b="1" dirty="0"/>
              <a:t>) </a:t>
            </a:r>
            <a:endParaRPr lang="tr-TR" dirty="0"/>
          </a:p>
          <a:p>
            <a:pPr algn="just"/>
            <a:r>
              <a:rPr lang="tr-TR" dirty="0"/>
              <a:t>Gelire giren kazanç ve iratlar şunlardır : </a:t>
            </a:r>
          </a:p>
          <a:p>
            <a:pPr algn="just"/>
            <a:r>
              <a:rPr lang="tr-TR" dirty="0"/>
              <a:t>1. Ticarî kazançlar, </a:t>
            </a:r>
          </a:p>
          <a:p>
            <a:pPr algn="just"/>
            <a:r>
              <a:rPr lang="tr-TR" dirty="0"/>
              <a:t>2. Ziraî kazançlar, </a:t>
            </a:r>
          </a:p>
          <a:p>
            <a:pPr algn="just"/>
            <a:r>
              <a:rPr lang="tr-TR" dirty="0"/>
              <a:t>3. Ücretler, </a:t>
            </a:r>
          </a:p>
          <a:p>
            <a:pPr algn="just"/>
            <a:r>
              <a:rPr lang="tr-TR" dirty="0"/>
              <a:t>4. Serbest meslek kazançları, </a:t>
            </a:r>
          </a:p>
          <a:p>
            <a:pPr algn="just"/>
            <a:r>
              <a:rPr lang="tr-TR" dirty="0"/>
              <a:t>5. Gayrimenkul sermaye iratları, </a:t>
            </a:r>
          </a:p>
          <a:p>
            <a:pPr algn="just"/>
            <a:r>
              <a:rPr lang="tr-TR" dirty="0"/>
              <a:t>6. Menkul sermaye iratları, </a:t>
            </a:r>
          </a:p>
          <a:p>
            <a:pPr algn="just"/>
            <a:r>
              <a:rPr lang="tr-TR" dirty="0"/>
              <a:t>7. Diğer kazanç ve iratlar. </a:t>
            </a:r>
          </a:p>
          <a:p>
            <a:pPr algn="just"/>
            <a:r>
              <a:rPr lang="tr-TR" dirty="0"/>
              <a:t>Bu Kanunda aksine hüküm olmadıkça, yukarıda yazılı kazanç ve iratlar gelirin tespitinde gerçek ve safi miktarları ile nazara alınır.</a:t>
            </a:r>
          </a:p>
          <a:p>
            <a:pPr algn="just"/>
            <a:r>
              <a:rPr lang="tr-TR" dirty="0"/>
              <a:t> </a:t>
            </a:r>
            <a:r>
              <a:rPr lang="tr-TR" dirty="0" smtClean="0"/>
              <a:t>İşte </a:t>
            </a:r>
            <a:r>
              <a:rPr lang="tr-TR" dirty="0"/>
              <a:t>bu bağlamda, vergi kanunlarında yapılan gelir tanımı mali anlamda gelir olarak adlandırılır.</a:t>
            </a:r>
          </a:p>
          <a:p>
            <a:pPr algn="just"/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0120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12919"/>
          </a:xfrm>
        </p:spPr>
        <p:txBody>
          <a:bodyPr>
            <a:normAutofit/>
          </a:bodyPr>
          <a:lstStyle/>
          <a:p>
            <a:pPr algn="r"/>
            <a:r>
              <a:rPr lang="tr-TR" sz="2800" b="1" u="sng" dirty="0" smtClean="0"/>
              <a:t>Devam</a:t>
            </a:r>
            <a:endParaRPr lang="tr-TR" sz="2800" b="1" u="sng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35281"/>
            <a:ext cx="9144000" cy="4353791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Ticari faaliyetlerden doğan gelirler</a:t>
            </a:r>
            <a:r>
              <a:rPr lang="tr-TR" dirty="0" smtClean="0"/>
              <a:t>;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Özellikleri;</a:t>
            </a:r>
          </a:p>
          <a:p>
            <a:pPr algn="l"/>
            <a:r>
              <a:rPr lang="tr-TR" dirty="0"/>
              <a:t>1. </a:t>
            </a:r>
            <a:r>
              <a:rPr lang="tr-TR" dirty="0" err="1"/>
              <a:t>GVK’nın</a:t>
            </a:r>
            <a:r>
              <a:rPr lang="tr-TR" dirty="0"/>
              <a:t> madde 2’ne göre; Ticarî kazançlar, Ziraî kazançlar, Ücretler, Serbest meslek kazançlarına ilişkin gelirlerdir.</a:t>
            </a:r>
          </a:p>
          <a:p>
            <a:pPr algn="l"/>
            <a:r>
              <a:rPr lang="tr-TR" dirty="0"/>
              <a:t>2. Devamlı kaynak</a:t>
            </a:r>
          </a:p>
          <a:p>
            <a:pPr algn="l"/>
            <a:r>
              <a:rPr lang="tr-TR" dirty="0"/>
              <a:t>3. Geçici kaynaklar bu gruba dahil değildir</a:t>
            </a:r>
          </a:p>
          <a:p>
            <a:pPr algn="l"/>
            <a:r>
              <a:rPr lang="tr-TR" dirty="0"/>
              <a:t>4. GVK, bu maddede kaynak kuramına yer vermiştir.</a:t>
            </a:r>
          </a:p>
        </p:txBody>
      </p:sp>
    </p:spTree>
    <p:extLst>
      <p:ext uri="{BB962C8B-B14F-4D97-AF65-F5344CB8AC3E}">
        <p14:creationId xmlns:p14="http://schemas.microsoft.com/office/powerpoint/2010/main" val="261964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48782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/>
              <a:t>Gelir vergisinin çeşitleri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65434"/>
            <a:ext cx="9144000" cy="3292366"/>
          </a:xfrm>
        </p:spPr>
        <p:txBody>
          <a:bodyPr/>
          <a:lstStyle/>
          <a:p>
            <a:pPr algn="just"/>
            <a:r>
              <a:rPr lang="tr-TR" dirty="0" smtClean="0"/>
              <a:t>-</a:t>
            </a:r>
            <a:r>
              <a:rPr lang="tr-TR" dirty="0" err="1" smtClean="0"/>
              <a:t>Sedüler</a:t>
            </a:r>
            <a:r>
              <a:rPr lang="tr-TR" dirty="0" smtClean="0"/>
              <a:t> gelir vergileri</a:t>
            </a:r>
          </a:p>
          <a:p>
            <a:pPr algn="just"/>
            <a:r>
              <a:rPr lang="tr-TR" dirty="0" smtClean="0"/>
              <a:t>-Toplam gelir vergileri</a:t>
            </a:r>
          </a:p>
          <a:p>
            <a:pPr algn="just"/>
            <a:r>
              <a:rPr lang="tr-TR" dirty="0" smtClean="0"/>
              <a:t>-Birleşik gelir vergileri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5973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2658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Atfedilen gelir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45021"/>
            <a:ext cx="9144000" cy="3712779"/>
          </a:xfrm>
        </p:spPr>
        <p:txBody>
          <a:bodyPr/>
          <a:lstStyle/>
          <a:p>
            <a:pPr algn="just"/>
            <a:r>
              <a:rPr lang="tr-TR" dirty="0" smtClean="0"/>
              <a:t>Bir kimsenin kendi tüketimi için evinde hazırladığı yiyecekler, kendi evinde oturmasından doğan fayda, kendi tarlasından elde ettiği ürünler (kendi tüketimi için) gelire girmemektedir. Buna atfedilen gelir adı verilir.</a:t>
            </a:r>
          </a:p>
          <a:p>
            <a:pPr algn="just"/>
            <a:r>
              <a:rPr lang="tr-TR" dirty="0" smtClean="0"/>
              <a:t>Piyango, bağış kumar veraset vb. gibi şeylerde gelir vergisine girmemektedir.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2071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5720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Negatif gelir vergisi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08083"/>
            <a:ext cx="9144000" cy="3649717"/>
          </a:xfrm>
        </p:spPr>
        <p:txBody>
          <a:bodyPr/>
          <a:lstStyle/>
          <a:p>
            <a:pPr algn="just"/>
            <a:r>
              <a:rPr lang="tr-TR" dirty="0" smtClean="0"/>
              <a:t>Geliri eğer geçim indiriminin altında kalıyor ve bu kişi vereceği beyanname ile geçim indirimine </a:t>
            </a:r>
            <a:r>
              <a:rPr lang="tr-TR" smtClean="0"/>
              <a:t>kadar kendisine </a:t>
            </a:r>
            <a:r>
              <a:rPr lang="tr-TR" dirty="0" smtClean="0"/>
              <a:t>devlet tarafından ödeme yapılmasıdır.</a:t>
            </a:r>
          </a:p>
          <a:p>
            <a:pPr algn="just"/>
            <a:r>
              <a:rPr lang="tr-TR" dirty="0" smtClean="0"/>
              <a:t>Bu negatif gelir vergisi, soyut bir kavramdır, hiçbir yerde reel anlamda uygulaması yoktur. Aslında bu bir sosyal yardım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320</Words>
  <Application>Microsoft Office PowerPoint</Application>
  <PresentationFormat>Geniş ekran</PresentationFormat>
  <Paragraphs>74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GELİR VERGİLERİ</vt:lpstr>
      <vt:lpstr>   Kaynak kuramı </vt:lpstr>
      <vt:lpstr>Safi artış kuramı </vt:lpstr>
      <vt:lpstr>GELİR VERGİSİ KANUNU (G.V.K.)  </vt:lpstr>
      <vt:lpstr>Devam</vt:lpstr>
      <vt:lpstr>Gelir vergisinin çeşitleri</vt:lpstr>
      <vt:lpstr>Atfedilen gelir</vt:lpstr>
      <vt:lpstr>Negatif gelir vergisi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6</cp:revision>
  <dcterms:created xsi:type="dcterms:W3CDTF">2018-01-08T13:48:38Z</dcterms:created>
  <dcterms:modified xsi:type="dcterms:W3CDTF">2019-11-20T08:07:04Z</dcterms:modified>
</cp:coreProperties>
</file>