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64" d="100"/>
          <a:sy n="64" d="100"/>
        </p:scale>
        <p:origin x="-900" y="-21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9 Dik Üçgen"/>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Başlık"/>
          <p:cNvSpPr>
            <a:spLocks noGrp="1"/>
          </p:cNvSpPr>
          <p:nvPr>
            <p:ph type="ctrTitle"/>
          </p:nvPr>
        </p:nvSpPr>
        <p:spPr>
          <a:xfrm>
            <a:off x="914400" y="1752602"/>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grpSp>
        <p:nvGrpSpPr>
          <p:cNvPr id="2" name="1 Grup"/>
          <p:cNvGrpSpPr/>
          <p:nvPr/>
        </p:nvGrpSpPr>
        <p:grpSpPr>
          <a:xfrm>
            <a:off x="-5019" y="4953000"/>
            <a:ext cx="12197020" cy="1912088"/>
            <a:chOff x="-3765" y="4832896"/>
            <a:chExt cx="9147765" cy="2032192"/>
          </a:xfrm>
        </p:grpSpPr>
        <p:sp>
          <p:nvSpPr>
            <p:cNvPr id="7" name="6 Serbest Form"/>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Serbest Form"/>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Serbest Form"/>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Düz Bağlayıcı"/>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Veri Yer Tutucusu"/>
          <p:cNvSpPr>
            <a:spLocks noGrp="1"/>
          </p:cNvSpPr>
          <p:nvPr>
            <p:ph type="dt" sz="half" idx="10"/>
          </p:nvPr>
        </p:nvSpPr>
        <p:spPr/>
        <p:txBody>
          <a:bodyPr/>
          <a:lstStyle>
            <a:lvl1pPr>
              <a:defRPr>
                <a:solidFill>
                  <a:srgbClr val="FFFFFF"/>
                </a:solidFill>
              </a:defRPr>
            </a:lvl1pPr>
            <a:extLst/>
          </a:lstStyle>
          <a:p>
            <a:fld id="{EA16725A-5059-488D-9C3E-C03C9CC8E2B8}" type="datetimeFigureOut">
              <a:rPr lang="tr-TR" smtClean="0"/>
              <a:pPr/>
              <a:t>04.03.2021</a:t>
            </a:fld>
            <a:endParaRPr lang="tr-TR"/>
          </a:p>
        </p:txBody>
      </p:sp>
      <p:sp>
        <p:nvSpPr>
          <p:cNvPr id="19" name="18 Altbilgi Yer Tutucusu"/>
          <p:cNvSpPr>
            <a:spLocks noGrp="1"/>
          </p:cNvSpPr>
          <p:nvPr>
            <p:ph type="ftr" sz="quarter" idx="11"/>
          </p:nvPr>
        </p:nvSpPr>
        <p:spPr/>
        <p:txBody>
          <a:bodyPr/>
          <a:lstStyle>
            <a:lvl1pPr>
              <a:defRPr>
                <a:solidFill>
                  <a:schemeClr val="accent1">
                    <a:tint val="20000"/>
                  </a:schemeClr>
                </a:solidFill>
              </a:defRPr>
            </a:lvl1pPr>
            <a:extLst/>
          </a:lstStyle>
          <a:p>
            <a:endParaRPr lang="tr-TR"/>
          </a:p>
        </p:txBody>
      </p:sp>
      <p:sp>
        <p:nvSpPr>
          <p:cNvPr id="27" name="26 Slayt Numarası Yer Tutucusu"/>
          <p:cNvSpPr>
            <a:spLocks noGrp="1"/>
          </p:cNvSpPr>
          <p:nvPr>
            <p:ph type="sldNum" sz="quarter" idx="12"/>
          </p:nvPr>
        </p:nvSpPr>
        <p:spPr/>
        <p:txBody>
          <a:bodyPr/>
          <a:lstStyle>
            <a:lvl1pPr>
              <a:defRPr>
                <a:solidFill>
                  <a:srgbClr val="FFFFFF"/>
                </a:solidFill>
              </a:defRPr>
            </a:lvl1pPr>
            <a:extLst/>
          </a:lstStyle>
          <a:p>
            <a:fld id="{ECA79039-D17D-47DB-B84A-5314524EE948}"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1481330"/>
            <a:ext cx="10972800" cy="4386071"/>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EA16725A-5059-488D-9C3E-C03C9CC8E2B8}" type="datetimeFigureOut">
              <a:rPr lang="tr-TR" smtClean="0"/>
              <a:pPr/>
              <a:t>04.03.2021</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ECA79039-D17D-47DB-B84A-5314524EE948}"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9125351" y="274641"/>
            <a:ext cx="2369960" cy="5592761"/>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41"/>
            <a:ext cx="8432800" cy="5592760"/>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EA16725A-5059-488D-9C3E-C03C9CC8E2B8}" type="datetimeFigureOut">
              <a:rPr lang="tr-TR" smtClean="0"/>
              <a:pPr/>
              <a:t>04.03.2021</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ECA79039-D17D-47DB-B84A-5314524EE948}"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EA16725A-5059-488D-9C3E-C03C9CC8E2B8}" type="datetimeFigureOut">
              <a:rPr lang="tr-TR" smtClean="0"/>
              <a:pPr/>
              <a:t>04.03.2021</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ECA79039-D17D-47DB-B84A-5314524EE948}" type="slidenum">
              <a:rPr lang="tr-TR" smtClean="0"/>
              <a:pPr/>
              <a:t>‹#›</a:t>
            </a:fld>
            <a:endParaRPr lang="tr-TR"/>
          </a:p>
        </p:txBody>
      </p:sp>
      <p:sp>
        <p:nvSpPr>
          <p:cNvPr id="7" name="6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EA16725A-5059-488D-9C3E-C03C9CC8E2B8}" type="datetimeFigureOut">
              <a:rPr lang="tr-TR" smtClean="0"/>
              <a:pPr/>
              <a:t>04.03.2021</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ECA79039-D17D-47DB-B84A-5314524EE948}" type="slidenum">
              <a:rPr lang="tr-TR" smtClean="0"/>
              <a:pPr/>
              <a:t>‹#›</a:t>
            </a:fld>
            <a:endParaRPr lang="tr-TR"/>
          </a:p>
        </p:txBody>
      </p:sp>
      <p:sp>
        <p:nvSpPr>
          <p:cNvPr id="7" name="6 Köşeli Çift Ayraç"/>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Köşeli Çift Ayraç"/>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2">
        <a:schemeClr val="bg1"/>
      </p:bgRef>
    </p:bg>
    <p:spTree>
      <p:nvGrpSpPr>
        <p:cNvPr id="1" name=""/>
        <p:cNvGrpSpPr/>
        <p:nvPr/>
      </p:nvGrpSpPr>
      <p:grpSpPr>
        <a:xfrm>
          <a:off x="0" y="0"/>
          <a:ext cx="0" cy="0"/>
          <a:chOff x="0" y="0"/>
          <a:chExt cx="0" cy="0"/>
        </a:xfrm>
      </p:grpSpPr>
      <p:sp>
        <p:nvSpPr>
          <p:cNvPr id="3" name="2 İçerik Yer Tutucusu"/>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EA16725A-5059-488D-9C3E-C03C9CC8E2B8}" type="datetimeFigureOut">
              <a:rPr lang="tr-TR" smtClean="0"/>
              <a:pPr/>
              <a:t>04.03.2021</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ECA79039-D17D-47DB-B84A-5314524EE948}" type="slidenum">
              <a:rPr lang="tr-TR" smtClean="0"/>
              <a:pPr/>
              <a:t>‹#›</a:t>
            </a:fld>
            <a:endParaRPr lang="tr-TR"/>
          </a:p>
        </p:txBody>
      </p:sp>
      <p:sp>
        <p:nvSpPr>
          <p:cNvPr id="8" name="7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972800" cy="1143000"/>
          </a:xfrm>
        </p:spPr>
        <p:txBody>
          <a:bodyPr anchor="ctr"/>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EA16725A-5059-488D-9C3E-C03C9CC8E2B8}" type="datetimeFigureOut">
              <a:rPr lang="tr-TR" smtClean="0"/>
              <a:pPr/>
              <a:t>04.03.2021</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ECA79039-D17D-47DB-B84A-5314524EE948}"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bg>
      <p:bgRef idx="1002">
        <a:schemeClr val="bg1"/>
      </p:bgRef>
    </p:bg>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extLst/>
          </a:lstStyle>
          <a:p>
            <a:fld id="{EA16725A-5059-488D-9C3E-C03C9CC8E2B8}" type="datetimeFigureOut">
              <a:rPr lang="tr-TR" smtClean="0"/>
              <a:pPr/>
              <a:t>04.03.2021</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ECA79039-D17D-47DB-B84A-5314524EE948}" type="slidenum">
              <a:rPr lang="tr-TR" smtClean="0"/>
              <a:pPr/>
              <a:t>‹#›</a:t>
            </a:fld>
            <a:endParaRPr lang="tr-TR"/>
          </a:p>
        </p:txBody>
      </p:sp>
      <p:sp>
        <p:nvSpPr>
          <p:cNvPr id="6" name="5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extLst/>
          </a:lstStyle>
          <a:p>
            <a:fld id="{EA16725A-5059-488D-9C3E-C03C9CC8E2B8}" type="datetimeFigureOut">
              <a:rPr lang="tr-TR" smtClean="0"/>
              <a:pPr/>
              <a:t>04.03.2021</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ECA79039-D17D-47DB-B84A-5314524EE948}"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8969376" y="6407944"/>
            <a:ext cx="2560320" cy="365760"/>
          </a:xfrm>
        </p:spPr>
        <p:txBody>
          <a:bodyPr/>
          <a:lstStyle>
            <a:extLst/>
          </a:lstStyle>
          <a:p>
            <a:fld id="{EA16725A-5059-488D-9C3E-C03C9CC8E2B8}" type="datetimeFigureOut">
              <a:rPr lang="tr-TR" smtClean="0"/>
              <a:pPr/>
              <a:t>04.03.2021</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ECA79039-D17D-47DB-B84A-5314524EE948}"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521643" y="5443402"/>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3" name="2 Resim Yer Tutucusu"/>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smtClean="0"/>
              <a:t>Resim eklemek için simgeyi tıklatın</a:t>
            </a:r>
            <a:endParaRPr kumimoji="0" lang="en-US" dirty="0"/>
          </a:p>
        </p:txBody>
      </p:sp>
      <p:sp>
        <p:nvSpPr>
          <p:cNvPr id="5" name="4 Veri Yer Tutucusu"/>
          <p:cNvSpPr>
            <a:spLocks noGrp="1"/>
          </p:cNvSpPr>
          <p:nvPr>
            <p:ph type="dt" sz="half" idx="10"/>
          </p:nvPr>
        </p:nvSpPr>
        <p:spPr/>
        <p:txBody>
          <a:bodyPr/>
          <a:lstStyle>
            <a:lvl1pPr>
              <a:defRPr>
                <a:solidFill>
                  <a:schemeClr val="tx1"/>
                </a:solidFill>
              </a:defRPr>
            </a:lvl1pPr>
            <a:extLst/>
          </a:lstStyle>
          <a:p>
            <a:fld id="{EA16725A-5059-488D-9C3E-C03C9CC8E2B8}" type="datetimeFigureOut">
              <a:rPr lang="tr-TR" smtClean="0"/>
              <a:pPr/>
              <a:t>04.03.2021</a:t>
            </a:fld>
            <a:endParaRPr lang="tr-TR"/>
          </a:p>
        </p:txBody>
      </p:sp>
      <p:sp>
        <p:nvSpPr>
          <p:cNvPr id="6" name="5 Altbilgi Yer Tutucusu"/>
          <p:cNvSpPr>
            <a:spLocks noGrp="1"/>
          </p:cNvSpPr>
          <p:nvPr>
            <p:ph type="ftr" sz="quarter" idx="11"/>
          </p:nvPr>
        </p:nvSpPr>
        <p:spPr>
          <a:xfrm>
            <a:off x="5840097" y="6407945"/>
            <a:ext cx="3134241" cy="365125"/>
          </a:xfrm>
        </p:spPr>
        <p:txBody>
          <a:bodyPr/>
          <a:lstStyle>
            <a:lvl1pPr>
              <a:defRPr>
                <a:solidFill>
                  <a:schemeClr val="tx1"/>
                </a:solidFill>
              </a:defRPr>
            </a:lvl1pPr>
            <a:extLst/>
          </a:lstStyle>
          <a:p>
            <a:endParaRPr lang="tr-TR"/>
          </a:p>
        </p:txBody>
      </p:sp>
      <p:sp>
        <p:nvSpPr>
          <p:cNvPr id="7" name="6 Slayt Numarası Yer Tutucusu"/>
          <p:cNvSpPr>
            <a:spLocks noGrp="1"/>
          </p:cNvSpPr>
          <p:nvPr>
            <p:ph type="sldNum" sz="quarter" idx="12"/>
          </p:nvPr>
        </p:nvSpPr>
        <p:spPr/>
        <p:txBody>
          <a:bodyPr/>
          <a:lstStyle>
            <a:lvl1pPr>
              <a:defRPr>
                <a:solidFill>
                  <a:schemeClr val="tx1"/>
                </a:solidFill>
              </a:defRPr>
            </a:lvl1pPr>
            <a:extLst/>
          </a:lstStyle>
          <a:p>
            <a:fld id="{ECA79039-D17D-47DB-B84A-5314524EE948}" type="slidenum">
              <a:rPr lang="tr-TR" smtClean="0"/>
              <a:pPr/>
              <a:t>‹#›</a:t>
            </a:fld>
            <a:endParaRPr lang="tr-TR"/>
          </a:p>
        </p:txBody>
      </p:sp>
      <p:sp>
        <p:nvSpPr>
          <p:cNvPr id="2" name="1 Başlık"/>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smtClean="0"/>
              <a:t>Asıl başlık stili için tıklatın</a:t>
            </a:r>
            <a:endParaRPr kumimoji="0" lang="en-US"/>
          </a:p>
        </p:txBody>
      </p:sp>
      <p:sp>
        <p:nvSpPr>
          <p:cNvPr id="8" name="7 Serbest Form"/>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Serbest Form"/>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Dik Üçgen"/>
          <p:cNvSpPr>
            <a:spLocks/>
          </p:cNvSpPr>
          <p:nvPr/>
        </p:nvSpPr>
        <p:spPr bwMode="auto">
          <a:xfrm>
            <a:off x="-8056" y="5791253"/>
            <a:ext cx="4536419"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Düz Bağlayıcı"/>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Köşeli Çift Ayraç"/>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Köşeli Çift Ayraç"/>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Serbest Form"/>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Serbest Form"/>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Dik Üçgen"/>
          <p:cNvSpPr>
            <a:spLocks/>
          </p:cNvSpPr>
          <p:nvPr/>
        </p:nvSpPr>
        <p:spPr bwMode="auto">
          <a:xfrm>
            <a:off x="-8056" y="5791253"/>
            <a:ext cx="4536419"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Düz Bağlayıcı"/>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Başlık Yer Tutucusu"/>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609600" y="1481329"/>
            <a:ext cx="10972800" cy="4525963"/>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fld id="{EA16725A-5059-488D-9C3E-C03C9CC8E2B8}" type="datetimeFigureOut">
              <a:rPr lang="tr-TR" smtClean="0"/>
              <a:pPr/>
              <a:t>04.03.2021</a:t>
            </a:fld>
            <a:endParaRPr lang="tr-TR"/>
          </a:p>
        </p:txBody>
      </p:sp>
      <p:sp>
        <p:nvSpPr>
          <p:cNvPr id="22" name="21 Altbilgi Yer Tutucusu"/>
          <p:cNvSpPr>
            <a:spLocks noGrp="1"/>
          </p:cNvSpPr>
          <p:nvPr>
            <p:ph type="ftr" sz="quarter" idx="3"/>
          </p:nvPr>
        </p:nvSpPr>
        <p:spPr>
          <a:xfrm>
            <a:off x="5840097" y="6407945"/>
            <a:ext cx="3134241" cy="365125"/>
          </a:xfrm>
          <a:prstGeom prst="rect">
            <a:avLst/>
          </a:prstGeom>
        </p:spPr>
        <p:txBody>
          <a:bodyPr vert="horz" anchor="b"/>
          <a:lstStyle>
            <a:lvl1pPr algn="r" eaLnBrk="1" latinLnBrk="0" hangingPunct="1">
              <a:defRPr kumimoji="0" sz="1000">
                <a:solidFill>
                  <a:schemeClr val="tx1"/>
                </a:solidFill>
              </a:defRPr>
            </a:lvl1pPr>
            <a:extLst/>
          </a:lstStyle>
          <a:p>
            <a:endParaRPr lang="tr-TR"/>
          </a:p>
        </p:txBody>
      </p:sp>
      <p:sp>
        <p:nvSpPr>
          <p:cNvPr id="18" name="17 Slayt Numarası Yer Tutucusu"/>
          <p:cNvSpPr>
            <a:spLocks noGrp="1"/>
          </p:cNvSpPr>
          <p:nvPr>
            <p:ph type="sldNum" sz="quarter" idx="4"/>
          </p:nvPr>
        </p:nvSpPr>
        <p:spPr>
          <a:xfrm>
            <a:off x="11529696" y="6407945"/>
            <a:ext cx="487680" cy="365125"/>
          </a:xfrm>
          <a:prstGeom prst="rect">
            <a:avLst/>
          </a:prstGeom>
        </p:spPr>
        <p:txBody>
          <a:bodyPr vert="horz" anchor="b"/>
          <a:lstStyle>
            <a:lvl1pPr algn="r" eaLnBrk="1" latinLnBrk="0" hangingPunct="1">
              <a:defRPr kumimoji="0" sz="1000" b="0">
                <a:solidFill>
                  <a:schemeClr val="tx1"/>
                </a:solidFill>
              </a:defRPr>
            </a:lvl1pPr>
            <a:extLst/>
          </a:lstStyle>
          <a:p>
            <a:fld id="{ECA79039-D17D-47DB-B84A-5314524EE948}"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resmigazete.gov.tr/eskiler/2012/06/20120630-1.ht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F8F5AC3E-A2A7-481C-92B9-42CD3FB62380}"/>
              </a:ext>
            </a:extLst>
          </p:cNvPr>
          <p:cNvSpPr>
            <a:spLocks noGrp="1"/>
          </p:cNvSpPr>
          <p:nvPr>
            <p:ph type="ctrTitle"/>
          </p:nvPr>
        </p:nvSpPr>
        <p:spPr/>
        <p:txBody>
          <a:bodyPr/>
          <a:lstStyle/>
          <a:p>
            <a:r>
              <a:rPr lang="tr-TR" dirty="0"/>
              <a:t>ÇEVRE VE İŞ SAĞLIĞI</a:t>
            </a:r>
          </a:p>
        </p:txBody>
      </p:sp>
      <p:sp>
        <p:nvSpPr>
          <p:cNvPr id="3" name="Alt Başlık 2">
            <a:extLst>
              <a:ext uri="{FF2B5EF4-FFF2-40B4-BE49-F238E27FC236}">
                <a16:creationId xmlns="" xmlns:a16="http://schemas.microsoft.com/office/drawing/2014/main" id="{C5106937-055C-4C34-8BF0-0A0C46EA0622}"/>
              </a:ext>
            </a:extLst>
          </p:cNvPr>
          <p:cNvSpPr>
            <a:spLocks noGrp="1"/>
          </p:cNvSpPr>
          <p:nvPr>
            <p:ph type="subTitle" idx="1"/>
          </p:nvPr>
        </p:nvSpPr>
        <p:spPr>
          <a:xfrm>
            <a:off x="1524000" y="4101482"/>
            <a:ext cx="9144000" cy="1156317"/>
          </a:xfrm>
        </p:spPr>
        <p:txBody>
          <a:bodyPr/>
          <a:lstStyle/>
          <a:p>
            <a:r>
              <a:rPr lang="tr-TR" dirty="0"/>
              <a:t>Dr</a:t>
            </a:r>
            <a:r>
              <a:rPr lang="tr-TR" dirty="0" smtClean="0"/>
              <a:t>. Hatice </a:t>
            </a:r>
            <a:r>
              <a:rPr lang="tr-TR" dirty="0"/>
              <a:t>Mutlu </a:t>
            </a:r>
            <a:r>
              <a:rPr lang="tr-TR" dirty="0" err="1"/>
              <a:t>Eyison</a:t>
            </a:r>
            <a:endParaRPr lang="tr-TR" dirty="0"/>
          </a:p>
        </p:txBody>
      </p:sp>
    </p:spTree>
    <p:extLst>
      <p:ext uri="{BB962C8B-B14F-4D97-AF65-F5344CB8AC3E}">
        <p14:creationId xmlns="" xmlns:p14="http://schemas.microsoft.com/office/powerpoint/2010/main" val="653336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B311DF1B-4750-40F2-A44F-D464EA244080}"/>
              </a:ext>
            </a:extLst>
          </p:cNvPr>
          <p:cNvSpPr>
            <a:spLocks noGrp="1"/>
          </p:cNvSpPr>
          <p:nvPr>
            <p:ph idx="1"/>
          </p:nvPr>
        </p:nvSpPr>
        <p:spPr/>
        <p:txBody>
          <a:bodyPr>
            <a:normAutofit lnSpcReduction="10000"/>
          </a:bodyPr>
          <a:lstStyle/>
          <a:p>
            <a:r>
              <a:rPr lang="tr-TR" dirty="0" smtClean="0"/>
              <a:t>Atmosferde bulunan, ölçülen veya teneffüs edilen tüm gaz ve partiküllere ‘</a:t>
            </a:r>
            <a:r>
              <a:rPr lang="tr-TR" dirty="0" err="1" smtClean="0"/>
              <a:t>imisyon</a:t>
            </a:r>
            <a:r>
              <a:rPr lang="tr-TR" dirty="0" smtClean="0"/>
              <a:t>’ denir.</a:t>
            </a:r>
          </a:p>
          <a:p>
            <a:r>
              <a:rPr lang="tr-TR" dirty="0" smtClean="0"/>
              <a:t>Bazı </a:t>
            </a:r>
            <a:r>
              <a:rPr lang="tr-TR" dirty="0" err="1" smtClean="0"/>
              <a:t>imisyon</a:t>
            </a:r>
            <a:r>
              <a:rPr lang="tr-TR" dirty="0" smtClean="0"/>
              <a:t> ölçüm parametreleri;</a:t>
            </a:r>
          </a:p>
          <a:p>
            <a:pPr lvl="1"/>
            <a:r>
              <a:rPr lang="tr-TR" dirty="0" err="1" smtClean="0"/>
              <a:t>Partiküler</a:t>
            </a:r>
            <a:r>
              <a:rPr lang="tr-TR" dirty="0" smtClean="0"/>
              <a:t> madde (PM</a:t>
            </a:r>
            <a:r>
              <a:rPr lang="tr-TR" baseline="-25000" dirty="0" smtClean="0"/>
              <a:t>10</a:t>
            </a:r>
            <a:r>
              <a:rPr lang="tr-TR" dirty="0" smtClean="0"/>
              <a:t>)</a:t>
            </a:r>
          </a:p>
          <a:p>
            <a:pPr lvl="1"/>
            <a:r>
              <a:rPr lang="tr-TR" dirty="0" smtClean="0"/>
              <a:t>Kükürt dioksit (SO</a:t>
            </a:r>
            <a:r>
              <a:rPr lang="tr-TR" baseline="-25000" dirty="0" smtClean="0"/>
              <a:t>2</a:t>
            </a:r>
            <a:r>
              <a:rPr lang="tr-TR" dirty="0" smtClean="0"/>
              <a:t>)</a:t>
            </a:r>
          </a:p>
          <a:p>
            <a:pPr lvl="1"/>
            <a:r>
              <a:rPr lang="tr-TR" dirty="0" smtClean="0"/>
              <a:t>Azot oksitler (</a:t>
            </a:r>
            <a:r>
              <a:rPr lang="tr-TR" dirty="0" err="1" smtClean="0"/>
              <a:t>NOx</a:t>
            </a:r>
            <a:r>
              <a:rPr lang="tr-TR" dirty="0" smtClean="0"/>
              <a:t>)</a:t>
            </a:r>
          </a:p>
          <a:p>
            <a:pPr lvl="1"/>
            <a:r>
              <a:rPr lang="tr-TR" dirty="0" smtClean="0"/>
              <a:t>Uçucu organikler (VOC)</a:t>
            </a:r>
          </a:p>
          <a:p>
            <a:pPr lvl="1"/>
            <a:r>
              <a:rPr lang="tr-TR" dirty="0" smtClean="0"/>
              <a:t>Karbon monoksit (CO) </a:t>
            </a:r>
            <a:endParaRPr lang="tr-TR" dirty="0"/>
          </a:p>
          <a:p>
            <a:r>
              <a:rPr lang="tr-TR" dirty="0" smtClean="0"/>
              <a:t>Ortam havasında ayrıca toz ölçümlerinin de yapılması gerekmektedir. Toz ‘Tozla </a:t>
            </a:r>
            <a:r>
              <a:rPr lang="tr-TR" dirty="0"/>
              <a:t>M</a:t>
            </a:r>
            <a:r>
              <a:rPr lang="tr-TR" dirty="0" smtClean="0"/>
              <a:t>ücadele Yönetmeliği'nde tanımlanmıştır.</a:t>
            </a:r>
            <a:endParaRPr lang="tr-TR" dirty="0"/>
          </a:p>
        </p:txBody>
      </p:sp>
      <p:sp>
        <p:nvSpPr>
          <p:cNvPr id="2" name="Başlık 1">
            <a:extLst>
              <a:ext uri="{FF2B5EF4-FFF2-40B4-BE49-F238E27FC236}">
                <a16:creationId xmlns="" xmlns:a16="http://schemas.microsoft.com/office/drawing/2014/main" id="{0D81D209-C0B5-4BEB-BE87-498EEEBEC13B}"/>
              </a:ext>
            </a:extLst>
          </p:cNvPr>
          <p:cNvSpPr>
            <a:spLocks noGrp="1"/>
          </p:cNvSpPr>
          <p:nvPr>
            <p:ph type="title"/>
          </p:nvPr>
        </p:nvSpPr>
        <p:spPr/>
        <p:txBody>
          <a:bodyPr/>
          <a:lstStyle/>
          <a:p>
            <a:r>
              <a:rPr lang="tr-TR" dirty="0" err="1"/>
              <a:t>İmisyon</a:t>
            </a:r>
            <a:r>
              <a:rPr lang="tr-TR" dirty="0"/>
              <a:t> ve Toz</a:t>
            </a:r>
          </a:p>
        </p:txBody>
      </p:sp>
    </p:spTree>
    <p:extLst>
      <p:ext uri="{BB962C8B-B14F-4D97-AF65-F5344CB8AC3E}">
        <p14:creationId xmlns="" xmlns:p14="http://schemas.microsoft.com/office/powerpoint/2010/main" val="11775177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4551D3CA-5881-4D65-9B33-0BF5BFA610DB}"/>
              </a:ext>
            </a:extLst>
          </p:cNvPr>
          <p:cNvSpPr>
            <a:spLocks noGrp="1"/>
          </p:cNvSpPr>
          <p:nvPr>
            <p:ph idx="1"/>
          </p:nvPr>
        </p:nvSpPr>
        <p:spPr/>
        <p:txBody>
          <a:bodyPr>
            <a:normAutofit/>
          </a:bodyPr>
          <a:lstStyle/>
          <a:p>
            <a:r>
              <a:rPr lang="tr-TR" dirty="0" smtClean="0"/>
              <a:t>Gürültü, çevremizde yada sanayide gürültü kaynaklarının yakınında bulunan insanların maruz kaldığı, olumsuz fizyolojik ve psikolojik etkiler oluşturan, uyku bozukluğu ve işitme kaybına dahi yol açabilen çevresel bir sorundur. </a:t>
            </a:r>
          </a:p>
          <a:p>
            <a:r>
              <a:rPr lang="tr-TR" dirty="0" smtClean="0"/>
              <a:t>Ölçü birimi; </a:t>
            </a:r>
            <a:r>
              <a:rPr lang="tr-TR" dirty="0" err="1" smtClean="0"/>
              <a:t>dB</a:t>
            </a:r>
            <a:r>
              <a:rPr lang="tr-TR" dirty="0" smtClean="0"/>
              <a:t>(A)</a:t>
            </a:r>
          </a:p>
          <a:p>
            <a:r>
              <a:rPr lang="tr-TR" dirty="0" smtClean="0"/>
              <a:t>Duyma sınırı/eşiği; 0 </a:t>
            </a:r>
            <a:r>
              <a:rPr lang="tr-TR" dirty="0" err="1" smtClean="0"/>
              <a:t>dB</a:t>
            </a:r>
            <a:r>
              <a:rPr lang="tr-TR" dirty="0" smtClean="0"/>
              <a:t>(A)</a:t>
            </a:r>
          </a:p>
          <a:p>
            <a:r>
              <a:rPr lang="tr-TR" dirty="0" smtClean="0"/>
              <a:t>Ağrı eşiği; 120-130 </a:t>
            </a:r>
            <a:r>
              <a:rPr lang="tr-TR" dirty="0" err="1" smtClean="0"/>
              <a:t>dB</a:t>
            </a:r>
            <a:r>
              <a:rPr lang="tr-TR" dirty="0" smtClean="0"/>
              <a:t>(A) </a:t>
            </a:r>
          </a:p>
          <a:p>
            <a:r>
              <a:rPr lang="tr-TR" dirty="0" smtClean="0"/>
              <a:t>Çevremizde gürültü ölçümü dış ortamlarda ‘Çevresel Gürültünün Değerlendirilmesi ve Denetim Yönetmeliği’ hükümleri çerçevesinde değerlendirilmektedir. </a:t>
            </a:r>
            <a:endParaRPr lang="tr-TR" dirty="0"/>
          </a:p>
        </p:txBody>
      </p:sp>
      <p:sp>
        <p:nvSpPr>
          <p:cNvPr id="2" name="Başlık 1">
            <a:extLst>
              <a:ext uri="{FF2B5EF4-FFF2-40B4-BE49-F238E27FC236}">
                <a16:creationId xmlns="" xmlns:a16="http://schemas.microsoft.com/office/drawing/2014/main" id="{DEA814D8-2D8D-45F1-9191-CFA1D3802C65}"/>
              </a:ext>
            </a:extLst>
          </p:cNvPr>
          <p:cNvSpPr>
            <a:spLocks noGrp="1"/>
          </p:cNvSpPr>
          <p:nvPr>
            <p:ph type="title"/>
          </p:nvPr>
        </p:nvSpPr>
        <p:spPr/>
        <p:txBody>
          <a:bodyPr/>
          <a:lstStyle/>
          <a:p>
            <a:r>
              <a:rPr lang="tr-TR" dirty="0"/>
              <a:t>Gürültü</a:t>
            </a:r>
          </a:p>
        </p:txBody>
      </p:sp>
    </p:spTree>
    <p:extLst>
      <p:ext uri="{BB962C8B-B14F-4D97-AF65-F5344CB8AC3E}">
        <p14:creationId xmlns="" xmlns:p14="http://schemas.microsoft.com/office/powerpoint/2010/main" val="20744186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3101B8FB-127C-43F3-910E-73CC79060D55}"/>
              </a:ext>
            </a:extLst>
          </p:cNvPr>
          <p:cNvSpPr>
            <a:spLocks noGrp="1"/>
          </p:cNvSpPr>
          <p:nvPr>
            <p:ph idx="1"/>
          </p:nvPr>
        </p:nvSpPr>
        <p:spPr/>
        <p:txBody>
          <a:bodyPr>
            <a:normAutofit lnSpcReduction="10000"/>
          </a:bodyPr>
          <a:lstStyle/>
          <a:p>
            <a:r>
              <a:rPr lang="tr-TR" dirty="0" smtClean="0"/>
              <a:t>Çalışma  ortamında ışık şiddetinin az olması yada sıcaklığın uç değerlerde olması da çalışan sağlığını etkilemektedir.</a:t>
            </a:r>
          </a:p>
          <a:p>
            <a:r>
              <a:rPr lang="tr-TR" dirty="0" smtClean="0"/>
              <a:t>İşyerlerinin aydınlatılmasında; </a:t>
            </a:r>
          </a:p>
          <a:p>
            <a:pPr lvl="1"/>
            <a:r>
              <a:rPr lang="tr-TR" dirty="0" smtClean="0"/>
              <a:t>TS EN12464-1: 2013; TS EN 12464-1.2011:2012 </a:t>
            </a:r>
          </a:p>
          <a:p>
            <a:pPr marL="0" indent="0">
              <a:buNone/>
            </a:pPr>
            <a:r>
              <a:rPr lang="tr-TR" dirty="0" smtClean="0"/>
              <a:t>standartları kullanılmaktadır.</a:t>
            </a:r>
          </a:p>
          <a:p>
            <a:r>
              <a:rPr lang="tr-TR" dirty="0" smtClean="0"/>
              <a:t>İşyerlerinde termal konfor şartlarının ölçülmesi ve değerlendirilmesinde; TS EN 27243 ve TS EN ISO 7730 standardından yararlanılır.</a:t>
            </a:r>
          </a:p>
          <a:p>
            <a:r>
              <a:rPr lang="tr-TR" dirty="0" smtClean="0"/>
              <a:t>Bunlarla ilgili standartlar ‘İşyeri Bina ve Eklentilerinde Alınacak Sağlık Güvenlik Önlemlerine İlişkin Yönetmelik’ hükümlerinde belirtilmiştir. </a:t>
            </a:r>
            <a:endParaRPr lang="tr-TR" dirty="0"/>
          </a:p>
        </p:txBody>
      </p:sp>
      <p:sp>
        <p:nvSpPr>
          <p:cNvPr id="2" name="Başlık 1">
            <a:extLst>
              <a:ext uri="{FF2B5EF4-FFF2-40B4-BE49-F238E27FC236}">
                <a16:creationId xmlns="" xmlns:a16="http://schemas.microsoft.com/office/drawing/2014/main" id="{8F544DAA-50CE-426C-85D1-E52878C3C29D}"/>
              </a:ext>
            </a:extLst>
          </p:cNvPr>
          <p:cNvSpPr>
            <a:spLocks noGrp="1"/>
          </p:cNvSpPr>
          <p:nvPr>
            <p:ph type="title"/>
          </p:nvPr>
        </p:nvSpPr>
        <p:spPr/>
        <p:txBody>
          <a:bodyPr/>
          <a:lstStyle/>
          <a:p>
            <a:r>
              <a:rPr lang="tr-TR" dirty="0"/>
              <a:t>Aydınlatma, Termal Konfor ve Nem</a:t>
            </a:r>
          </a:p>
        </p:txBody>
      </p:sp>
    </p:spTree>
    <p:extLst>
      <p:ext uri="{BB962C8B-B14F-4D97-AF65-F5344CB8AC3E}">
        <p14:creationId xmlns="" xmlns:p14="http://schemas.microsoft.com/office/powerpoint/2010/main" val="35360842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A9D92F4D-8588-4A8A-B3DD-F27FD9E96CDD}"/>
              </a:ext>
            </a:extLst>
          </p:cNvPr>
          <p:cNvSpPr>
            <a:spLocks noGrp="1"/>
          </p:cNvSpPr>
          <p:nvPr>
            <p:ph idx="1"/>
          </p:nvPr>
        </p:nvSpPr>
        <p:spPr/>
        <p:txBody>
          <a:bodyPr/>
          <a:lstStyle/>
          <a:p>
            <a:r>
              <a:rPr lang="tr-TR" dirty="0" smtClean="0"/>
              <a:t>Çalışan insanlar, gürültü, titreşim, toz, biyolojik ve kimyasal maddeler gibi  bazı olumsuz şartlara maruz kalmaktadırlar.</a:t>
            </a:r>
          </a:p>
          <a:p>
            <a:r>
              <a:rPr lang="tr-TR" dirty="0" smtClean="0"/>
              <a:t>Çalışanların sağlığının korunması amacıyla kişisel  </a:t>
            </a:r>
            <a:r>
              <a:rPr lang="tr-TR" dirty="0" err="1" smtClean="0"/>
              <a:t>maruziyetlerle</a:t>
            </a:r>
            <a:r>
              <a:rPr lang="tr-TR" dirty="0" smtClean="0"/>
              <a:t> ilgili yönetmelikler yayınlanmış olup ‘İş Hijyeni Ölçüm, Test, ve Analizi Yapan Laboratuvarlar Hakkında Yönetmelik’ hükümlerince ölçülmektedir.  </a:t>
            </a:r>
            <a:endParaRPr lang="tr-TR" dirty="0"/>
          </a:p>
        </p:txBody>
      </p:sp>
      <p:sp>
        <p:nvSpPr>
          <p:cNvPr id="2" name="Başlık 1">
            <a:extLst>
              <a:ext uri="{FF2B5EF4-FFF2-40B4-BE49-F238E27FC236}">
                <a16:creationId xmlns="" xmlns:a16="http://schemas.microsoft.com/office/drawing/2014/main" id="{6E146C21-A5B3-4C6A-91C6-2B298C0311DD}"/>
              </a:ext>
            </a:extLst>
          </p:cNvPr>
          <p:cNvSpPr>
            <a:spLocks noGrp="1"/>
          </p:cNvSpPr>
          <p:nvPr>
            <p:ph type="title"/>
          </p:nvPr>
        </p:nvSpPr>
        <p:spPr/>
        <p:txBody>
          <a:bodyPr/>
          <a:lstStyle/>
          <a:p>
            <a:r>
              <a:rPr lang="tr-TR" dirty="0"/>
              <a:t>Kişisel </a:t>
            </a:r>
            <a:r>
              <a:rPr lang="tr-TR" dirty="0" err="1"/>
              <a:t>Maruziyetler</a:t>
            </a:r>
            <a:endParaRPr lang="tr-TR" dirty="0"/>
          </a:p>
        </p:txBody>
      </p:sp>
    </p:spTree>
    <p:extLst>
      <p:ext uri="{BB962C8B-B14F-4D97-AF65-F5344CB8AC3E}">
        <p14:creationId xmlns="" xmlns:p14="http://schemas.microsoft.com/office/powerpoint/2010/main" val="38201745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514350" indent="-514350">
              <a:buFont typeface="+mj-lt"/>
              <a:buAutoNum type="arabicPeriod"/>
            </a:pPr>
            <a:r>
              <a:rPr lang="tr-TR" dirty="0"/>
              <a:t>Altın, M., &amp; Taşdemir, Ş. (</a:t>
            </a:r>
            <a:r>
              <a:rPr lang="tr-TR" dirty="0" smtClean="0"/>
              <a:t>2017).</a:t>
            </a:r>
            <a:r>
              <a:rPr lang="tr-TR" dirty="0"/>
              <a:t> </a:t>
            </a:r>
            <a:r>
              <a:rPr lang="tr-TR" i="1" dirty="0"/>
              <a:t>İş Sağlığı ve Güvenliği</a:t>
            </a:r>
            <a:r>
              <a:rPr lang="tr-TR" dirty="0"/>
              <a:t>. Eğitim Yayınevi</a:t>
            </a:r>
            <a:r>
              <a:rPr lang="tr-TR" dirty="0" smtClean="0"/>
              <a:t>.</a:t>
            </a:r>
          </a:p>
          <a:p>
            <a:pPr marL="514350" indent="-514350">
              <a:buFont typeface="+mj-lt"/>
              <a:buAutoNum type="arabicPeriod"/>
            </a:pPr>
            <a:r>
              <a:rPr lang="tr-TR" dirty="0" smtClean="0"/>
              <a:t>6331 sayılı </a:t>
            </a:r>
            <a:r>
              <a:rPr lang="tr-TR" dirty="0"/>
              <a:t>İş Sağlığı ve Güvenliği Kanunu (</a:t>
            </a:r>
            <a:r>
              <a:rPr lang="tr-TR" dirty="0">
                <a:hlinkClick r:id="rId2"/>
              </a:rPr>
              <a:t>https://www.resmigazete.gov.tr/eskiler/2012/06/20120630-1.htm</a:t>
            </a:r>
            <a:r>
              <a:rPr lang="tr-TR" dirty="0" smtClean="0"/>
              <a:t>)</a:t>
            </a:r>
          </a:p>
          <a:p>
            <a:pPr marL="514350" indent="-514350">
              <a:buFont typeface="+mj-lt"/>
              <a:buAutoNum type="arabicPeriod"/>
            </a:pPr>
            <a:r>
              <a:rPr lang="tr-TR" dirty="0" err="1"/>
              <a:t>Özkiliç</a:t>
            </a:r>
            <a:r>
              <a:rPr lang="tr-TR" dirty="0"/>
              <a:t>, Ö. (2005). İş </a:t>
            </a:r>
            <a:r>
              <a:rPr lang="tr-TR" dirty="0" smtClean="0"/>
              <a:t>Sağlığı </a:t>
            </a:r>
            <a:r>
              <a:rPr lang="tr-TR" dirty="0"/>
              <a:t>ve Güvenliği, Yönetim Sistemleri ve Risk Değerlendirme Metodolojileri. </a:t>
            </a:r>
            <a:r>
              <a:rPr lang="tr-TR" i="1" dirty="0"/>
              <a:t>TİSK Yayınları, Ankara</a:t>
            </a:r>
            <a:r>
              <a:rPr lang="tr-TR" dirty="0" smtClean="0"/>
              <a:t>.</a:t>
            </a:r>
          </a:p>
          <a:p>
            <a:pPr marL="514350" indent="-514350">
              <a:buFont typeface="+mj-lt"/>
              <a:buAutoNum type="arabicPeriod"/>
            </a:pPr>
            <a:r>
              <a:rPr lang="tr-TR" dirty="0"/>
              <a:t>Selek, H. S. (2016). </a:t>
            </a:r>
            <a:r>
              <a:rPr lang="tr-TR" i="1" dirty="0"/>
              <a:t>İş sağlığı ve güvenliği (İSG): temel konular-teori-uygulama-yönetmenlik</a:t>
            </a:r>
            <a:r>
              <a:rPr lang="tr-TR" dirty="0"/>
              <a:t>. Seçkin Yayıncılık.</a:t>
            </a:r>
            <a:endParaRPr lang="tr-TR" dirty="0" smtClean="0"/>
          </a:p>
          <a:p>
            <a:pPr marL="514350" indent="-514350">
              <a:buFont typeface="+mj-lt"/>
              <a:buAutoNum type="arabicPeriod"/>
            </a:pPr>
            <a:endParaRPr lang="tr-TR" dirty="0"/>
          </a:p>
        </p:txBody>
      </p:sp>
      <p:sp>
        <p:nvSpPr>
          <p:cNvPr id="2" name="Unvan 1"/>
          <p:cNvSpPr>
            <a:spLocks noGrp="1"/>
          </p:cNvSpPr>
          <p:nvPr>
            <p:ph type="title"/>
          </p:nvPr>
        </p:nvSpPr>
        <p:spPr/>
        <p:txBody>
          <a:bodyPr/>
          <a:lstStyle/>
          <a:p>
            <a:r>
              <a:rPr lang="tr-TR" dirty="0" smtClean="0"/>
              <a:t>Kaynakça</a:t>
            </a:r>
            <a:endParaRPr lang="tr-TR" dirty="0"/>
          </a:p>
        </p:txBody>
      </p:sp>
    </p:spTree>
    <p:extLst>
      <p:ext uri="{BB962C8B-B14F-4D97-AF65-F5344CB8AC3E}">
        <p14:creationId xmlns="" xmlns:p14="http://schemas.microsoft.com/office/powerpoint/2010/main" val="27004164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43AD4382-BA95-431C-BADF-90034FC15089}"/>
              </a:ext>
            </a:extLst>
          </p:cNvPr>
          <p:cNvSpPr>
            <a:spLocks noGrp="1"/>
          </p:cNvSpPr>
          <p:nvPr>
            <p:ph idx="1"/>
          </p:nvPr>
        </p:nvSpPr>
        <p:spPr/>
        <p:txBody>
          <a:bodyPr/>
          <a:lstStyle/>
          <a:p>
            <a:r>
              <a:rPr lang="tr-TR" dirty="0"/>
              <a:t>İş yerleri, açık alanlar, kamusal alanlar ve evlerde sağlığın korunması amacını üstlenir.</a:t>
            </a:r>
          </a:p>
          <a:p>
            <a:r>
              <a:rPr lang="tr-TR" dirty="0"/>
              <a:t>Sağlıklı bir çevre insanlarda oluşabilecek kanserler, solunum yolu hastalıkları, meslek hastalıkları gibi vakaları ciddi oranda azaltabilir.</a:t>
            </a:r>
          </a:p>
          <a:p>
            <a:r>
              <a:rPr lang="tr-TR" dirty="0"/>
              <a:t>İş kazalarının önlenmesi amacıyla risk değerlendirmelerinin yapılması ve Çevresel Etki Değerlendirmesi (ÇED) kanuni süreçler içerisinde yer alır. </a:t>
            </a:r>
          </a:p>
        </p:txBody>
      </p:sp>
      <p:sp>
        <p:nvSpPr>
          <p:cNvPr id="2" name="Başlık 1">
            <a:extLst>
              <a:ext uri="{FF2B5EF4-FFF2-40B4-BE49-F238E27FC236}">
                <a16:creationId xmlns="" xmlns:a16="http://schemas.microsoft.com/office/drawing/2014/main" id="{BF731069-E1CE-491E-8C30-7B9F866574B1}"/>
              </a:ext>
            </a:extLst>
          </p:cNvPr>
          <p:cNvSpPr>
            <a:spLocks noGrp="1"/>
          </p:cNvSpPr>
          <p:nvPr>
            <p:ph type="title"/>
          </p:nvPr>
        </p:nvSpPr>
        <p:spPr/>
        <p:txBody>
          <a:bodyPr/>
          <a:lstStyle/>
          <a:p>
            <a:r>
              <a:rPr lang="tr-TR" dirty="0"/>
              <a:t>Tanım</a:t>
            </a:r>
          </a:p>
        </p:txBody>
      </p:sp>
    </p:spTree>
    <p:extLst>
      <p:ext uri="{BB962C8B-B14F-4D97-AF65-F5344CB8AC3E}">
        <p14:creationId xmlns="" xmlns:p14="http://schemas.microsoft.com/office/powerpoint/2010/main" val="355769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C0C7FBF7-DB82-4B6B-AF76-BC010EB1155B}"/>
              </a:ext>
            </a:extLst>
          </p:cNvPr>
          <p:cNvSpPr>
            <a:spLocks noGrp="1"/>
          </p:cNvSpPr>
          <p:nvPr>
            <p:ph idx="1"/>
          </p:nvPr>
        </p:nvSpPr>
        <p:spPr/>
        <p:txBody>
          <a:bodyPr>
            <a:normAutofit fontScale="92500" lnSpcReduction="20000"/>
          </a:bodyPr>
          <a:lstStyle/>
          <a:p>
            <a:r>
              <a:rPr lang="tr-TR" dirty="0"/>
              <a:t>Yaşam alanlarımızın sağlığımızı tehdit etmeyecek yönde korunmasına yönelik kanuni düzenlemelerdir.</a:t>
            </a:r>
          </a:p>
          <a:p>
            <a:r>
              <a:rPr lang="tr-TR" dirty="0"/>
              <a:t>İş yerleri çevre mevzuatı kapsamında ÇED sürecini izlemekle yükümlüdürler.</a:t>
            </a:r>
          </a:p>
          <a:p>
            <a:r>
              <a:rPr lang="tr-TR" dirty="0"/>
              <a:t>Çevre Kanunu, Çevre Denetimi Yönetmeliği, Sanayi Kaynaklı Hava Kirliliğinin Kontrolü Yönetmeliği, Kokuya Sebep Olan Emisyonların Kontrolü Yönetmeliği, Çevresel Gürültünün Değerlendirilmesi Ve Yönetimi Yönetmeliği, Su Kirliliğinin Kontrolü Yönetmeliği, Kentsel </a:t>
            </a:r>
            <a:r>
              <a:rPr lang="tr-TR" dirty="0" err="1"/>
              <a:t>Atıksu</a:t>
            </a:r>
            <a:r>
              <a:rPr lang="tr-TR" dirty="0"/>
              <a:t> Arıtımı Yönetmeliği, Atık Yönetimi Yönetmeliği, Tehlikeli Maddelerin Su Ve Çevresinde Neden Olduğu Kirliliğin Kontrolü Yönetmeliği, İş Sağlığı Ve Güvenliği Kanunu, Tozla Mücadele Yönetmeliği Ve İş Sağlığı Ve Güvenliği Risk Değerlendirmesi Yönetmeliği ilgili mevzuatı oluştururlar.</a:t>
            </a:r>
          </a:p>
          <a:p>
            <a:pPr marL="0" indent="0">
              <a:buNone/>
            </a:pPr>
            <a:endParaRPr lang="tr-TR" dirty="0"/>
          </a:p>
        </p:txBody>
      </p:sp>
      <p:sp>
        <p:nvSpPr>
          <p:cNvPr id="2" name="Başlık 1">
            <a:extLst>
              <a:ext uri="{FF2B5EF4-FFF2-40B4-BE49-F238E27FC236}">
                <a16:creationId xmlns="" xmlns:a16="http://schemas.microsoft.com/office/drawing/2014/main" id="{40426E49-3BF0-46C8-B300-290CFF331FD8}"/>
              </a:ext>
            </a:extLst>
          </p:cNvPr>
          <p:cNvSpPr>
            <a:spLocks noGrp="1"/>
          </p:cNvSpPr>
          <p:nvPr>
            <p:ph type="title"/>
          </p:nvPr>
        </p:nvSpPr>
        <p:spPr/>
        <p:txBody>
          <a:bodyPr/>
          <a:lstStyle/>
          <a:p>
            <a:r>
              <a:rPr lang="tr-TR" dirty="0"/>
              <a:t>Çevre Mevzuatı</a:t>
            </a:r>
          </a:p>
        </p:txBody>
      </p:sp>
    </p:spTree>
    <p:extLst>
      <p:ext uri="{BB962C8B-B14F-4D97-AF65-F5344CB8AC3E}">
        <p14:creationId xmlns="" xmlns:p14="http://schemas.microsoft.com/office/powerpoint/2010/main" val="6390897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D0CF3CDA-994C-43EF-AFC6-EFD8AB155281}"/>
              </a:ext>
            </a:extLst>
          </p:cNvPr>
          <p:cNvSpPr>
            <a:spLocks noGrp="1"/>
          </p:cNvSpPr>
          <p:nvPr>
            <p:ph idx="1"/>
          </p:nvPr>
        </p:nvSpPr>
        <p:spPr/>
        <p:txBody>
          <a:bodyPr/>
          <a:lstStyle/>
          <a:p>
            <a:r>
              <a:rPr lang="tr-TR" dirty="0"/>
              <a:t>Projelerin çevreye etkilerinin belirlenmesinde, olumsuz etkilerin önlenmesi amacıyla alınacak tedbirlerin, seçilen yer ve teknoloji alternatiflerinin belirlenerek değerlendirilmesinde ve projelerin uygulanmasının izlenmesi ve kontrolünde sürdürülecek çalışmalar ÇED kapsamına girmektedir.</a:t>
            </a:r>
          </a:p>
          <a:p>
            <a:r>
              <a:rPr lang="tr-TR" dirty="0"/>
              <a:t>Çevre ve Şehircilik Bakanlığı tarafından oluşturulan bu süreçte inceleme ve değerlendirme komisyonunun kurularak farklı görüşlerin alınması, formatın belirlenmesi ve çevresel etkilerin tüm yönleriyle neler olduğu ortaya konulmaktadır.</a:t>
            </a:r>
          </a:p>
        </p:txBody>
      </p:sp>
      <p:sp>
        <p:nvSpPr>
          <p:cNvPr id="2" name="Başlık 1">
            <a:extLst>
              <a:ext uri="{FF2B5EF4-FFF2-40B4-BE49-F238E27FC236}">
                <a16:creationId xmlns="" xmlns:a16="http://schemas.microsoft.com/office/drawing/2014/main" id="{74B13C8B-743E-4611-827F-3B282BC92258}"/>
              </a:ext>
            </a:extLst>
          </p:cNvPr>
          <p:cNvSpPr>
            <a:spLocks noGrp="1"/>
          </p:cNvSpPr>
          <p:nvPr>
            <p:ph type="title"/>
          </p:nvPr>
        </p:nvSpPr>
        <p:spPr/>
        <p:txBody>
          <a:bodyPr/>
          <a:lstStyle/>
          <a:p>
            <a:r>
              <a:rPr lang="tr-TR" dirty="0"/>
              <a:t>ÇED Süreci</a:t>
            </a:r>
          </a:p>
        </p:txBody>
      </p:sp>
    </p:spTree>
    <p:extLst>
      <p:ext uri="{BB962C8B-B14F-4D97-AF65-F5344CB8AC3E}">
        <p14:creationId xmlns="" xmlns:p14="http://schemas.microsoft.com/office/powerpoint/2010/main" val="22362157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83E2CB67-1891-4554-BDBC-2C7AC0BD4F76}"/>
              </a:ext>
            </a:extLst>
          </p:cNvPr>
          <p:cNvSpPr>
            <a:spLocks noGrp="1"/>
          </p:cNvSpPr>
          <p:nvPr>
            <p:ph idx="1"/>
          </p:nvPr>
        </p:nvSpPr>
        <p:spPr/>
        <p:txBody>
          <a:bodyPr>
            <a:normAutofit fontScale="92500" lnSpcReduction="10000"/>
          </a:bodyPr>
          <a:lstStyle/>
          <a:p>
            <a:r>
              <a:rPr lang="tr-TR" dirty="0"/>
              <a:t>Çevre izni; çevre kanunu uyarınca alınması gereken; emisyon, deşarj, gürültü kontrolü ve derin deniz deşarjı konularından en az birini içeren izin olarak Çevre ve Şehircilik Bakanlığı tarafından tanımlanmıştır.</a:t>
            </a:r>
          </a:p>
          <a:p>
            <a:r>
              <a:rPr lang="tr-TR" dirty="0"/>
              <a:t>Söz konusu iznin alınabilmesi için iş yerlerinin öncelikle Geçici Faaliyet Belgesi (GFB) alması gerekmektedir. Bu belgenin geçerliliği bir yıl olup iş yerinin faaliyeti uyarınca çevre izin lisansı konularındaki prosedür başlamış olmaktadır.</a:t>
            </a:r>
          </a:p>
          <a:p>
            <a:r>
              <a:rPr lang="tr-TR" dirty="0"/>
              <a:t>Çevre izni alınabilmesi için </a:t>
            </a:r>
            <a:r>
              <a:rPr lang="tr-TR" dirty="0" err="1"/>
              <a:t>atıksu</a:t>
            </a:r>
            <a:r>
              <a:rPr lang="tr-TR" dirty="0"/>
              <a:t> deşarjı ve tehlikeli madde </a:t>
            </a:r>
            <a:r>
              <a:rPr lang="tr-TR" dirty="0" err="1"/>
              <a:t>atıksu</a:t>
            </a:r>
            <a:r>
              <a:rPr lang="tr-TR" dirty="0"/>
              <a:t> deşarjı için </a:t>
            </a:r>
            <a:r>
              <a:rPr lang="tr-TR" dirty="0" err="1"/>
              <a:t>atıksu</a:t>
            </a:r>
            <a:r>
              <a:rPr lang="tr-TR" dirty="0"/>
              <a:t> arıtma tesisi proje onayı, derin deniz deşarjı için ilgili proje onayı ve emisyon için ise il müdürlüğü uygunluk yazısının alınması gerekmektedir.</a:t>
            </a:r>
          </a:p>
        </p:txBody>
      </p:sp>
      <p:sp>
        <p:nvSpPr>
          <p:cNvPr id="2" name="Başlık 1">
            <a:extLst>
              <a:ext uri="{FF2B5EF4-FFF2-40B4-BE49-F238E27FC236}">
                <a16:creationId xmlns="" xmlns:a16="http://schemas.microsoft.com/office/drawing/2014/main" id="{4307E77B-AA59-40D8-9F9B-4F8FD8835E48}"/>
              </a:ext>
            </a:extLst>
          </p:cNvPr>
          <p:cNvSpPr>
            <a:spLocks noGrp="1"/>
          </p:cNvSpPr>
          <p:nvPr>
            <p:ph type="title"/>
          </p:nvPr>
        </p:nvSpPr>
        <p:spPr/>
        <p:txBody>
          <a:bodyPr/>
          <a:lstStyle/>
          <a:p>
            <a:r>
              <a:rPr lang="tr-TR" dirty="0"/>
              <a:t>Çevre ve İzin Lisansı</a:t>
            </a:r>
          </a:p>
        </p:txBody>
      </p:sp>
    </p:spTree>
    <p:extLst>
      <p:ext uri="{BB962C8B-B14F-4D97-AF65-F5344CB8AC3E}">
        <p14:creationId xmlns="" xmlns:p14="http://schemas.microsoft.com/office/powerpoint/2010/main" val="23841969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1659D65E-58AD-456D-B89D-9E9A623247AF}"/>
              </a:ext>
            </a:extLst>
          </p:cNvPr>
          <p:cNvSpPr>
            <a:spLocks noGrp="1"/>
          </p:cNvSpPr>
          <p:nvPr>
            <p:ph idx="1"/>
          </p:nvPr>
        </p:nvSpPr>
        <p:spPr/>
        <p:txBody>
          <a:bodyPr/>
          <a:lstStyle/>
          <a:p>
            <a:r>
              <a:rPr lang="tr-TR" dirty="0"/>
              <a:t>Çevre ve iş sağlığının korunması; bir takım çevresel ölçümlerin, kişisel </a:t>
            </a:r>
            <a:r>
              <a:rPr lang="tr-TR" dirty="0" err="1"/>
              <a:t>maruziyetlerin</a:t>
            </a:r>
            <a:r>
              <a:rPr lang="tr-TR" dirty="0"/>
              <a:t>, iş sağlığı ve güvenliği standartlarının, deşarjların emisyonların zamanında ve doğru ölçülmesiyle mümkündür. </a:t>
            </a:r>
          </a:p>
          <a:p>
            <a:r>
              <a:rPr lang="tr-TR" dirty="0"/>
              <a:t>Yürürlükte olan İş Sağlığı ve Güvenliği Risk Değerlendirmesi Yönetmeliği ile iş sağlığı ve güvenliği açısından muhtemel zararların da ortadan kaldırılması gerekmektedir.</a:t>
            </a:r>
          </a:p>
        </p:txBody>
      </p:sp>
      <p:sp>
        <p:nvSpPr>
          <p:cNvPr id="2" name="Başlık 1">
            <a:extLst>
              <a:ext uri="{FF2B5EF4-FFF2-40B4-BE49-F238E27FC236}">
                <a16:creationId xmlns="" xmlns:a16="http://schemas.microsoft.com/office/drawing/2014/main" id="{D5539E8A-A0AB-49DE-B5FC-7A35DC3CFBA1}"/>
              </a:ext>
            </a:extLst>
          </p:cNvPr>
          <p:cNvSpPr>
            <a:spLocks noGrp="1"/>
          </p:cNvSpPr>
          <p:nvPr>
            <p:ph type="title"/>
          </p:nvPr>
        </p:nvSpPr>
        <p:spPr/>
        <p:txBody>
          <a:bodyPr/>
          <a:lstStyle/>
          <a:p>
            <a:r>
              <a:rPr lang="tr-TR" dirty="0"/>
              <a:t>Çevre ve İş Sağlığı Ölçümleri</a:t>
            </a:r>
          </a:p>
        </p:txBody>
      </p:sp>
    </p:spTree>
    <p:extLst>
      <p:ext uri="{BB962C8B-B14F-4D97-AF65-F5344CB8AC3E}">
        <p14:creationId xmlns="" xmlns:p14="http://schemas.microsoft.com/office/powerpoint/2010/main" val="24311696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696DDF74-7869-445F-8F6C-4A8AE203D96B}"/>
              </a:ext>
            </a:extLst>
          </p:cNvPr>
          <p:cNvSpPr>
            <a:spLocks noGrp="1"/>
          </p:cNvSpPr>
          <p:nvPr>
            <p:ph idx="1"/>
          </p:nvPr>
        </p:nvSpPr>
        <p:spPr/>
        <p:txBody>
          <a:bodyPr/>
          <a:lstStyle/>
          <a:p>
            <a:r>
              <a:rPr lang="tr-TR" dirty="0"/>
              <a:t>Çevre ve iş sağlığı ölçümleri, belirli standartlar kapsamında yeterlilik belgesi almış, yetkin kişi ya da laboratuvarlar tarafından yapılmaktadır. </a:t>
            </a:r>
          </a:p>
          <a:p>
            <a:r>
              <a:rPr lang="tr-TR" dirty="0"/>
              <a:t>Çevre ve şehircilik bakanlığı tarafından yayınlanan Çevre Ölçüm ve Analiz Laboratuvarları Yeterlik Yönetmeliği hükümleri uyarınca Türk Akreditasyon Kurumu (TÜRKAK) tarafından yetkilendirilen ve akreditasyon alan laboratuvarlar çevre ve iş sağlığı ile ilgili ölçüm ve analizleri yapmaktadır.</a:t>
            </a:r>
          </a:p>
          <a:p>
            <a:r>
              <a:rPr lang="tr-TR" dirty="0"/>
              <a:t>Ölçümler, ilgili yönetmelikler uyarınca yapılmaktadır.</a:t>
            </a:r>
          </a:p>
        </p:txBody>
      </p:sp>
      <p:sp>
        <p:nvSpPr>
          <p:cNvPr id="2" name="Başlık 1">
            <a:extLst>
              <a:ext uri="{FF2B5EF4-FFF2-40B4-BE49-F238E27FC236}">
                <a16:creationId xmlns="" xmlns:a16="http://schemas.microsoft.com/office/drawing/2014/main" id="{4F637B35-296D-4ADE-86B3-15C560A27ED4}"/>
              </a:ext>
            </a:extLst>
          </p:cNvPr>
          <p:cNvSpPr>
            <a:spLocks noGrp="1"/>
          </p:cNvSpPr>
          <p:nvPr>
            <p:ph type="title"/>
          </p:nvPr>
        </p:nvSpPr>
        <p:spPr/>
        <p:txBody>
          <a:bodyPr/>
          <a:lstStyle/>
          <a:p>
            <a:r>
              <a:rPr lang="tr-TR" dirty="0"/>
              <a:t>Ölçüm Laboratuvarları ve Numune Alma</a:t>
            </a:r>
          </a:p>
        </p:txBody>
      </p:sp>
    </p:spTree>
    <p:extLst>
      <p:ext uri="{BB962C8B-B14F-4D97-AF65-F5344CB8AC3E}">
        <p14:creationId xmlns="" xmlns:p14="http://schemas.microsoft.com/office/powerpoint/2010/main" val="6597704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D3B0AC88-9644-4D66-B3F4-C7DCF0C61DDB}"/>
              </a:ext>
            </a:extLst>
          </p:cNvPr>
          <p:cNvSpPr>
            <a:spLocks noGrp="1"/>
          </p:cNvSpPr>
          <p:nvPr>
            <p:ph idx="1"/>
          </p:nvPr>
        </p:nvSpPr>
        <p:spPr/>
        <p:txBody>
          <a:bodyPr>
            <a:normAutofit lnSpcReduction="10000"/>
          </a:bodyPr>
          <a:lstStyle/>
          <a:p>
            <a:r>
              <a:rPr lang="tr-TR" dirty="0"/>
              <a:t>Su ortamlarının kalite sınıflandırmaları ve kullanım amaçları, su kalitesinin korunmasına yönelik planlama esasları ve yasakları, atık su deşarjlarını ve atık sularla ilgili altyapı tesislerine ilişkin esaslar bu yönetmelik kapsamında oluşturulmuştur.</a:t>
            </a:r>
          </a:p>
          <a:p>
            <a:r>
              <a:rPr lang="tr-TR" dirty="0"/>
              <a:t>Çevresel su kalitesi ile ilgili yönetmelik ekinde yer alan kirlilik sınıflandırmasına göre fiziksel ve inorganik-kimyasal parametreler, organik parametreler, inorganik kirlenme parametreleri ve bakteriyolojik parametreler olarak dört ana ölçüm değişkeni belirlenmiş olup toplamda 45 adet kirlilik parametresi belirlenmiştir.</a:t>
            </a:r>
          </a:p>
        </p:txBody>
      </p:sp>
      <p:sp>
        <p:nvSpPr>
          <p:cNvPr id="2" name="Başlık 1">
            <a:extLst>
              <a:ext uri="{FF2B5EF4-FFF2-40B4-BE49-F238E27FC236}">
                <a16:creationId xmlns="" xmlns:a16="http://schemas.microsoft.com/office/drawing/2014/main" id="{983B5CE9-DEB1-403F-A4A2-F49C610879BA}"/>
              </a:ext>
            </a:extLst>
          </p:cNvPr>
          <p:cNvSpPr>
            <a:spLocks noGrp="1"/>
          </p:cNvSpPr>
          <p:nvPr>
            <p:ph type="title"/>
          </p:nvPr>
        </p:nvSpPr>
        <p:spPr/>
        <p:txBody>
          <a:bodyPr/>
          <a:lstStyle/>
          <a:p>
            <a:r>
              <a:rPr lang="tr-TR" dirty="0"/>
              <a:t>Su ve Atık sular</a:t>
            </a:r>
          </a:p>
        </p:txBody>
      </p:sp>
    </p:spTree>
    <p:extLst>
      <p:ext uri="{BB962C8B-B14F-4D97-AF65-F5344CB8AC3E}">
        <p14:creationId xmlns="" xmlns:p14="http://schemas.microsoft.com/office/powerpoint/2010/main" val="22758159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4F64267E-90BE-43E4-B9C7-FE2CBAEF9F5B}"/>
              </a:ext>
            </a:extLst>
          </p:cNvPr>
          <p:cNvSpPr>
            <a:spLocks noGrp="1"/>
          </p:cNvSpPr>
          <p:nvPr>
            <p:ph idx="1"/>
          </p:nvPr>
        </p:nvSpPr>
        <p:spPr/>
        <p:txBody>
          <a:bodyPr/>
          <a:lstStyle/>
          <a:p>
            <a:r>
              <a:rPr lang="tr-TR" dirty="0"/>
              <a:t>Önemli miktarda emisyon, sanayi tesislerinden, bacalardan, insanlardan, araçlardan ve katı atık depolama alanlarından kaynaklanmaktadır. </a:t>
            </a:r>
          </a:p>
          <a:p>
            <a:r>
              <a:rPr lang="tr-TR" dirty="0"/>
              <a:t>Hava kirliliğine neden olan noktasal ya da hareketli kaynaklardan beslenen en mühim kirletici parametreler; partikül madde(PM</a:t>
            </a:r>
            <a:r>
              <a:rPr lang="tr-TR" baseline="-25000" dirty="0"/>
              <a:t>10</a:t>
            </a:r>
            <a:r>
              <a:rPr lang="tr-TR" dirty="0"/>
              <a:t>), kükürt dioksit (SO</a:t>
            </a:r>
            <a:r>
              <a:rPr lang="tr-TR" baseline="-25000" dirty="0"/>
              <a:t>2</a:t>
            </a:r>
            <a:r>
              <a:rPr lang="tr-TR" dirty="0"/>
              <a:t>), </a:t>
            </a:r>
            <a:r>
              <a:rPr lang="tr-TR" dirty="0" err="1"/>
              <a:t>karbonmonoksit</a:t>
            </a:r>
            <a:r>
              <a:rPr lang="tr-TR" dirty="0"/>
              <a:t> ve azot oksitler (</a:t>
            </a:r>
            <a:r>
              <a:rPr lang="tr-TR" dirty="0" err="1"/>
              <a:t>NO</a:t>
            </a:r>
            <a:r>
              <a:rPr lang="tr-TR" baseline="-25000" dirty="0" err="1"/>
              <a:t>x</a:t>
            </a:r>
            <a:r>
              <a:rPr lang="tr-TR" dirty="0"/>
              <a:t>)’</a:t>
            </a:r>
            <a:r>
              <a:rPr lang="tr-TR" dirty="0" err="1"/>
              <a:t>dir</a:t>
            </a:r>
            <a:r>
              <a:rPr lang="tr-TR" dirty="0"/>
              <a:t>. </a:t>
            </a:r>
          </a:p>
          <a:p>
            <a:r>
              <a:rPr lang="tr-TR" dirty="0"/>
              <a:t>Global ölçekli hava kirliliği sorunu olan CO</a:t>
            </a:r>
            <a:r>
              <a:rPr lang="tr-TR" baseline="-25000" dirty="0"/>
              <a:t>2 </a:t>
            </a:r>
            <a:r>
              <a:rPr lang="tr-TR" dirty="0"/>
              <a:t>seviyesinin yükselmesi ise küresel iklim değişikliğine neden olmaktadır.</a:t>
            </a:r>
          </a:p>
        </p:txBody>
      </p:sp>
      <p:sp>
        <p:nvSpPr>
          <p:cNvPr id="2" name="Başlık 1">
            <a:extLst>
              <a:ext uri="{FF2B5EF4-FFF2-40B4-BE49-F238E27FC236}">
                <a16:creationId xmlns="" xmlns:a16="http://schemas.microsoft.com/office/drawing/2014/main" id="{4F4EF5E2-EABE-409C-AD37-4B9C0D23DD50}"/>
              </a:ext>
            </a:extLst>
          </p:cNvPr>
          <p:cNvSpPr>
            <a:spLocks noGrp="1"/>
          </p:cNvSpPr>
          <p:nvPr>
            <p:ph type="title"/>
          </p:nvPr>
        </p:nvSpPr>
        <p:spPr/>
        <p:txBody>
          <a:bodyPr/>
          <a:lstStyle/>
          <a:p>
            <a:r>
              <a:rPr lang="tr-TR" dirty="0"/>
              <a:t>Emisyon</a:t>
            </a:r>
          </a:p>
        </p:txBody>
      </p:sp>
    </p:spTree>
    <p:extLst>
      <p:ext uri="{BB962C8B-B14F-4D97-AF65-F5344CB8AC3E}">
        <p14:creationId xmlns="" xmlns:p14="http://schemas.microsoft.com/office/powerpoint/2010/main" val="4925664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labalık">
  <a:themeElements>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322</TotalTime>
  <Words>869</Words>
  <Application>Microsoft Office PowerPoint</Application>
  <PresentationFormat>Özel</PresentationFormat>
  <Paragraphs>61</Paragraphs>
  <Slides>14</Slides>
  <Notes>0</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Kalabalık</vt:lpstr>
      <vt:lpstr>ÇEVRE VE İŞ SAĞLIĞI</vt:lpstr>
      <vt:lpstr>Tanım</vt:lpstr>
      <vt:lpstr>Çevre Mevzuatı</vt:lpstr>
      <vt:lpstr>ÇED Süreci</vt:lpstr>
      <vt:lpstr>Çevre ve İzin Lisansı</vt:lpstr>
      <vt:lpstr>Çevre ve İş Sağlığı Ölçümleri</vt:lpstr>
      <vt:lpstr>Ölçüm Laboratuvarları ve Numune Alma</vt:lpstr>
      <vt:lpstr>Su ve Atık sular</vt:lpstr>
      <vt:lpstr>Emisyon</vt:lpstr>
      <vt:lpstr>İmisyon ve Toz</vt:lpstr>
      <vt:lpstr>Gürültü</vt:lpstr>
      <vt:lpstr>Aydınlatma, Termal Konfor ve Nem</vt:lpstr>
      <vt:lpstr>Kişisel Maruziyetler</vt:lpstr>
      <vt:lpstr>Kaynakça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ÇEVRE VE İŞ SAĞLIĞI</dc:title>
  <dc:creator>RUSEN KORAY EYISON</dc:creator>
  <cp:lastModifiedBy>hatice</cp:lastModifiedBy>
  <cp:revision>30</cp:revision>
  <dcterms:created xsi:type="dcterms:W3CDTF">2021-03-01T10:25:28Z</dcterms:created>
  <dcterms:modified xsi:type="dcterms:W3CDTF">2021-03-04T09:57:18Z</dcterms:modified>
</cp:coreProperties>
</file>