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258" r:id="rId3"/>
    <p:sldId id="259" r:id="rId4"/>
    <p:sldId id="284" r:id="rId5"/>
    <p:sldId id="285" r:id="rId6"/>
    <p:sldId id="336" r:id="rId7"/>
    <p:sldId id="312" r:id="rId8"/>
    <p:sldId id="314" r:id="rId9"/>
    <p:sldId id="317" r:id="rId10"/>
    <p:sldId id="318" r:id="rId11"/>
    <p:sldId id="320" r:id="rId12"/>
    <p:sldId id="321" r:id="rId13"/>
    <p:sldId id="330" r:id="rId14"/>
    <p:sldId id="331" r:id="rId15"/>
    <p:sldId id="332" r:id="rId16"/>
    <p:sldId id="333" r:id="rId17"/>
    <p:sldId id="335"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3" d="100"/>
          <a:sy n="73" d="100"/>
        </p:scale>
        <p:origin x="-382" y="22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E53BFE-C944-41A4-9781-36CEA06B88A0}" type="datetimeFigureOut">
              <a:rPr lang="tr-TR" smtClean="0"/>
              <a:t>28.01.2021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7E2D4-07BB-4F19-B6F5-DA6469E3E0A1}" type="slidenum">
              <a:rPr lang="tr-TR" smtClean="0"/>
              <a:t>‹#›</a:t>
            </a:fld>
            <a:endParaRPr lang="tr-TR"/>
          </a:p>
        </p:txBody>
      </p:sp>
    </p:spTree>
    <p:extLst>
      <p:ext uri="{BB962C8B-B14F-4D97-AF65-F5344CB8AC3E}">
        <p14:creationId xmlns:p14="http://schemas.microsoft.com/office/powerpoint/2010/main" val="3890700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3</a:t>
            </a:fld>
            <a:endParaRPr lang="tr-TR"/>
          </a:p>
        </p:txBody>
      </p:sp>
    </p:spTree>
    <p:extLst>
      <p:ext uri="{BB962C8B-B14F-4D97-AF65-F5344CB8AC3E}">
        <p14:creationId xmlns:p14="http://schemas.microsoft.com/office/powerpoint/2010/main" val="3756469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13</a:t>
            </a:fld>
            <a:endParaRPr lang="tr-TR"/>
          </a:p>
        </p:txBody>
      </p:sp>
    </p:spTree>
    <p:extLst>
      <p:ext uri="{BB962C8B-B14F-4D97-AF65-F5344CB8AC3E}">
        <p14:creationId xmlns:p14="http://schemas.microsoft.com/office/powerpoint/2010/main" val="1891725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14</a:t>
            </a:fld>
            <a:endParaRPr lang="tr-TR"/>
          </a:p>
        </p:txBody>
      </p:sp>
    </p:spTree>
    <p:extLst>
      <p:ext uri="{BB962C8B-B14F-4D97-AF65-F5344CB8AC3E}">
        <p14:creationId xmlns:p14="http://schemas.microsoft.com/office/powerpoint/2010/main" val="262335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15</a:t>
            </a:fld>
            <a:endParaRPr lang="tr-TR"/>
          </a:p>
        </p:txBody>
      </p:sp>
    </p:spTree>
    <p:extLst>
      <p:ext uri="{BB962C8B-B14F-4D97-AF65-F5344CB8AC3E}">
        <p14:creationId xmlns:p14="http://schemas.microsoft.com/office/powerpoint/2010/main" val="1096984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16</a:t>
            </a:fld>
            <a:endParaRPr lang="tr-TR"/>
          </a:p>
        </p:txBody>
      </p:sp>
    </p:spTree>
    <p:extLst>
      <p:ext uri="{BB962C8B-B14F-4D97-AF65-F5344CB8AC3E}">
        <p14:creationId xmlns:p14="http://schemas.microsoft.com/office/powerpoint/2010/main" val="1933113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4</a:t>
            </a:fld>
            <a:endParaRPr lang="tr-TR"/>
          </a:p>
        </p:txBody>
      </p:sp>
    </p:spTree>
    <p:extLst>
      <p:ext uri="{BB962C8B-B14F-4D97-AF65-F5344CB8AC3E}">
        <p14:creationId xmlns:p14="http://schemas.microsoft.com/office/powerpoint/2010/main" val="4144736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5</a:t>
            </a:fld>
            <a:endParaRPr lang="tr-TR"/>
          </a:p>
        </p:txBody>
      </p:sp>
    </p:spTree>
    <p:extLst>
      <p:ext uri="{BB962C8B-B14F-4D97-AF65-F5344CB8AC3E}">
        <p14:creationId xmlns:p14="http://schemas.microsoft.com/office/powerpoint/2010/main" val="2581648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7</a:t>
            </a:fld>
            <a:endParaRPr lang="tr-TR"/>
          </a:p>
        </p:txBody>
      </p:sp>
    </p:spTree>
    <p:extLst>
      <p:ext uri="{BB962C8B-B14F-4D97-AF65-F5344CB8AC3E}">
        <p14:creationId xmlns:p14="http://schemas.microsoft.com/office/powerpoint/2010/main" val="4010163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8</a:t>
            </a:fld>
            <a:endParaRPr lang="tr-TR"/>
          </a:p>
        </p:txBody>
      </p:sp>
    </p:spTree>
    <p:extLst>
      <p:ext uri="{BB962C8B-B14F-4D97-AF65-F5344CB8AC3E}">
        <p14:creationId xmlns:p14="http://schemas.microsoft.com/office/powerpoint/2010/main" val="2442496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9</a:t>
            </a:fld>
            <a:endParaRPr lang="tr-TR"/>
          </a:p>
        </p:txBody>
      </p:sp>
    </p:spTree>
    <p:extLst>
      <p:ext uri="{BB962C8B-B14F-4D97-AF65-F5344CB8AC3E}">
        <p14:creationId xmlns:p14="http://schemas.microsoft.com/office/powerpoint/2010/main" val="1609882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10</a:t>
            </a:fld>
            <a:endParaRPr lang="tr-TR"/>
          </a:p>
        </p:txBody>
      </p:sp>
    </p:spTree>
    <p:extLst>
      <p:ext uri="{BB962C8B-B14F-4D97-AF65-F5344CB8AC3E}">
        <p14:creationId xmlns:p14="http://schemas.microsoft.com/office/powerpoint/2010/main" val="3631381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11</a:t>
            </a:fld>
            <a:endParaRPr lang="tr-TR"/>
          </a:p>
        </p:txBody>
      </p:sp>
    </p:spTree>
    <p:extLst>
      <p:ext uri="{BB962C8B-B14F-4D97-AF65-F5344CB8AC3E}">
        <p14:creationId xmlns:p14="http://schemas.microsoft.com/office/powerpoint/2010/main" val="2506525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297E2D4-07BB-4F19-B6F5-DA6469E3E0A1}" type="slidenum">
              <a:rPr lang="tr-TR" smtClean="0"/>
              <a:t>12</a:t>
            </a:fld>
            <a:endParaRPr lang="tr-TR"/>
          </a:p>
        </p:txBody>
      </p:sp>
    </p:spTree>
    <p:extLst>
      <p:ext uri="{BB962C8B-B14F-4D97-AF65-F5344CB8AC3E}">
        <p14:creationId xmlns:p14="http://schemas.microsoft.com/office/powerpoint/2010/main" val="3375702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endParaRPr lang="tr-TR"/>
          </a:p>
        </p:txBody>
      </p:sp>
      <p:sp>
        <p:nvSpPr>
          <p:cNvPr id="6" name="Slayt Numarası Yer Tutucusu 5"/>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1028254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a:prstGeom prst="rect">
            <a:avLst/>
          </a:prstGeom>
        </p:spPr>
        <p:txBody>
          <a:bodyPr/>
          <a:lstStyle/>
          <a:p>
            <a:r>
              <a:rPr lang="tr-TR"/>
              <a:t>Asıl başlık stili için tıklatın</a:t>
            </a:r>
          </a:p>
        </p:txBody>
      </p:sp>
      <p:sp>
        <p:nvSpPr>
          <p:cNvPr id="3" name="Dikey Metin Yer Tutucusu 2"/>
          <p:cNvSpPr>
            <a:spLocks noGrp="1"/>
          </p:cNvSpPr>
          <p:nvPr>
            <p:ph type="body" orient="vert" idx="1"/>
          </p:nvPr>
        </p:nvSpPr>
        <p:spPr>
          <a:xfrm>
            <a:off x="838200" y="1825625"/>
            <a:ext cx="10515600" cy="4351338"/>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endParaRPr lang="tr-TR"/>
          </a:p>
        </p:txBody>
      </p:sp>
      <p:sp>
        <p:nvSpPr>
          <p:cNvPr id="5" name="Altbilgi Yer Tutucusu 4"/>
          <p:cNvSpPr>
            <a:spLocks noGrp="1"/>
          </p:cNvSpPr>
          <p:nvPr>
            <p:ph type="ftr" sz="quarter" idx="11"/>
          </p:nvPr>
        </p:nvSpPr>
        <p:spPr>
          <a:xfrm>
            <a:off x="4038600" y="6356350"/>
            <a:ext cx="4114800" cy="365125"/>
          </a:xfrm>
          <a:prstGeom prst="rect">
            <a:avLst/>
          </a:prstGeom>
        </p:spPr>
        <p:txBody>
          <a:bodyPr/>
          <a:lstStyle/>
          <a:p>
            <a:endParaRPr lang="tr-TR"/>
          </a:p>
        </p:txBody>
      </p:sp>
      <p:sp>
        <p:nvSpPr>
          <p:cNvPr id="6" name="Slayt Numarası Yer Tutucusu 5"/>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266292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a:prstGeom prst="rect">
            <a:avLst/>
          </a:prstGeo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endParaRPr lang="tr-TR"/>
          </a:p>
        </p:txBody>
      </p:sp>
      <p:sp>
        <p:nvSpPr>
          <p:cNvPr id="5" name="Altbilgi Yer Tutucusu 4"/>
          <p:cNvSpPr>
            <a:spLocks noGrp="1"/>
          </p:cNvSpPr>
          <p:nvPr>
            <p:ph type="ftr" sz="quarter" idx="11"/>
          </p:nvPr>
        </p:nvSpPr>
        <p:spPr>
          <a:xfrm>
            <a:off x="4038600" y="6356350"/>
            <a:ext cx="4114800" cy="365125"/>
          </a:xfrm>
          <a:prstGeom prst="rect">
            <a:avLst/>
          </a:prstGeom>
        </p:spPr>
        <p:txBody>
          <a:bodyPr/>
          <a:lstStyle/>
          <a:p>
            <a:endParaRPr lang="tr-TR"/>
          </a:p>
        </p:txBody>
      </p:sp>
      <p:sp>
        <p:nvSpPr>
          <p:cNvPr id="6" name="Slayt Numarası Yer Tutucusu 5"/>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916155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 Slaydı">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63515" y="1759789"/>
            <a:ext cx="10813212" cy="468414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3515" y="0"/>
            <a:ext cx="10813212" cy="1430840"/>
          </a:xfrm>
          <a:prstGeom prst="rect">
            <a:avLst/>
          </a:prstGeom>
        </p:spPr>
      </p:pic>
      <p:sp>
        <p:nvSpPr>
          <p:cNvPr id="4" name="Altbilgi Yer Tutucusu 4"/>
          <p:cNvSpPr>
            <a:spLocks noGrp="1"/>
          </p:cNvSpPr>
          <p:nvPr>
            <p:ph type="ftr" sz="quarter" idx="3"/>
          </p:nvPr>
        </p:nvSpPr>
        <p:spPr>
          <a:xfrm>
            <a:off x="4038600" y="6478436"/>
            <a:ext cx="4114800" cy="379563"/>
          </a:xfrm>
          <a:prstGeom prst="rect">
            <a:avLst/>
          </a:prstGeom>
        </p:spPr>
        <p:txBody>
          <a:bodyPr/>
          <a:lstStyle>
            <a:lvl1pPr>
              <a:defRPr baseline="0">
                <a:solidFill>
                  <a:schemeClr val="accent6">
                    <a:lumMod val="75000"/>
                  </a:schemeClr>
                </a:solidFill>
              </a:defRPr>
            </a:lvl1pPr>
          </a:lstStyle>
          <a:p>
            <a:endParaRPr lang="tr-TR" dirty="0"/>
          </a:p>
        </p:txBody>
      </p:sp>
    </p:spTree>
    <p:extLst>
      <p:ext uri="{BB962C8B-B14F-4D97-AF65-F5344CB8AC3E}">
        <p14:creationId xmlns:p14="http://schemas.microsoft.com/office/powerpoint/2010/main" val="79100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a:prstGeom prst="rect">
            <a:avLst/>
          </a:prstGeom>
        </p:spPr>
        <p:txBody>
          <a:bodyPr/>
          <a:lstStyle/>
          <a:p>
            <a:r>
              <a:rPr lang="tr-TR"/>
              <a:t>Asıl başlık stili için tıklatın</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endParaRPr lang="tr-TR"/>
          </a:p>
        </p:txBody>
      </p:sp>
      <p:sp>
        <p:nvSpPr>
          <p:cNvPr id="6" name="Slayt Numarası Yer Tutucusu 5"/>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337121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a:prstGeom prst="rect">
            <a:avLst/>
          </a:prstGeo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endParaRPr lang="tr-TR"/>
          </a:p>
        </p:txBody>
      </p:sp>
      <p:sp>
        <p:nvSpPr>
          <p:cNvPr id="6" name="Slayt Numarası Yer Tutucusu 5"/>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951824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a:prstGeom prst="rect">
            <a:avLst/>
          </a:prstGeom>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endParaRPr lang="tr-TR"/>
          </a:p>
        </p:txBody>
      </p:sp>
      <p:sp>
        <p:nvSpPr>
          <p:cNvPr id="7" name="Slayt Numarası Yer Tutucusu 6"/>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372159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a:prstGeom prst="rect">
            <a:avLst/>
          </a:prstGeo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a:xfrm>
            <a:off x="838200" y="6356350"/>
            <a:ext cx="2743200" cy="365125"/>
          </a:xfrm>
          <a:prstGeom prst="rect">
            <a:avLst/>
          </a:prstGeom>
        </p:spPr>
        <p:txBody>
          <a:bodyPr/>
          <a:lstStyle/>
          <a:p>
            <a:endParaRPr lang="tr-TR"/>
          </a:p>
        </p:txBody>
      </p:sp>
      <p:sp>
        <p:nvSpPr>
          <p:cNvPr id="8" name="Altbilgi Yer Tutucusu 7"/>
          <p:cNvSpPr>
            <a:spLocks noGrp="1"/>
          </p:cNvSpPr>
          <p:nvPr>
            <p:ph type="ftr" sz="quarter" idx="11"/>
          </p:nvPr>
        </p:nvSpPr>
        <p:spPr>
          <a:xfrm>
            <a:off x="4038600" y="6356350"/>
            <a:ext cx="4114800" cy="365125"/>
          </a:xfrm>
          <a:prstGeom prst="rect">
            <a:avLst/>
          </a:prstGeom>
        </p:spPr>
        <p:txBody>
          <a:bodyPr/>
          <a:lstStyle/>
          <a:p>
            <a:endParaRPr lang="tr-TR"/>
          </a:p>
        </p:txBody>
      </p:sp>
      <p:sp>
        <p:nvSpPr>
          <p:cNvPr id="9" name="Slayt Numarası Yer Tutucusu 8"/>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82962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a:prstGeom prst="rect">
            <a:avLst/>
          </a:prstGeom>
        </p:spPr>
        <p:txBody>
          <a:bodyPr/>
          <a:lstStyle/>
          <a:p>
            <a:r>
              <a:rPr lang="tr-TR"/>
              <a:t>Asıl başlık stili için tıklatın</a:t>
            </a:r>
          </a:p>
        </p:txBody>
      </p:sp>
      <p:sp>
        <p:nvSpPr>
          <p:cNvPr id="3" name="Veri Yer Tutucusu 2"/>
          <p:cNvSpPr>
            <a:spLocks noGrp="1"/>
          </p:cNvSpPr>
          <p:nvPr>
            <p:ph type="dt" sz="half" idx="10"/>
          </p:nvPr>
        </p:nvSpPr>
        <p:spPr>
          <a:xfrm>
            <a:off x="838200" y="6356350"/>
            <a:ext cx="2743200" cy="365125"/>
          </a:xfrm>
          <a:prstGeom prst="rect">
            <a:avLst/>
          </a:prstGeom>
        </p:spPr>
        <p:txBody>
          <a:bodyPr/>
          <a:lstStyle/>
          <a:p>
            <a:endParaRPr lang="tr-TR"/>
          </a:p>
        </p:txBody>
      </p:sp>
      <p:sp>
        <p:nvSpPr>
          <p:cNvPr id="4" name="Altbilgi Yer Tutucusu 3"/>
          <p:cNvSpPr>
            <a:spLocks noGrp="1"/>
          </p:cNvSpPr>
          <p:nvPr>
            <p:ph type="ftr" sz="quarter" idx="11"/>
          </p:nvPr>
        </p:nvSpPr>
        <p:spPr>
          <a:xfrm>
            <a:off x="4038600" y="6356350"/>
            <a:ext cx="4114800" cy="365125"/>
          </a:xfrm>
          <a:prstGeom prst="rect">
            <a:avLst/>
          </a:prstGeom>
        </p:spPr>
        <p:txBody>
          <a:bodyPr/>
          <a:lstStyle/>
          <a:p>
            <a:endParaRPr lang="tr-TR"/>
          </a:p>
        </p:txBody>
      </p:sp>
      <p:sp>
        <p:nvSpPr>
          <p:cNvPr id="5" name="Slayt Numarası Yer Tutucusu 4"/>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240351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38200" y="6356350"/>
            <a:ext cx="2743200" cy="365125"/>
          </a:xfrm>
          <a:prstGeom prst="rect">
            <a:avLst/>
          </a:prstGeom>
        </p:spPr>
        <p:txBody>
          <a:bodyPr/>
          <a:lstStyle/>
          <a:p>
            <a:endParaRPr lang="tr-TR"/>
          </a:p>
        </p:txBody>
      </p:sp>
      <p:sp>
        <p:nvSpPr>
          <p:cNvPr id="3" name="Altbilgi Yer Tutucusu 2"/>
          <p:cNvSpPr>
            <a:spLocks noGrp="1"/>
          </p:cNvSpPr>
          <p:nvPr>
            <p:ph type="ftr" sz="quarter" idx="11"/>
          </p:nvPr>
        </p:nvSpPr>
        <p:spPr>
          <a:xfrm>
            <a:off x="4038600" y="6356350"/>
            <a:ext cx="4114800" cy="365125"/>
          </a:xfrm>
          <a:prstGeom prst="rect">
            <a:avLst/>
          </a:prstGeom>
        </p:spPr>
        <p:txBody>
          <a:bodyPr/>
          <a:lstStyle/>
          <a:p>
            <a:endParaRPr lang="tr-TR"/>
          </a:p>
        </p:txBody>
      </p:sp>
      <p:sp>
        <p:nvSpPr>
          <p:cNvPr id="4" name="Slayt Numarası Yer Tutucusu 3"/>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214347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a:prstGeom prst="rect">
            <a:avLst/>
          </a:prstGeo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endParaRPr lang="tr-TR"/>
          </a:p>
        </p:txBody>
      </p:sp>
      <p:sp>
        <p:nvSpPr>
          <p:cNvPr id="6" name="Altbilgi Yer Tutucusu 5"/>
          <p:cNvSpPr>
            <a:spLocks noGrp="1"/>
          </p:cNvSpPr>
          <p:nvPr>
            <p:ph type="ftr" sz="quarter" idx="11"/>
          </p:nvPr>
        </p:nvSpPr>
        <p:spPr>
          <a:xfrm>
            <a:off x="4038600" y="6356350"/>
            <a:ext cx="4114800" cy="365125"/>
          </a:xfrm>
          <a:prstGeom prst="rect">
            <a:avLst/>
          </a:prstGeom>
        </p:spPr>
        <p:txBody>
          <a:bodyPr/>
          <a:lstStyle/>
          <a:p>
            <a:endParaRPr lang="tr-TR"/>
          </a:p>
        </p:txBody>
      </p:sp>
      <p:sp>
        <p:nvSpPr>
          <p:cNvPr id="7" name="Slayt Numarası Yer Tutucusu 6"/>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239545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a:prstGeom prst="rect">
            <a:avLst/>
          </a:prstGeo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endParaRPr lang="tr-TR"/>
          </a:p>
        </p:txBody>
      </p:sp>
      <p:sp>
        <p:nvSpPr>
          <p:cNvPr id="6" name="Altbilgi Yer Tutucusu 5"/>
          <p:cNvSpPr>
            <a:spLocks noGrp="1"/>
          </p:cNvSpPr>
          <p:nvPr>
            <p:ph type="ftr" sz="quarter" idx="11"/>
          </p:nvPr>
        </p:nvSpPr>
        <p:spPr>
          <a:xfrm>
            <a:off x="4038600" y="6356350"/>
            <a:ext cx="4114800" cy="365125"/>
          </a:xfrm>
          <a:prstGeom prst="rect">
            <a:avLst/>
          </a:prstGeom>
        </p:spPr>
        <p:txBody>
          <a:bodyPr/>
          <a:lstStyle/>
          <a:p>
            <a:endParaRPr lang="tr-TR"/>
          </a:p>
        </p:txBody>
      </p:sp>
      <p:sp>
        <p:nvSpPr>
          <p:cNvPr id="7" name="Slayt Numarası Yer Tutucusu 6"/>
          <p:cNvSpPr>
            <a:spLocks noGrp="1"/>
          </p:cNvSpPr>
          <p:nvPr>
            <p:ph type="sldNum" sz="quarter" idx="12"/>
          </p:nvPr>
        </p:nvSpPr>
        <p:spPr/>
        <p:txBody>
          <a:bodyPr/>
          <a:lstStyle/>
          <a:p>
            <a:fld id="{0AF1EF65-C5D1-4C8B-BFE5-D0E3D0026F77}" type="slidenum">
              <a:rPr lang="tr-TR" smtClean="0"/>
              <a:t>‹#›</a:t>
            </a:fld>
            <a:endParaRPr lang="tr-TR"/>
          </a:p>
        </p:txBody>
      </p:sp>
    </p:spTree>
    <p:extLst>
      <p:ext uri="{BB962C8B-B14F-4D97-AF65-F5344CB8AC3E}">
        <p14:creationId xmlns:p14="http://schemas.microsoft.com/office/powerpoint/2010/main" val="72057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1EF65-C5D1-4C8B-BFE5-D0E3D0026F77}" type="slidenum">
              <a:rPr lang="tr-TR" smtClean="0"/>
              <a:t>‹#›</a:t>
            </a:fld>
            <a:endParaRPr lang="tr-TR" dirty="0"/>
          </a:p>
        </p:txBody>
      </p:sp>
    </p:spTree>
    <p:extLst>
      <p:ext uri="{BB962C8B-B14F-4D97-AF65-F5344CB8AC3E}">
        <p14:creationId xmlns:p14="http://schemas.microsoft.com/office/powerpoint/2010/main" val="876900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63515" y="1498295"/>
            <a:ext cx="10813212" cy="4945638"/>
          </a:xfrm>
        </p:spPr>
        <p:txBody>
          <a:bodyPr/>
          <a:lstStyle/>
          <a:p>
            <a:endParaRPr lang="tr-TR" sz="3600" b="1" dirty="0">
              <a:solidFill>
                <a:srgbClr val="002060"/>
              </a:solidFill>
            </a:endParaRPr>
          </a:p>
          <a:p>
            <a:endParaRPr lang="tr-TR" sz="3600" b="1" dirty="0">
              <a:solidFill>
                <a:srgbClr val="0070C0"/>
              </a:solidFill>
            </a:endParaRPr>
          </a:p>
          <a:p>
            <a:r>
              <a:rPr lang="tr-TR" sz="4000" b="1" dirty="0">
                <a:solidFill>
                  <a:srgbClr val="FF0000"/>
                </a:solidFill>
              </a:rPr>
              <a:t>MARKA HUKUKU II</a:t>
            </a:r>
            <a:endParaRPr lang="tr-TR" sz="4000" dirty="0">
              <a:solidFill>
                <a:srgbClr val="FF0000"/>
              </a:solidFill>
            </a:endParaRPr>
          </a:p>
          <a:p>
            <a:endParaRPr lang="tr-TR" dirty="0">
              <a:solidFill>
                <a:srgbClr val="0070C0"/>
              </a:solidFill>
            </a:endParaRPr>
          </a:p>
          <a:p>
            <a:r>
              <a:rPr lang="tr-TR" b="1" dirty="0">
                <a:solidFill>
                  <a:srgbClr val="0070C0"/>
                </a:solidFill>
              </a:rPr>
              <a:t>NİSPİ RET NEDENLERİ</a:t>
            </a:r>
            <a:endParaRPr lang="tr-TR" sz="2800" b="1" dirty="0">
              <a:solidFill>
                <a:srgbClr val="0070C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p:txBody>
      </p:sp>
    </p:spTree>
    <p:extLst>
      <p:ext uri="{BB962C8B-B14F-4D97-AF65-F5344CB8AC3E}">
        <p14:creationId xmlns:p14="http://schemas.microsoft.com/office/powerpoint/2010/main" val="4079660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363557" y="1795748"/>
            <a:ext cx="11435508" cy="5062251"/>
          </a:xfrm>
        </p:spPr>
        <p:txBody>
          <a:bodyPr>
            <a:normAutofit fontScale="92500"/>
          </a:bodyPr>
          <a:lstStyle/>
          <a:p>
            <a:pPr algn="just"/>
            <a:r>
              <a:rPr lang="tr-TR" dirty="0">
                <a:solidFill>
                  <a:srgbClr val="FF0000"/>
                </a:solidFill>
              </a:rPr>
              <a:t>4. Paris Sözleşmesi Anlamında Tanınmış Markalar İle Aynı veya Benzer İşaretler</a:t>
            </a:r>
          </a:p>
          <a:p>
            <a:pPr algn="just"/>
            <a:r>
              <a:rPr lang="tr-TR" dirty="0">
                <a:solidFill>
                  <a:srgbClr val="0070C0"/>
                </a:solidFill>
              </a:rPr>
              <a:t>SMK md. 6/4’e göre Paris Sözleşmesinin 1. mükerrer 6’ncı maddesi “</a:t>
            </a:r>
            <a:r>
              <a:rPr lang="tr-TR" i="1" dirty="0">
                <a:solidFill>
                  <a:srgbClr val="0070C0"/>
                </a:solidFill>
              </a:rPr>
              <a:t>Birlik ülkeleri, tescilin yapıldığı ülkenin yetkili makamınca söz konusu ülkede bu sözleşmeden yararlanacağı kabul olunan bir kişiye ait olduğu, aynı ya da benzeri mallar için kullanıldığı iyi bilinen tanınmış bir markanın herhangi bir karışıklığa yol açabilecek bir şekilde yeniden reprodüksiyonunu, taklit edilmesini veya aslına yakın bir şekilde değiştirilmesini içeren bir markanın kullanılmasını gerek mevzuat izin verdiği takdirde resen gerekse ilgilinin isteği üzerine yasaklamayı ve tescilini reddetmeyi veya iptal etmeyi taahhüt eder</a:t>
            </a:r>
            <a:r>
              <a:rPr lang="tr-TR" dirty="0">
                <a:solidFill>
                  <a:srgbClr val="0070C0"/>
                </a:solidFill>
              </a:rPr>
              <a:t>” hükmünü getirmektedir.</a:t>
            </a:r>
          </a:p>
          <a:p>
            <a:pPr algn="just"/>
            <a:r>
              <a:rPr lang="tr-TR" dirty="0">
                <a:solidFill>
                  <a:srgbClr val="0070C0"/>
                </a:solidFill>
              </a:rPr>
              <a:t>Bu maddenin uygulanabilmesi için dört koşul bir araya gelmelidir:</a:t>
            </a:r>
          </a:p>
          <a:p>
            <a:pPr marL="342900" indent="-342900" algn="just">
              <a:buFont typeface="Arial" panose="020B0604020202020204" pitchFamily="34" charset="0"/>
              <a:buChar char="•"/>
            </a:pPr>
            <a:r>
              <a:rPr lang="tr-TR" dirty="0">
                <a:solidFill>
                  <a:srgbClr val="0070C0"/>
                </a:solidFill>
              </a:rPr>
              <a:t>Paris Sözleşmesi’nden yararlanacağı kabul edilen bir tüzel ya da gerçek kişinin mevcudiyeti,</a:t>
            </a:r>
          </a:p>
          <a:p>
            <a:pPr marL="342900" indent="-342900" algn="just">
              <a:buFont typeface="Arial" panose="020B0604020202020204" pitchFamily="34" charset="0"/>
              <a:buChar char="•"/>
            </a:pPr>
            <a:r>
              <a:rPr lang="tr-TR" dirty="0">
                <a:solidFill>
                  <a:srgbClr val="0070C0"/>
                </a:solidFill>
              </a:rPr>
              <a:t>Tanınmış bir markanın varlığı,</a:t>
            </a:r>
          </a:p>
          <a:p>
            <a:pPr marL="342900" indent="-342900" algn="just">
              <a:buFont typeface="Arial" panose="020B0604020202020204" pitchFamily="34" charset="0"/>
              <a:buChar char="•"/>
            </a:pPr>
            <a:r>
              <a:rPr lang="tr-TR" dirty="0">
                <a:solidFill>
                  <a:srgbClr val="0070C0"/>
                </a:solidFill>
              </a:rPr>
              <a:t>Tanınmış markanın aynı ya da benzer ürünlerde kullanılması,</a:t>
            </a:r>
          </a:p>
          <a:p>
            <a:pPr marL="342900" indent="-342900" algn="just">
              <a:buFont typeface="Arial" panose="020B0604020202020204" pitchFamily="34" charset="0"/>
              <a:buChar char="•"/>
            </a:pPr>
            <a:r>
              <a:rPr lang="tr-TR" dirty="0">
                <a:solidFill>
                  <a:srgbClr val="0070C0"/>
                </a:solidFill>
              </a:rPr>
              <a:t>Tanınmış markanın karışıklığa yol açabilecek şekilde taklit ediliyor olması.</a:t>
            </a:r>
          </a:p>
        </p:txBody>
      </p:sp>
    </p:spTree>
    <p:extLst>
      <p:ext uri="{BB962C8B-B14F-4D97-AF65-F5344CB8AC3E}">
        <p14:creationId xmlns:p14="http://schemas.microsoft.com/office/powerpoint/2010/main" val="890100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363557" y="1795748"/>
            <a:ext cx="11435508" cy="5062251"/>
          </a:xfrm>
        </p:spPr>
        <p:txBody>
          <a:bodyPr>
            <a:normAutofit fontScale="92500" lnSpcReduction="10000"/>
          </a:bodyPr>
          <a:lstStyle/>
          <a:p>
            <a:pPr algn="just"/>
            <a:r>
              <a:rPr lang="tr-TR" dirty="0">
                <a:solidFill>
                  <a:srgbClr val="FF0000"/>
                </a:solidFill>
              </a:rPr>
              <a:t>5. Türkiye’de Tescil Edilmiş veya Tescil Başvurusu Daha Önceki Tarihte Yapılmış Tanınmış Markalar İle Aynı ya da Benzer İşaretler </a:t>
            </a:r>
          </a:p>
          <a:p>
            <a:pPr algn="just"/>
            <a:r>
              <a:rPr lang="tr-TR" dirty="0">
                <a:solidFill>
                  <a:srgbClr val="0070C0"/>
                </a:solidFill>
              </a:rPr>
              <a:t>556 sayılı KHK da olduğu gibi </a:t>
            </a:r>
            <a:r>
              <a:rPr lang="tr-TR" dirty="0" err="1">
                <a:solidFill>
                  <a:srgbClr val="0070C0"/>
                </a:solidFill>
              </a:rPr>
              <a:t>SMK’da</a:t>
            </a:r>
            <a:r>
              <a:rPr lang="tr-TR" dirty="0">
                <a:solidFill>
                  <a:srgbClr val="0070C0"/>
                </a:solidFill>
              </a:rPr>
              <a:t> da tanınmışlık düzeyine ulaşan markalara ilişkin </a:t>
            </a:r>
            <a:r>
              <a:rPr lang="tr-TR" dirty="0" err="1">
                <a:solidFill>
                  <a:srgbClr val="0070C0"/>
                </a:solidFill>
              </a:rPr>
              <a:t>nisbi</a:t>
            </a:r>
            <a:r>
              <a:rPr lang="tr-TR" dirty="0">
                <a:solidFill>
                  <a:srgbClr val="0070C0"/>
                </a:solidFill>
              </a:rPr>
              <a:t> ret nedeni ve hükümsüzlük nedeni olarak düzenlenmiştir. SMK md. 6/5 “</a:t>
            </a:r>
            <a:r>
              <a:rPr lang="tr-TR" i="1" dirty="0">
                <a:solidFill>
                  <a:srgbClr val="0070C0"/>
                </a:solidFill>
              </a:rPr>
              <a:t>tescil edilmiş veya tescil için başvurusu daha önceki tarihte yapılmış bir markanın, Türkiye’de ulaştığı tanınmışlık düzeyi nedeniyle haksız bir yararın sağlanabileceği, markanın itibarının zarar görebileceği veya ayırt edici karakterini zedelenebileceği hallerde, aynı ya da benzer markanın tescil başvurusu haklı bir nedene dayanma hali saklı kalmak kaydıyla, başvurunun aynı, benzer veya farklı mal veya hizmetlerde yapılmış olmasına bakılmaksızın önceki tarihli marka sahibinin itiraz üzerine reddedilir</a:t>
            </a:r>
            <a:r>
              <a:rPr lang="tr-TR" dirty="0">
                <a:solidFill>
                  <a:srgbClr val="0070C0"/>
                </a:solidFill>
              </a:rPr>
              <a:t>” hükmü yer almaktadır. Bu koşulun gerçekleşebilmesi için öncelikle eskiden tescil edilmiş ya da tescili için başvurulmuş markanın, Türkiye’de belli bir tanınmışlık düzeyine yükselmesi aranmaktadır .</a:t>
            </a:r>
          </a:p>
          <a:p>
            <a:pPr algn="just"/>
            <a:r>
              <a:rPr lang="tr-TR" dirty="0">
                <a:solidFill>
                  <a:srgbClr val="0070C0"/>
                </a:solidFill>
              </a:rPr>
              <a:t>Hükümden de anlaşılacağı üzere, söz konusu nispi ret engelinin uygulanabilmesi için; tescil engeli olarak ileri sürülen markanın, Türkiye’de tanınmışlık düzeyine ulaşmış marka ile aynı ya da benzer olması gerekmektedir. Ayrıca sonraki tarihli başvuru konusu işaretin tescili, toplumda tanınmışlık düzeyine ulaşmış markanın ününden haksız yarar sağlanmasına, onun itibarına zarar vermesine veya onun ayırt edici karakterinin zedelenmesine neden olmalıdır .</a:t>
            </a:r>
          </a:p>
        </p:txBody>
      </p:sp>
    </p:spTree>
    <p:extLst>
      <p:ext uri="{BB962C8B-B14F-4D97-AF65-F5344CB8AC3E}">
        <p14:creationId xmlns:p14="http://schemas.microsoft.com/office/powerpoint/2010/main" val="3545814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363557" y="1795748"/>
            <a:ext cx="11435508" cy="5062251"/>
          </a:xfrm>
        </p:spPr>
        <p:txBody>
          <a:bodyPr>
            <a:normAutofit fontScale="92500" lnSpcReduction="20000"/>
          </a:bodyPr>
          <a:lstStyle/>
          <a:p>
            <a:pPr algn="just"/>
            <a:r>
              <a:rPr lang="tr-TR" dirty="0">
                <a:solidFill>
                  <a:srgbClr val="FF0000"/>
                </a:solidFill>
              </a:rPr>
              <a:t>5. Türkiye’de Tescil Edilmiş veya Tescil Başvurusu Daha Önceki Tarihte Yapılmış Tanınmış Markalar İle Aynı ya da Benzer İşaretler </a:t>
            </a:r>
          </a:p>
          <a:p>
            <a:pPr algn="just"/>
            <a:r>
              <a:rPr lang="tr-TR" dirty="0">
                <a:solidFill>
                  <a:srgbClr val="0070C0"/>
                </a:solidFill>
              </a:rPr>
              <a:t>Önceki düzenleme 556 sayılı KHK md. 8/4’ten farklı olarak SMK, sonraki tarihli başvuru sahibine başvuru yapma konusunda “haklı sebep” ileri sürme imkânı tanımış, ayrıca şartların sağlanması halinde anılan korumanın, mal/hizmetlerin aynı, benzer ya da benzer olmasına bakılmaksızın uygulanabileceğini öngörmüştür.</a:t>
            </a:r>
          </a:p>
          <a:p>
            <a:pPr algn="just"/>
            <a:r>
              <a:rPr lang="tr-TR" dirty="0">
                <a:solidFill>
                  <a:srgbClr val="0070C0"/>
                </a:solidFill>
              </a:rPr>
              <a:t>Bu doğrultuda SMK md. 6/5 gerekçe gösterilerek yapılan itirazlar incelenirken şöyle bir değerlendirme yapmak gerekmektedir:</a:t>
            </a:r>
          </a:p>
          <a:p>
            <a:pPr marL="342900" indent="-342900" algn="just">
              <a:buFont typeface="Arial" panose="020B0604020202020204" pitchFamily="34" charset="0"/>
              <a:buChar char="•"/>
            </a:pPr>
            <a:r>
              <a:rPr lang="tr-TR" dirty="0">
                <a:solidFill>
                  <a:srgbClr val="0070C0"/>
                </a:solidFill>
              </a:rPr>
              <a:t>İtiraza gerekçe gösterilen ve tanınmışlığı iddia edilen markanın Türkiye’de itiraz edilen başvurudan önceki tarihte tescilinin veya tescil başvurusunun olup olmadığı,</a:t>
            </a:r>
          </a:p>
          <a:p>
            <a:pPr marL="342900" indent="-342900" algn="just">
              <a:buFont typeface="Arial" panose="020B0604020202020204" pitchFamily="34" charset="0"/>
              <a:buChar char="•"/>
            </a:pPr>
            <a:r>
              <a:rPr lang="tr-TR" dirty="0">
                <a:solidFill>
                  <a:srgbClr val="0070C0"/>
                </a:solidFill>
              </a:rPr>
              <a:t>İtiraz edilen başvuru ile itiraza mesnet markaların aynı ya da benzer olup olmadıkları,</a:t>
            </a:r>
          </a:p>
          <a:p>
            <a:pPr marL="342900" indent="-342900" algn="just">
              <a:buFont typeface="Arial" panose="020B0604020202020204" pitchFamily="34" charset="0"/>
              <a:buChar char="•"/>
            </a:pPr>
            <a:r>
              <a:rPr lang="tr-TR" dirty="0">
                <a:solidFill>
                  <a:srgbClr val="0070C0"/>
                </a:solidFill>
              </a:rPr>
              <a:t>İtiraza gerekçe olarak gösterilen markanın Türkiye’de tanınmışlık düzeyine ulaşıp ulaşmadığı,</a:t>
            </a:r>
          </a:p>
          <a:p>
            <a:pPr marL="342900" indent="-342900" algn="just">
              <a:buFont typeface="Arial" panose="020B0604020202020204" pitchFamily="34" charset="0"/>
              <a:buChar char="•"/>
            </a:pPr>
            <a:r>
              <a:rPr lang="tr-TR" dirty="0">
                <a:solidFill>
                  <a:srgbClr val="0070C0"/>
                </a:solidFill>
              </a:rPr>
              <a:t>Tanınmışlık düzeyine ulaşan markadan haksız bir yararın sağlanıp sağlanmayacağı, </a:t>
            </a:r>
          </a:p>
          <a:p>
            <a:pPr marL="342900" indent="-342900" algn="just">
              <a:buFont typeface="Arial" panose="020B0604020202020204" pitchFamily="34" charset="0"/>
              <a:buChar char="•"/>
            </a:pPr>
            <a:r>
              <a:rPr lang="tr-TR" dirty="0">
                <a:solidFill>
                  <a:srgbClr val="0070C0"/>
                </a:solidFill>
              </a:rPr>
              <a:t>Tanınmışlık düzeyine ulaşan markanın itibarına zarar verip vermeyeceği,</a:t>
            </a:r>
          </a:p>
          <a:p>
            <a:pPr marL="342900" indent="-342900" algn="just">
              <a:buFont typeface="Arial" panose="020B0604020202020204" pitchFamily="34" charset="0"/>
              <a:buChar char="•"/>
            </a:pPr>
            <a:r>
              <a:rPr lang="tr-TR" dirty="0">
                <a:solidFill>
                  <a:srgbClr val="0070C0"/>
                </a:solidFill>
              </a:rPr>
              <a:t>Tanınmışlık düzeyine ulaşan markanın ayırt edici karakterini zedeleyip zedelemeyeceği.</a:t>
            </a:r>
          </a:p>
        </p:txBody>
      </p:sp>
    </p:spTree>
    <p:extLst>
      <p:ext uri="{BB962C8B-B14F-4D97-AF65-F5344CB8AC3E}">
        <p14:creationId xmlns:p14="http://schemas.microsoft.com/office/powerpoint/2010/main" val="3837032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451692" y="1553379"/>
            <a:ext cx="11347373" cy="5304621"/>
          </a:xfrm>
        </p:spPr>
        <p:txBody>
          <a:bodyPr>
            <a:normAutofit fontScale="92500" lnSpcReduction="10000"/>
          </a:bodyPr>
          <a:lstStyle/>
          <a:p>
            <a:pPr algn="just"/>
            <a:r>
              <a:rPr lang="tr-TR" dirty="0">
                <a:solidFill>
                  <a:srgbClr val="FF0000"/>
                </a:solidFill>
              </a:rPr>
              <a:t>6. Markanın Başkasına Ait İsmi, Fotoğrafı, Telif Hakkı veya Herhangi Bir Fikri Mülkiyet Hakkını Kapsaması</a:t>
            </a:r>
          </a:p>
          <a:p>
            <a:pPr marL="342900" indent="-342900" algn="just">
              <a:buFont typeface="Arial" panose="020B0604020202020204" pitchFamily="34" charset="0"/>
              <a:buChar char="•"/>
            </a:pPr>
            <a:r>
              <a:rPr lang="tr-TR" dirty="0">
                <a:solidFill>
                  <a:srgbClr val="0070C0"/>
                </a:solidFill>
              </a:rPr>
              <a:t>Tescil için başvurusu yapılan markanın, başkasına ait kişi ismi, fotoğrafı, telif hakkı veya herhangi bir sınai mülkiyet hakkını kapsaması halinde, hak sahibinin itirazı üzerine tescil başvurusu reddedilir.</a:t>
            </a:r>
          </a:p>
          <a:p>
            <a:pPr marL="342900" indent="-342900" algn="just">
              <a:buFont typeface="Arial" panose="020B0604020202020204" pitchFamily="34" charset="0"/>
              <a:buChar char="•"/>
            </a:pPr>
            <a:r>
              <a:rPr lang="tr-TR" dirty="0">
                <a:solidFill>
                  <a:srgbClr val="0070C0"/>
                </a:solidFill>
              </a:rPr>
              <a:t>Belli hallerde Ahmet, Mehmet gibi isimlerin tescili mümkündür. Ancak, Mustafa Koç gibi isimler tescil edilemez. Zira bu halde, Türkiye’de tanınan Koç grubunun, yan kuruluşunun bir markası, tali markası gibi algılanır ve şirketin ününden haksız kazanç elde edilir. </a:t>
            </a:r>
            <a:endParaRPr lang="tr-TR" dirty="0" smtClean="0">
              <a:solidFill>
                <a:srgbClr val="0070C0"/>
              </a:solidFill>
            </a:endParaRPr>
          </a:p>
          <a:p>
            <a:pPr marL="342900" indent="-342900" algn="just">
              <a:buFont typeface="Arial" panose="020B0604020202020204" pitchFamily="34" charset="0"/>
              <a:buChar char="•"/>
            </a:pPr>
            <a:r>
              <a:rPr lang="tr-TR" dirty="0" smtClean="0">
                <a:solidFill>
                  <a:srgbClr val="0070C0"/>
                </a:solidFill>
              </a:rPr>
              <a:t>Başkasına </a:t>
            </a:r>
            <a:r>
              <a:rPr lang="tr-TR" dirty="0">
                <a:solidFill>
                  <a:srgbClr val="0070C0"/>
                </a:solidFill>
              </a:rPr>
              <a:t>ait fotoğraf üzerinde o kimsenin kişilik hakkı vardır, tescil gerçekleşmişse bu çok açık bir hükümsüzlük sebebidir.</a:t>
            </a:r>
          </a:p>
          <a:p>
            <a:pPr marL="342900" indent="-342900" algn="just">
              <a:buFont typeface="Arial" panose="020B0604020202020204" pitchFamily="34" charset="0"/>
              <a:buChar char="•"/>
            </a:pPr>
            <a:r>
              <a:rPr lang="tr-TR" dirty="0">
                <a:solidFill>
                  <a:srgbClr val="0070C0"/>
                </a:solidFill>
              </a:rPr>
              <a:t>Başkasına ait bir telif hakkı konusu olan işaretin de marka olarak tesciline telif hakkı sahibi tarafından itiraz edilebilir. Bu ünlü bir romanın ya da filmin ayırt edici adı olabileceği gibi, bir desen, bir resim, grafik eser de olabilir. Beyaz Kale, GARFIELD örnekleri vardır.</a:t>
            </a:r>
          </a:p>
          <a:p>
            <a:pPr marL="342900" indent="-342900" algn="just">
              <a:buFont typeface="Arial" panose="020B0604020202020204" pitchFamily="34" charset="0"/>
              <a:buChar char="•"/>
            </a:pPr>
            <a:r>
              <a:rPr lang="tr-TR" dirty="0">
                <a:solidFill>
                  <a:srgbClr val="0070C0"/>
                </a:solidFill>
              </a:rPr>
              <a:t>Başkasına ait ticaret unvanı, işletme adı, endüstriyel tasarım tescili gibi sınai hak sahiplerinin de bu hak konularının bir başkası tarafından izinsiz olarak tescili taleplerine itirazda bulunarak tescili engellemeleri veya hükümsüzlüğünü talep etmeleri mümkündür.</a:t>
            </a:r>
          </a:p>
        </p:txBody>
      </p:sp>
    </p:spTree>
    <p:extLst>
      <p:ext uri="{BB962C8B-B14F-4D97-AF65-F5344CB8AC3E}">
        <p14:creationId xmlns:p14="http://schemas.microsoft.com/office/powerpoint/2010/main" val="4174019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980501" y="1972019"/>
            <a:ext cx="10377889" cy="4885981"/>
          </a:xfrm>
        </p:spPr>
        <p:txBody>
          <a:bodyPr>
            <a:normAutofit/>
          </a:bodyPr>
          <a:lstStyle/>
          <a:p>
            <a:pPr algn="just"/>
            <a:r>
              <a:rPr lang="tr-TR" dirty="0">
                <a:solidFill>
                  <a:srgbClr val="FF0000"/>
                </a:solidFill>
              </a:rPr>
              <a:t>7. Sona Eren Ortak Marka veya Garanti Markasının Aynı veya Benzeri Olan Marka</a:t>
            </a:r>
          </a:p>
          <a:p>
            <a:pPr algn="just"/>
            <a:r>
              <a:rPr lang="tr-TR" dirty="0">
                <a:solidFill>
                  <a:srgbClr val="0070C0"/>
                </a:solidFill>
              </a:rPr>
              <a:t>SMK md. 6/7’ya göre ortak ve garanti markalarının sona ermesinden itibaren üç yıl içinde ortak marka veya garanti markası ile aynı veya benzeri olan marka tescil başvurusu itiraz üzerine reddedilir. Ortak markanın ve garanti markasının her bir sahibi bu itirazı ileri sürebilir.</a:t>
            </a:r>
          </a:p>
        </p:txBody>
      </p:sp>
    </p:spTree>
    <p:extLst>
      <p:ext uri="{BB962C8B-B14F-4D97-AF65-F5344CB8AC3E}">
        <p14:creationId xmlns:p14="http://schemas.microsoft.com/office/powerpoint/2010/main" val="4073230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980501" y="1972019"/>
            <a:ext cx="10377889" cy="4885981"/>
          </a:xfrm>
        </p:spPr>
        <p:txBody>
          <a:bodyPr>
            <a:normAutofit/>
          </a:bodyPr>
          <a:lstStyle/>
          <a:p>
            <a:pPr algn="just"/>
            <a:r>
              <a:rPr lang="tr-TR" dirty="0">
                <a:solidFill>
                  <a:srgbClr val="FF0000"/>
                </a:solidFill>
              </a:rPr>
              <a:t>8. Koruma Süresinin Dolmasından Sonra Yenilenmeyen Markanın Aynı veya Benzeri Olan Marka</a:t>
            </a:r>
          </a:p>
          <a:p>
            <a:pPr algn="just"/>
            <a:r>
              <a:rPr lang="tr-TR" dirty="0">
                <a:solidFill>
                  <a:srgbClr val="0070C0"/>
                </a:solidFill>
              </a:rPr>
              <a:t>Tescil edilmiş bir markanın koruma süresi 10 yıldır. Koruma süresi 10 yıl sonra tekrar bir 10 yıl uzatılabilir. Sürenin uzatılmaması durumunda bu marka iki yıl süreyle nispi ret nedenleri ile korunabilir. SMK md. 6/8 bu imkânı sağlamaktadır. Buna göre bir markanın yenilenmeme nedeniyle koruma süresinin dolmasından sonra iki yıl içerisinde, söz konusu markanın bu iki yıllık süre içinde kullanılıyor olması şartıyla aynı veya benzer markanın, aynı veya benzer mal ve hizmetler için yapılan tescil başvurusu itiraz üzerine reddedilir.</a:t>
            </a:r>
          </a:p>
        </p:txBody>
      </p:sp>
    </p:spTree>
    <p:extLst>
      <p:ext uri="{BB962C8B-B14F-4D97-AF65-F5344CB8AC3E}">
        <p14:creationId xmlns:p14="http://schemas.microsoft.com/office/powerpoint/2010/main" val="1708299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980501" y="1972019"/>
            <a:ext cx="10377889" cy="4885981"/>
          </a:xfrm>
        </p:spPr>
        <p:txBody>
          <a:bodyPr>
            <a:normAutofit fontScale="92500" lnSpcReduction="10000"/>
          </a:bodyPr>
          <a:lstStyle/>
          <a:p>
            <a:pPr algn="just"/>
            <a:r>
              <a:rPr lang="tr-TR" dirty="0">
                <a:solidFill>
                  <a:srgbClr val="FF0000"/>
                </a:solidFill>
              </a:rPr>
              <a:t>9. </a:t>
            </a:r>
            <a:r>
              <a:rPr lang="tr-TR" dirty="0" err="1">
                <a:solidFill>
                  <a:srgbClr val="FF0000"/>
                </a:solidFill>
              </a:rPr>
              <a:t>Kötüniyet</a:t>
            </a:r>
            <a:endParaRPr lang="tr-TR" dirty="0">
              <a:solidFill>
                <a:srgbClr val="FF0000"/>
              </a:solidFill>
            </a:endParaRPr>
          </a:p>
          <a:p>
            <a:pPr algn="just"/>
            <a:r>
              <a:rPr lang="tr-TR" dirty="0">
                <a:solidFill>
                  <a:srgbClr val="0070C0"/>
                </a:solidFill>
              </a:rPr>
              <a:t>SMK md. 6/9 “</a:t>
            </a:r>
            <a:r>
              <a:rPr lang="tr-TR" i="1" dirty="0" err="1">
                <a:solidFill>
                  <a:srgbClr val="0070C0"/>
                </a:solidFill>
              </a:rPr>
              <a:t>Kötüniyetle</a:t>
            </a:r>
            <a:r>
              <a:rPr lang="tr-TR" i="1" dirty="0">
                <a:solidFill>
                  <a:srgbClr val="0070C0"/>
                </a:solidFill>
              </a:rPr>
              <a:t> yapılan marka başvuruları itiraz üzerine reddedilir</a:t>
            </a:r>
            <a:r>
              <a:rPr lang="tr-TR" dirty="0">
                <a:solidFill>
                  <a:srgbClr val="0070C0"/>
                </a:solidFill>
              </a:rPr>
              <a:t>” hükmünü getirmektedir.</a:t>
            </a:r>
          </a:p>
          <a:p>
            <a:pPr algn="just"/>
            <a:r>
              <a:rPr lang="tr-TR" dirty="0">
                <a:solidFill>
                  <a:srgbClr val="0070C0"/>
                </a:solidFill>
              </a:rPr>
              <a:t>Markanın </a:t>
            </a:r>
            <a:r>
              <a:rPr lang="tr-TR" dirty="0" err="1">
                <a:solidFill>
                  <a:srgbClr val="0070C0"/>
                </a:solidFill>
              </a:rPr>
              <a:t>kötüniyetli</a:t>
            </a:r>
            <a:r>
              <a:rPr lang="tr-TR" dirty="0">
                <a:solidFill>
                  <a:srgbClr val="0070C0"/>
                </a:solidFill>
              </a:rPr>
              <a:t> olarak tescili, 556 sayılı KHK’da bir ret sebebi veya hükümsüzlük sebebi olarak yer almamaktaydı. </a:t>
            </a:r>
            <a:endParaRPr lang="tr-TR" dirty="0" smtClean="0">
              <a:solidFill>
                <a:srgbClr val="0070C0"/>
              </a:solidFill>
            </a:endParaRPr>
          </a:p>
          <a:p>
            <a:pPr algn="just"/>
            <a:r>
              <a:rPr lang="tr-TR" dirty="0" smtClean="0">
                <a:solidFill>
                  <a:srgbClr val="0070C0"/>
                </a:solidFill>
              </a:rPr>
              <a:t>Yargıtay </a:t>
            </a:r>
            <a:r>
              <a:rPr lang="tr-TR" dirty="0">
                <a:solidFill>
                  <a:srgbClr val="0070C0"/>
                </a:solidFill>
              </a:rPr>
              <a:t>11. HD de 2008 yılına kadar </a:t>
            </a:r>
            <a:r>
              <a:rPr lang="tr-TR" dirty="0" err="1">
                <a:solidFill>
                  <a:srgbClr val="0070C0"/>
                </a:solidFill>
              </a:rPr>
              <a:t>kötüniyetli</a:t>
            </a:r>
            <a:r>
              <a:rPr lang="tr-TR" dirty="0">
                <a:solidFill>
                  <a:srgbClr val="0070C0"/>
                </a:solidFill>
              </a:rPr>
              <a:t> tescil halini bir hükümsüzlük sebebi olarak kabul etmiyordu. </a:t>
            </a:r>
            <a:endParaRPr lang="tr-TR" dirty="0" smtClean="0">
              <a:solidFill>
                <a:srgbClr val="0070C0"/>
              </a:solidFill>
            </a:endParaRPr>
          </a:p>
          <a:p>
            <a:pPr algn="just"/>
            <a:r>
              <a:rPr lang="tr-TR" dirty="0" err="1" smtClean="0">
                <a:solidFill>
                  <a:srgbClr val="0070C0"/>
                </a:solidFill>
              </a:rPr>
              <a:t>Kötüniyetli</a:t>
            </a:r>
            <a:r>
              <a:rPr lang="tr-TR" dirty="0" smtClean="0">
                <a:solidFill>
                  <a:srgbClr val="0070C0"/>
                </a:solidFill>
              </a:rPr>
              <a:t> </a:t>
            </a:r>
            <a:r>
              <a:rPr lang="tr-TR" dirty="0">
                <a:solidFill>
                  <a:srgbClr val="0070C0"/>
                </a:solidFill>
              </a:rPr>
              <a:t>tescilin bir hükümsüzlük sebebi olarak kabulü, İstanbul 4. FSHHM tarafından verilen bir direnme kararının HGK tarafından onanması ile mümkün olabilmiştir. İstanbul 4. </a:t>
            </a:r>
            <a:r>
              <a:rPr lang="tr-TR" dirty="0" err="1">
                <a:solidFill>
                  <a:srgbClr val="0070C0"/>
                </a:solidFill>
              </a:rPr>
              <a:t>FSHHM’nin</a:t>
            </a:r>
            <a:r>
              <a:rPr lang="tr-TR" dirty="0">
                <a:solidFill>
                  <a:srgbClr val="0070C0"/>
                </a:solidFill>
              </a:rPr>
              <a:t> </a:t>
            </a:r>
            <a:r>
              <a:rPr lang="tr-TR" b="1" i="1" dirty="0">
                <a:solidFill>
                  <a:srgbClr val="0070C0"/>
                </a:solidFill>
              </a:rPr>
              <a:t>RG 512 + şekil </a:t>
            </a:r>
            <a:r>
              <a:rPr lang="tr-TR" dirty="0">
                <a:solidFill>
                  <a:srgbClr val="0070C0"/>
                </a:solidFill>
              </a:rPr>
              <a:t>markasının tescili ile ilgili olarak açılan bir hükümsüzlük davasında verilen hükümsüzlük kararının Yargıtay 11. HD tarafından bozulması üzerine, İstanbul 4. FSHHM direnme kararı vermiştir. Bu direnme kararı HGK tarafından yerinde görülerek, karar onanmıştır . Böylece kötü niyetli tescil hali TMK md. 2 deki genel hükme dayanılarak bariz kötü niyetin vatlığının ispatı halinde bir hükümsüzlük nedeni olarak kabul edilmiştir.</a:t>
            </a:r>
          </a:p>
        </p:txBody>
      </p:sp>
    </p:spTree>
    <p:extLst>
      <p:ext uri="{BB962C8B-B14F-4D97-AF65-F5344CB8AC3E}">
        <p14:creationId xmlns:p14="http://schemas.microsoft.com/office/powerpoint/2010/main" val="198442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63515" y="1498295"/>
            <a:ext cx="10813212" cy="4945638"/>
          </a:xfrm>
        </p:spPr>
        <p:txBody>
          <a:bodyPr/>
          <a:lstStyle/>
          <a:p>
            <a:endParaRPr lang="tr-TR" sz="3600" b="1" dirty="0">
              <a:solidFill>
                <a:srgbClr val="002060"/>
              </a:solidFill>
            </a:endParaRPr>
          </a:p>
          <a:p>
            <a:endParaRPr lang="tr-TR" sz="3600" b="1" dirty="0">
              <a:solidFill>
                <a:srgbClr val="0070C0"/>
              </a:solidFill>
            </a:endParaRPr>
          </a:p>
          <a:p>
            <a:endParaRPr lang="tr-TR" dirty="0">
              <a:solidFill>
                <a:srgbClr val="0070C0"/>
              </a:solidFill>
            </a:endParaRPr>
          </a:p>
          <a:p>
            <a:r>
              <a:rPr lang="tr-TR" b="1" dirty="0">
                <a:solidFill>
                  <a:srgbClr val="0070C0"/>
                </a:solidFill>
              </a:rPr>
              <a:t>Prof. Dr. Arzu OĞUZ</a:t>
            </a:r>
          </a:p>
          <a:p>
            <a:r>
              <a:rPr lang="tr-TR" sz="2000" dirty="0">
                <a:solidFill>
                  <a:srgbClr val="0070C0"/>
                </a:solidFill>
              </a:rPr>
              <a:t>Ankara Üniversitesi Hukuk Fakültesi Fikri Mülkiyet Hukuku ABD Başkanı</a:t>
            </a:r>
          </a:p>
          <a:p>
            <a:r>
              <a:rPr lang="tr-TR" sz="2000" dirty="0">
                <a:solidFill>
                  <a:srgbClr val="0070C0"/>
                </a:solidFill>
              </a:rPr>
              <a:t>Ankara Üniversitesi Fikri ve Sınai Haklar Araştırma ve Uygulama Merkezi Müdürü</a:t>
            </a:r>
          </a:p>
          <a:p>
            <a:endParaRPr lang="tr-TR" sz="2800" b="1" dirty="0">
              <a:solidFill>
                <a:srgbClr val="0070C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a:p>
            <a:endParaRPr lang="tr-TR" dirty="0">
              <a:solidFill>
                <a:srgbClr val="002060"/>
              </a:solidFill>
            </a:endParaRPr>
          </a:p>
        </p:txBody>
      </p:sp>
    </p:spTree>
    <p:extLst>
      <p:ext uri="{BB962C8B-B14F-4D97-AF65-F5344CB8AC3E}">
        <p14:creationId xmlns:p14="http://schemas.microsoft.com/office/powerpoint/2010/main" val="4156669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1013552" y="2071171"/>
            <a:ext cx="10256702" cy="4372761"/>
          </a:xfrm>
        </p:spPr>
        <p:txBody>
          <a:bodyPr>
            <a:normAutofit/>
          </a:bodyPr>
          <a:lstStyle/>
          <a:p>
            <a:pPr algn="just"/>
            <a:r>
              <a:rPr lang="tr-TR" dirty="0">
                <a:solidFill>
                  <a:srgbClr val="0070C0"/>
                </a:solidFill>
              </a:rPr>
              <a:t>Nispi ret nedenleri mutlak ret nedenleri gibi kamu yararına değil, markası daha önce tescil edilen ya da daha önce tescil talebinde bulunan, dolayısıyla bir öncelik hakkına sahip olan marka sahibinin yararına hizmet eder. Bundan dolayı nispi ret nedenleri, başvuru makamı tarafından </a:t>
            </a:r>
            <a:r>
              <a:rPr lang="tr-TR" dirty="0" err="1">
                <a:solidFill>
                  <a:srgbClr val="0070C0"/>
                </a:solidFill>
              </a:rPr>
              <a:t>re’sen</a:t>
            </a:r>
            <a:r>
              <a:rPr lang="tr-TR" dirty="0">
                <a:solidFill>
                  <a:srgbClr val="0070C0"/>
                </a:solidFill>
              </a:rPr>
              <a:t> incelenmez. Nispi ret nedenleri, ancak marka sahibinin itirazı üzerine dikkate alınabilir ya da mahkeme tarafından bir butlan nedeni olarak görülebilir. Nispi ret nedenleri de aynı zamanda birer hükümsüzlük nedenidir.</a:t>
            </a:r>
            <a:endParaRPr lang="tr-TR" dirty="0"/>
          </a:p>
        </p:txBody>
      </p:sp>
    </p:spTree>
    <p:extLst>
      <p:ext uri="{BB962C8B-B14F-4D97-AF65-F5344CB8AC3E}">
        <p14:creationId xmlns:p14="http://schemas.microsoft.com/office/powerpoint/2010/main" val="2308761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p:txBody>
          <a:bodyPr>
            <a:normAutofit/>
          </a:bodyPr>
          <a:lstStyle/>
          <a:p>
            <a:pPr algn="just"/>
            <a:r>
              <a:rPr lang="tr-TR" dirty="0">
                <a:solidFill>
                  <a:srgbClr val="FF0000"/>
                </a:solidFill>
              </a:rPr>
              <a:t>1. Daha Önce Tescil Edilmiş Markanın Aynı ya da Benzeri Olan Marka</a:t>
            </a:r>
          </a:p>
          <a:p>
            <a:pPr algn="just"/>
            <a:r>
              <a:rPr lang="tr-TR" dirty="0">
                <a:solidFill>
                  <a:srgbClr val="FF0000"/>
                </a:solidFill>
              </a:rPr>
              <a:t>a. Genel Olarak</a:t>
            </a:r>
          </a:p>
          <a:p>
            <a:pPr algn="just"/>
            <a:r>
              <a:rPr lang="tr-TR" dirty="0">
                <a:solidFill>
                  <a:srgbClr val="0070C0"/>
                </a:solidFill>
              </a:rPr>
              <a:t>Marka tescilinde nispi ret nedenlerinin düzenlendiği SMK md. 6/1’de benzerliğe ilişkin bir hüküm yer almaktadır. Bu hükme göre “</a:t>
            </a:r>
            <a:r>
              <a:rPr lang="tr-TR" i="1" dirty="0">
                <a:solidFill>
                  <a:srgbClr val="0070C0"/>
                </a:solidFill>
              </a:rPr>
              <a:t>tescil başvurusu yapılan bir markanın, tescil edilmiş veya önceki tarihte başvurusu yapılmış marka ile aynılığı ya da benzerliği ve kapsadığı mal veya hizmetlerin aynılığı ya da benzerliği nedeniyle, tescil edilmiş veya önceki tarihte başvurusu yapılmış marka ile ilişkilendirilmesini de içerecek biçimde, halk tarafından karıştırılma ihtimali varsa itiraz üzerine başvuru reddedilir</a:t>
            </a:r>
            <a:r>
              <a:rPr lang="tr-TR" dirty="0">
                <a:solidFill>
                  <a:srgbClr val="0070C0"/>
                </a:solidFill>
              </a:rPr>
              <a:t>”.</a:t>
            </a:r>
          </a:p>
          <a:p>
            <a:pPr algn="just"/>
            <a:endParaRPr lang="tr-TR" dirty="0"/>
          </a:p>
        </p:txBody>
      </p:sp>
    </p:spTree>
    <p:extLst>
      <p:ext uri="{BB962C8B-B14F-4D97-AF65-F5344CB8AC3E}">
        <p14:creationId xmlns:p14="http://schemas.microsoft.com/office/powerpoint/2010/main" val="3931195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429658" y="1487277"/>
            <a:ext cx="11259238" cy="4956655"/>
          </a:xfrm>
        </p:spPr>
        <p:txBody>
          <a:bodyPr>
            <a:normAutofit fontScale="85000" lnSpcReduction="20000"/>
          </a:bodyPr>
          <a:lstStyle/>
          <a:p>
            <a:pPr algn="just"/>
            <a:r>
              <a:rPr lang="tr-TR" dirty="0">
                <a:solidFill>
                  <a:srgbClr val="FF0000"/>
                </a:solidFill>
              </a:rPr>
              <a:t>1. Daha Önce Tescil Edilmiş Markanın Aynı ya da Benzeri Olan Marka</a:t>
            </a:r>
          </a:p>
          <a:p>
            <a:pPr algn="just"/>
            <a:r>
              <a:rPr lang="tr-TR" dirty="0">
                <a:solidFill>
                  <a:srgbClr val="FF0000"/>
                </a:solidFill>
              </a:rPr>
              <a:t>a. Genel Olarak</a:t>
            </a:r>
          </a:p>
          <a:p>
            <a:pPr algn="just"/>
            <a:r>
              <a:rPr lang="tr-TR" dirty="0">
                <a:solidFill>
                  <a:srgbClr val="0070C0"/>
                </a:solidFill>
              </a:rPr>
              <a:t>Bu açıklamalardan sonra yargı kararlarına göz atmak gerekirse, SMK md. 5/1 (ç) ve md. 6/1’de ifade edilen markalar arasındaki benzerliğin nereye kadar ayırt edilemeyecek kadar benzer, nereye kadar benzer olduğunun Yargıtay’ın HGK tarafından “</a:t>
            </a:r>
            <a:r>
              <a:rPr lang="tr-TR" b="1" i="1" dirty="0">
                <a:solidFill>
                  <a:srgbClr val="0070C0"/>
                </a:solidFill>
              </a:rPr>
              <a:t>Boğazlıyan</a:t>
            </a:r>
            <a:r>
              <a:rPr lang="tr-TR" dirty="0">
                <a:solidFill>
                  <a:srgbClr val="0070C0"/>
                </a:solidFill>
              </a:rPr>
              <a:t>” kararında belirtildiği görülecektir. </a:t>
            </a:r>
          </a:p>
          <a:p>
            <a:pPr algn="just"/>
            <a:r>
              <a:rPr lang="tr-TR" dirty="0">
                <a:solidFill>
                  <a:srgbClr val="0070C0"/>
                </a:solidFill>
              </a:rPr>
              <a:t>Bu karara göre eğer, karşılaştırılan işaretler arasındaki farklılıklar, orta düzeydeki alıcı kitlesi üzerinde bıraktığı genel izlenim itibarıyla önemsenmeyecek derecede düşük olması nedeniyle aynı işaret gibi algılanıyorsa, ayırt edilemeyecek kadar benzerlik söz konusu olduğundan TÜRKPATENT tarafından </a:t>
            </a:r>
            <a:r>
              <a:rPr lang="tr-TR" dirty="0" err="1">
                <a:solidFill>
                  <a:srgbClr val="0070C0"/>
                </a:solidFill>
              </a:rPr>
              <a:t>re’sen</a:t>
            </a:r>
            <a:r>
              <a:rPr lang="tr-TR" dirty="0">
                <a:solidFill>
                  <a:srgbClr val="0070C0"/>
                </a:solidFill>
              </a:rPr>
              <a:t> nazara alınacaktır. </a:t>
            </a:r>
          </a:p>
          <a:p>
            <a:pPr algn="just"/>
            <a:r>
              <a:rPr lang="tr-TR" dirty="0">
                <a:solidFill>
                  <a:srgbClr val="0070C0"/>
                </a:solidFill>
              </a:rPr>
              <a:t>Ancak başvuru konusu işaretin daha önce tescilli bir marka veya başvurusu ile karıştırılma ihtimalinin değerlendirilmesi gereken bir durum varsa, yani Kurum’un takdir yetkisini kullanacağı bir benzerlik varsa, bu takdirde işaretler arasında güçlü ve açık bir iltibasın varlığı peşinen kabul edilmediği için ayırt edilemeyecek kadar benzerlik bulunduğu gerekçesiyle başvurunun reddine </a:t>
            </a:r>
            <a:r>
              <a:rPr lang="tr-TR" dirty="0" err="1">
                <a:solidFill>
                  <a:srgbClr val="0070C0"/>
                </a:solidFill>
              </a:rPr>
              <a:t>re’sen</a:t>
            </a:r>
            <a:r>
              <a:rPr lang="tr-TR" dirty="0">
                <a:solidFill>
                  <a:srgbClr val="0070C0"/>
                </a:solidFill>
              </a:rPr>
              <a:t> karar verilemeyecektir. Nispi ret nedenleri kamu menfaatine ilişkin olmadıkları için </a:t>
            </a:r>
            <a:r>
              <a:rPr lang="tr-TR" dirty="0" err="1">
                <a:solidFill>
                  <a:srgbClr val="0070C0"/>
                </a:solidFill>
              </a:rPr>
              <a:t>re’sen</a:t>
            </a:r>
            <a:r>
              <a:rPr lang="tr-TR" dirty="0">
                <a:solidFill>
                  <a:srgbClr val="0070C0"/>
                </a:solidFill>
              </a:rPr>
              <a:t> dikkate alınmazlar .</a:t>
            </a:r>
          </a:p>
          <a:p>
            <a:pPr algn="just"/>
            <a:r>
              <a:rPr lang="tr-TR" dirty="0">
                <a:solidFill>
                  <a:srgbClr val="0070C0"/>
                </a:solidFill>
              </a:rPr>
              <a:t>Söz konusu düzenlemenin, </a:t>
            </a:r>
            <a:r>
              <a:rPr lang="tr-TR" dirty="0" err="1">
                <a:solidFill>
                  <a:srgbClr val="0070C0"/>
                </a:solidFill>
              </a:rPr>
              <a:t>re’sen</a:t>
            </a:r>
            <a:r>
              <a:rPr lang="tr-TR" dirty="0">
                <a:solidFill>
                  <a:srgbClr val="0070C0"/>
                </a:solidFill>
              </a:rPr>
              <a:t> inceleme sırasında gözden kaçan benzer markalara yayına çıkmaları sonrası itiraz etme imkânını tanıması bakımından isabetli bir düzenleme olduğu söylenebilir.</a:t>
            </a:r>
          </a:p>
          <a:p>
            <a:pPr algn="just"/>
            <a:r>
              <a:rPr lang="tr-TR" dirty="0">
                <a:solidFill>
                  <a:srgbClr val="0070C0"/>
                </a:solidFill>
              </a:rPr>
              <a:t>Ancak belirtmek gerekir ki, başvurusu yapılmış markaya, SMK’nın hem 5 hem 6. maddelerine göre ilgili kişiler tarafından itiraz edilebilmesi mümkün olup, itiraz anlamında aralarında bir fark yoktur.</a:t>
            </a:r>
          </a:p>
          <a:p>
            <a:pPr algn="just"/>
            <a:endParaRPr lang="tr-TR" dirty="0"/>
          </a:p>
        </p:txBody>
      </p:sp>
    </p:spTree>
    <p:extLst>
      <p:ext uri="{BB962C8B-B14F-4D97-AF65-F5344CB8AC3E}">
        <p14:creationId xmlns:p14="http://schemas.microsoft.com/office/powerpoint/2010/main" val="2235551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473725" y="1465243"/>
            <a:ext cx="11226188" cy="5177928"/>
          </a:xfrm>
        </p:spPr>
        <p:txBody>
          <a:bodyPr>
            <a:normAutofit fontScale="92500" lnSpcReduction="10000"/>
          </a:bodyPr>
          <a:lstStyle/>
          <a:p>
            <a:pPr algn="just"/>
            <a:r>
              <a:rPr lang="tr-TR" dirty="0">
                <a:solidFill>
                  <a:srgbClr val="FF0000"/>
                </a:solidFill>
              </a:rPr>
              <a:t>b. Daha Önce Tescil Edilmiş Markanın Aynı Olan Marka</a:t>
            </a:r>
          </a:p>
          <a:p>
            <a:pPr algn="just"/>
            <a:r>
              <a:rPr lang="tr-TR" dirty="0">
                <a:solidFill>
                  <a:srgbClr val="0070C0"/>
                </a:solidFill>
              </a:rPr>
              <a:t>SMK </a:t>
            </a:r>
            <a:r>
              <a:rPr lang="tr-TR" dirty="0" err="1">
                <a:solidFill>
                  <a:srgbClr val="0070C0"/>
                </a:solidFill>
              </a:rPr>
              <a:t>md.</a:t>
            </a:r>
            <a:r>
              <a:rPr lang="tr-TR" dirty="0">
                <a:solidFill>
                  <a:srgbClr val="0070C0"/>
                </a:solidFill>
              </a:rPr>
              <a:t> 6/1’e göre tescil başvurusu yapılan bir markanın, tescil edilmiş veya önceki tarihte başvurusu yapılmış marka ile aynılığı ya da benzerliği ve kapsadığı mal ve hizmetlerin aynılığı ya da benzerliği nedeniyle, tescil edilmiş veya önceki tarihte başvurusu yapılmış marka ile halk tarafından ilişkilendirilme ihtimali de dâhil karıştırılma ihtimali varsa itiraz üzerine başvuru reddedilir.</a:t>
            </a:r>
          </a:p>
          <a:p>
            <a:pPr algn="just"/>
            <a:r>
              <a:rPr lang="tr-TR" dirty="0">
                <a:solidFill>
                  <a:srgbClr val="0070C0"/>
                </a:solidFill>
              </a:rPr>
              <a:t>Türk hukukuna göre bütün başvurular TÜRKPATENT resmi bülteninde ilan edilir. Bu ilana karşı haklı bir itiraz gelmez ise, marka tescil edilir. Bundan dolayı, ilana itiraz süresi iki ay olarak belirlenmiştir. Eğer önceki marka ile sonraki marka ve bu markanın kapsadığı mal ve hizmetler arasındaki birebir aynılık varsa, bu durumda iltibas araştırması yapmaya gerek yoktur. Önceki marka kesin olarak korumadan yararlanır.</a:t>
            </a:r>
          </a:p>
          <a:p>
            <a:pPr algn="just"/>
            <a:r>
              <a:rPr lang="tr-TR" dirty="0">
                <a:solidFill>
                  <a:srgbClr val="0070C0"/>
                </a:solidFill>
              </a:rPr>
              <a:t>SMK’nın 5. maddesinde mutlak ret nedeni olarak düzenlenen bu ret ve hükümsüzlük nedeni, burada da nispi ret ve hükümsüzlük nedeni olarak düzenlenmiştir. Burada hem tescil başvurusu yapılan veya tescil edilen işaret, hem de kapsadığı mal ve/veya hizmetler aynı ise nispi ret veya hükümsüzlük nedeninin tespiti kolaylıkla yapılabilmektedir. </a:t>
            </a:r>
          </a:p>
          <a:p>
            <a:pPr algn="just"/>
            <a:r>
              <a:rPr lang="tr-TR" dirty="0">
                <a:solidFill>
                  <a:srgbClr val="0070C0"/>
                </a:solidFill>
              </a:rPr>
              <a:t>Bu konuda 5. madde dolayısı ile yapılan açıklamalar geçerlidir.</a:t>
            </a:r>
          </a:p>
          <a:p>
            <a:pPr algn="just"/>
            <a:endParaRPr lang="tr-TR" dirty="0">
              <a:solidFill>
                <a:srgbClr val="0070C0"/>
              </a:solidFill>
            </a:endParaRPr>
          </a:p>
          <a:p>
            <a:pPr algn="just"/>
            <a:endParaRPr lang="tr-TR" dirty="0"/>
          </a:p>
        </p:txBody>
      </p:sp>
    </p:spTree>
    <p:extLst>
      <p:ext uri="{BB962C8B-B14F-4D97-AF65-F5344CB8AC3E}">
        <p14:creationId xmlns:p14="http://schemas.microsoft.com/office/powerpoint/2010/main" val="328663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a:extLst>
              <a:ext uri="{FF2B5EF4-FFF2-40B4-BE49-F238E27FC236}">
                <a16:creationId xmlns:a16="http://schemas.microsoft.com/office/drawing/2014/main" xmlns="" id="{316F0BE7-C838-49DE-A41F-64141ED3CA61}"/>
              </a:ext>
            </a:extLst>
          </p:cNvPr>
          <p:cNvSpPr>
            <a:spLocks noGrp="1"/>
          </p:cNvSpPr>
          <p:nvPr>
            <p:ph type="subTitle" idx="1"/>
          </p:nvPr>
        </p:nvSpPr>
        <p:spPr/>
        <p:txBody>
          <a:bodyPr/>
          <a:lstStyle/>
          <a:p>
            <a:pPr algn="just"/>
            <a:r>
              <a:rPr lang="tr-TR" dirty="0">
                <a:solidFill>
                  <a:srgbClr val="0070C0"/>
                </a:solidFill>
              </a:rPr>
              <a:t>SMK </a:t>
            </a:r>
            <a:r>
              <a:rPr lang="tr-TR" dirty="0" err="1">
                <a:solidFill>
                  <a:srgbClr val="0070C0"/>
                </a:solidFill>
              </a:rPr>
              <a:t>md.</a:t>
            </a:r>
            <a:r>
              <a:rPr lang="tr-TR" dirty="0">
                <a:solidFill>
                  <a:srgbClr val="0070C0"/>
                </a:solidFill>
              </a:rPr>
              <a:t> 6/1 düzenlemesi çeşitli basamaklar dikkate alınarak incelenmelidir. </a:t>
            </a:r>
          </a:p>
          <a:p>
            <a:pPr marL="342900" indent="-342900" algn="just">
              <a:buFontTx/>
              <a:buChar char="-"/>
            </a:pPr>
            <a:r>
              <a:rPr lang="tr-TR" dirty="0">
                <a:solidFill>
                  <a:srgbClr val="0070C0"/>
                </a:solidFill>
              </a:rPr>
              <a:t>Tescil başvurusuna konu olan ya da tescil edilmiş bulunan marka, tescil edilmiş veya tescil için daha önce başvurusu yapılmış bir marka ile aynı ya da benzer ise </a:t>
            </a:r>
          </a:p>
          <a:p>
            <a:pPr marL="342900" indent="-342900" algn="just">
              <a:buFontTx/>
              <a:buChar char="-"/>
            </a:pPr>
            <a:r>
              <a:rPr lang="tr-TR" dirty="0">
                <a:solidFill>
                  <a:srgbClr val="0070C0"/>
                </a:solidFill>
              </a:rPr>
              <a:t>Tescil edilmiş veya tescil için başvurusu yapılmış bir markanın kapsadığı mal ve hizmetlerle aynı ya da benzer ise, </a:t>
            </a:r>
          </a:p>
          <a:p>
            <a:pPr marL="342900" indent="-342900" algn="just">
              <a:buFontTx/>
              <a:buChar char="-"/>
            </a:pPr>
            <a:r>
              <a:rPr lang="tr-TR" dirty="0">
                <a:solidFill>
                  <a:srgbClr val="0070C0"/>
                </a:solidFill>
              </a:rPr>
              <a:t>Tescil edilmiş veya tescil için başvurusu yapılmış bir markanın halk tarafından karıştırılma ihtimali varsa ve </a:t>
            </a:r>
          </a:p>
          <a:p>
            <a:pPr marL="342900" indent="-342900" algn="just">
              <a:buFontTx/>
              <a:buChar char="-"/>
            </a:pPr>
            <a:r>
              <a:rPr lang="tr-TR" dirty="0">
                <a:solidFill>
                  <a:srgbClr val="0070C0"/>
                </a:solidFill>
              </a:rPr>
              <a:t>Karıştırılma ihtimali tescil edilmiş veya tescili için başvurusu yapılmış bir marka ile ilişkili olduğu ihtimalini de kapsıyorsa bu hal, </a:t>
            </a:r>
          </a:p>
          <a:p>
            <a:pPr algn="just"/>
            <a:r>
              <a:rPr lang="tr-TR" dirty="0">
                <a:solidFill>
                  <a:srgbClr val="0070C0"/>
                </a:solidFill>
              </a:rPr>
              <a:t> hem nispi ret, hem de hükümsüzlük nedenidir.</a:t>
            </a:r>
          </a:p>
          <a:p>
            <a:endParaRPr lang="tr-TR" dirty="0"/>
          </a:p>
        </p:txBody>
      </p:sp>
    </p:spTree>
    <p:extLst>
      <p:ext uri="{BB962C8B-B14F-4D97-AF65-F5344CB8AC3E}">
        <p14:creationId xmlns:p14="http://schemas.microsoft.com/office/powerpoint/2010/main" val="1282813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27113" y="1476260"/>
            <a:ext cx="10587210" cy="5381740"/>
          </a:xfrm>
        </p:spPr>
        <p:txBody>
          <a:bodyPr>
            <a:normAutofit/>
          </a:bodyPr>
          <a:lstStyle/>
          <a:p>
            <a:pPr algn="just"/>
            <a:r>
              <a:rPr lang="tr-TR" dirty="0">
                <a:solidFill>
                  <a:srgbClr val="FF0000"/>
                </a:solidFill>
              </a:rPr>
              <a:t>2. Ticari Vekil veya Temsilcinin Marka Sahibine Ait Markanın Kendi Adına Tescilini İstemesi</a:t>
            </a:r>
          </a:p>
          <a:p>
            <a:pPr algn="just"/>
            <a:r>
              <a:rPr lang="tr-TR" dirty="0">
                <a:solidFill>
                  <a:srgbClr val="0070C0"/>
                </a:solidFill>
              </a:rPr>
              <a:t>SMK md. 6/2’ye göre marka sahibi, kötü niyetli temsilci ya da vekile karşı, tescil prosedürü sırasında nispi ret nedenleri ile korunmaktadır</a:t>
            </a:r>
            <a:r>
              <a:rPr lang="tr-TR" dirty="0" smtClean="0">
                <a:solidFill>
                  <a:srgbClr val="0070C0"/>
                </a:solidFill>
              </a:rPr>
              <a:t>.</a:t>
            </a:r>
          </a:p>
          <a:p>
            <a:pPr algn="just"/>
            <a:r>
              <a:rPr lang="tr-TR" dirty="0" smtClean="0">
                <a:solidFill>
                  <a:srgbClr val="0070C0"/>
                </a:solidFill>
              </a:rPr>
              <a:t> </a:t>
            </a:r>
            <a:r>
              <a:rPr lang="tr-TR" dirty="0">
                <a:solidFill>
                  <a:srgbClr val="0070C0"/>
                </a:solidFill>
              </a:rPr>
              <a:t>Bu hükme göre, marka sahibinin ticari vekili ve temsilcisi tarafından marka-nın kendi adlarına tescili için, marka sahibinin izni olmaksızın ve haklı bir nedene dayanmaksızın markanın aynı ya da ayırt edilemeyecek kadar benzerinin kendi adına tescili için yaptığı başvuru, marka sahibinin itirazı üzerine reddedilir .</a:t>
            </a:r>
          </a:p>
          <a:p>
            <a:pPr algn="just"/>
            <a:r>
              <a:rPr lang="tr-TR" dirty="0">
                <a:solidFill>
                  <a:srgbClr val="0070C0"/>
                </a:solidFill>
              </a:rPr>
              <a:t>Ayrıca, SMK md. 10’a göre, marka sahibinin izni olmadan markanın aynı ya da ayırt edilemeyecek kadar benzerinin ticari vekil ya da temsilci adına tescil edilmesi halinde, marka sahibi mahkemeden, markasının kullanımının yasaklanmasını talep edebilir, tescilin kendisine devredilmesini de talep edebilir.</a:t>
            </a:r>
          </a:p>
        </p:txBody>
      </p:sp>
    </p:spTree>
    <p:extLst>
      <p:ext uri="{BB962C8B-B14F-4D97-AF65-F5344CB8AC3E}">
        <p14:creationId xmlns:p14="http://schemas.microsoft.com/office/powerpoint/2010/main" val="3150744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27113" y="1476260"/>
            <a:ext cx="10587210" cy="5381740"/>
          </a:xfrm>
        </p:spPr>
        <p:txBody>
          <a:bodyPr>
            <a:normAutofit/>
          </a:bodyPr>
          <a:lstStyle/>
          <a:p>
            <a:pPr algn="just"/>
            <a:r>
              <a:rPr lang="tr-TR" dirty="0">
                <a:solidFill>
                  <a:srgbClr val="FF0000"/>
                </a:solidFill>
              </a:rPr>
              <a:t>3. Tescilsiz Bir Marka veya Bir Başka İşaret Sahibinin İtirazı</a:t>
            </a:r>
          </a:p>
          <a:p>
            <a:pPr marL="342900" indent="-342900" algn="just">
              <a:buFont typeface="Arial" panose="020B0604020202020204" pitchFamily="34" charset="0"/>
              <a:buChar char="•"/>
            </a:pPr>
            <a:r>
              <a:rPr lang="tr-TR" dirty="0">
                <a:solidFill>
                  <a:srgbClr val="0070C0"/>
                </a:solidFill>
              </a:rPr>
              <a:t>“Başvuru Tarihinden veya varsa rüçhan tarihinden önce tescilsiz bir marka veya ticaret sırasında kullanılan bir başka işaret için hak elde edilmişse, bu işaret sahibinin itirazı üzerine, marka başvurusu reddedilir” (SMK md. 6/3).</a:t>
            </a:r>
          </a:p>
          <a:p>
            <a:pPr marL="342900" indent="-342900" algn="just">
              <a:buFont typeface="Arial" panose="020B0604020202020204" pitchFamily="34" charset="0"/>
              <a:buChar char="•"/>
            </a:pPr>
            <a:r>
              <a:rPr lang="tr-TR" dirty="0">
                <a:solidFill>
                  <a:srgbClr val="0070C0"/>
                </a:solidFill>
              </a:rPr>
              <a:t>Tescilsiz bir markanın, işaretin, ticaret unvanının eskiye dayalı kullanımı yoluyla bu marka, işaret, unvan üzerinde hak sahibi olan kimsenin, bu markayı tescil ettirenin tescil başvurusunu engelleme veya tescil gerçekleşmiş ise hükümsüzlüğü için talepte bulunma yetkisi mevcuttur.</a:t>
            </a:r>
          </a:p>
          <a:p>
            <a:pPr marL="342900" indent="-342900" algn="just">
              <a:buFont typeface="Arial" panose="020B0604020202020204" pitchFamily="34" charset="0"/>
              <a:buChar char="•"/>
            </a:pPr>
            <a:r>
              <a:rPr lang="tr-TR" dirty="0" smtClean="0">
                <a:solidFill>
                  <a:srgbClr val="0070C0"/>
                </a:solidFill>
              </a:rPr>
              <a:t>markanın </a:t>
            </a:r>
            <a:r>
              <a:rPr lang="tr-TR" dirty="0">
                <a:solidFill>
                  <a:srgbClr val="0070C0"/>
                </a:solidFill>
              </a:rPr>
              <a:t>gerçek sahibinin eskiye dayalı kullanımını tescilden üstün </a:t>
            </a:r>
            <a:r>
              <a:rPr lang="tr-TR" dirty="0" smtClean="0">
                <a:solidFill>
                  <a:srgbClr val="0070C0"/>
                </a:solidFill>
              </a:rPr>
              <a:t>tutulmuştur</a:t>
            </a:r>
          </a:p>
          <a:p>
            <a:pPr marL="342900" indent="-342900" algn="just">
              <a:buFont typeface="Arial" panose="020B0604020202020204" pitchFamily="34" charset="0"/>
              <a:buChar char="•"/>
            </a:pPr>
            <a:r>
              <a:rPr lang="tr-TR" dirty="0" smtClean="0">
                <a:solidFill>
                  <a:srgbClr val="0070C0"/>
                </a:solidFill>
              </a:rPr>
              <a:t>kullanımın </a:t>
            </a:r>
            <a:r>
              <a:rPr lang="tr-TR" dirty="0" err="1">
                <a:solidFill>
                  <a:srgbClr val="0070C0"/>
                </a:solidFill>
              </a:rPr>
              <a:t>markasal</a:t>
            </a:r>
            <a:r>
              <a:rPr lang="tr-TR" dirty="0">
                <a:solidFill>
                  <a:srgbClr val="0070C0"/>
                </a:solidFill>
              </a:rPr>
              <a:t> nitelikte olması gerekli </a:t>
            </a:r>
            <a:r>
              <a:rPr lang="tr-TR" dirty="0" smtClean="0">
                <a:solidFill>
                  <a:srgbClr val="0070C0"/>
                </a:solidFill>
              </a:rPr>
              <a:t>değildir</a:t>
            </a:r>
            <a:r>
              <a:rPr lang="tr-TR" dirty="0">
                <a:solidFill>
                  <a:srgbClr val="0070C0"/>
                </a:solidFill>
              </a:rPr>
              <a:t>.</a:t>
            </a:r>
            <a:endParaRPr lang="tr-TR" dirty="0" smtClean="0">
              <a:solidFill>
                <a:srgbClr val="0070C0"/>
              </a:solidFill>
            </a:endParaRPr>
          </a:p>
        </p:txBody>
      </p:sp>
    </p:spTree>
    <p:extLst>
      <p:ext uri="{BB962C8B-B14F-4D97-AF65-F5344CB8AC3E}">
        <p14:creationId xmlns:p14="http://schemas.microsoft.com/office/powerpoint/2010/main" val="872743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363557" y="1795748"/>
            <a:ext cx="11435508" cy="5062251"/>
          </a:xfrm>
        </p:spPr>
        <p:txBody>
          <a:bodyPr>
            <a:normAutofit/>
          </a:bodyPr>
          <a:lstStyle/>
          <a:p>
            <a:pPr algn="just"/>
            <a:r>
              <a:rPr lang="tr-TR" dirty="0">
                <a:solidFill>
                  <a:srgbClr val="FF0000"/>
                </a:solidFill>
              </a:rPr>
              <a:t>4. Paris Sözleşmesi Anlamında Tanınmış Markalar İle Aynı veya Benzer İşaretler</a:t>
            </a:r>
          </a:p>
          <a:p>
            <a:pPr algn="just"/>
            <a:r>
              <a:rPr lang="tr-TR" dirty="0">
                <a:solidFill>
                  <a:srgbClr val="0070C0"/>
                </a:solidFill>
              </a:rPr>
              <a:t>Bilindiği üzere </a:t>
            </a:r>
            <a:r>
              <a:rPr lang="tr-TR" dirty="0" err="1">
                <a:solidFill>
                  <a:srgbClr val="0070C0"/>
                </a:solidFill>
              </a:rPr>
              <a:t>ülkesellik</a:t>
            </a:r>
            <a:r>
              <a:rPr lang="tr-TR" dirty="0">
                <a:solidFill>
                  <a:srgbClr val="0070C0"/>
                </a:solidFill>
              </a:rPr>
              <a:t> ilkesi uyarınca her devlet, fikri ve sınai mülkiyet haklarını kendi ülke sınırları içinde korur. </a:t>
            </a:r>
            <a:endParaRPr lang="tr-TR" dirty="0" smtClean="0">
              <a:solidFill>
                <a:srgbClr val="0070C0"/>
              </a:solidFill>
            </a:endParaRPr>
          </a:p>
          <a:p>
            <a:pPr algn="just"/>
            <a:r>
              <a:rPr lang="tr-TR" dirty="0" err="1" smtClean="0">
                <a:solidFill>
                  <a:srgbClr val="0070C0"/>
                </a:solidFill>
              </a:rPr>
              <a:t>Ülkesellik</a:t>
            </a:r>
            <a:r>
              <a:rPr lang="tr-TR" dirty="0" smtClean="0">
                <a:solidFill>
                  <a:srgbClr val="0070C0"/>
                </a:solidFill>
              </a:rPr>
              <a:t> </a:t>
            </a:r>
            <a:r>
              <a:rPr lang="tr-TR" dirty="0">
                <a:solidFill>
                  <a:srgbClr val="0070C0"/>
                </a:solidFill>
              </a:rPr>
              <a:t>ilkesinin istisnası ise uluslararası anlaşmalar ve bunların taraf ülkelerin iç hukukunda uygulanmasıyla ortaya çıkar. Bu bağlamda 1883 yılında 11 ülke tarafından imzalanan Paris Sözleşmesi’ne  Türkiye 1925 yılında taraf olmuş ve karşılıklılık ilkesi gereğince </a:t>
            </a:r>
            <a:r>
              <a:rPr lang="tr-TR" dirty="0" err="1">
                <a:solidFill>
                  <a:srgbClr val="0070C0"/>
                </a:solidFill>
              </a:rPr>
              <a:t>Sözleşme’ye</a:t>
            </a:r>
            <a:r>
              <a:rPr lang="tr-TR" dirty="0">
                <a:solidFill>
                  <a:srgbClr val="0070C0"/>
                </a:solidFill>
              </a:rPr>
              <a:t> taraf diğer ülkelerin fikri mülkiyet haklarını koruyacağını taahhüt etmiştir.</a:t>
            </a:r>
          </a:p>
          <a:p>
            <a:pPr algn="just"/>
            <a:r>
              <a:rPr lang="tr-TR" dirty="0">
                <a:solidFill>
                  <a:srgbClr val="0070C0"/>
                </a:solidFill>
              </a:rPr>
              <a:t>Bu korumadan faydalanacak olan grup, Birlik üyesi ülkelerin vatandaşları veya Birlik üyesi olmayan bir ülke vatandaşı olup Birliğe dahil ülke toprakları üzerinde ikamet eden veya ülke sınırları içinde ticari işletmeye sahip bulunan şahıslardır.</a:t>
            </a:r>
          </a:p>
        </p:txBody>
      </p:sp>
    </p:spTree>
    <p:extLst>
      <p:ext uri="{BB962C8B-B14F-4D97-AF65-F5344CB8AC3E}">
        <p14:creationId xmlns:p14="http://schemas.microsoft.com/office/powerpoint/2010/main" val="11653414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719</TotalTime>
  <Words>2128</Words>
  <Application>Microsoft Office PowerPoint</Application>
  <PresentationFormat>Özel</PresentationFormat>
  <Paragraphs>100</Paragraphs>
  <Slides>17</Slides>
  <Notes>13</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Koray Güven</dc:creator>
  <cp:lastModifiedBy>zehra</cp:lastModifiedBy>
  <cp:revision>37</cp:revision>
  <dcterms:created xsi:type="dcterms:W3CDTF">2019-03-05T09:30:14Z</dcterms:created>
  <dcterms:modified xsi:type="dcterms:W3CDTF">2021-01-28T13:26:41Z</dcterms:modified>
</cp:coreProperties>
</file>