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300494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3919260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9489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3688731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16437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41113548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917482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42197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3094819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110B64-F8EE-4A3B-8FE3-402847F5CC6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2650525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A110B64-F8EE-4A3B-8FE3-402847F5CC63}"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1813108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A110B64-F8EE-4A3B-8FE3-402847F5CC63}" type="datetimeFigureOut">
              <a:rPr lang="tr-TR" smtClean="0"/>
              <a:t>19.04.2018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1489801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A110B64-F8EE-4A3B-8FE3-402847F5CC63}" type="datetimeFigureOut">
              <a:rPr lang="tr-TR" smtClean="0"/>
              <a:t>19.04.2018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3340546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10B64-F8EE-4A3B-8FE3-402847F5CC63}" type="datetimeFigureOut">
              <a:rPr lang="tr-TR" smtClean="0"/>
              <a:t>19.04.2018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1894150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A110B64-F8EE-4A3B-8FE3-402847F5CC63}"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B04A93-EEEC-43D2-9758-3A970511647A}" type="slidenum">
              <a:rPr lang="tr-TR" smtClean="0"/>
              <a:t>‹#›</a:t>
            </a:fld>
            <a:endParaRPr lang="tr-TR"/>
          </a:p>
        </p:txBody>
      </p:sp>
    </p:spTree>
    <p:extLst>
      <p:ext uri="{BB962C8B-B14F-4D97-AF65-F5344CB8AC3E}">
        <p14:creationId xmlns:p14="http://schemas.microsoft.com/office/powerpoint/2010/main" val="109020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B04A93-EEEC-43D2-9758-3A970511647A}" type="slidenum">
              <a:rPr lang="tr-TR" smtClean="0"/>
              <a:t>‹#›</a:t>
            </a:fld>
            <a:endParaRPr lang="tr-TR"/>
          </a:p>
        </p:txBody>
      </p:sp>
      <p:sp>
        <p:nvSpPr>
          <p:cNvPr id="5" name="Date Placeholder 4"/>
          <p:cNvSpPr>
            <a:spLocks noGrp="1"/>
          </p:cNvSpPr>
          <p:nvPr>
            <p:ph type="dt" sz="half" idx="10"/>
          </p:nvPr>
        </p:nvSpPr>
        <p:spPr/>
        <p:txBody>
          <a:bodyPr/>
          <a:lstStyle/>
          <a:p>
            <a:fld id="{DA110B64-F8EE-4A3B-8FE3-402847F5CC63}" type="datetimeFigureOut">
              <a:rPr lang="tr-TR" smtClean="0"/>
              <a:t>19.04.2018</a:t>
            </a:fld>
            <a:endParaRPr lang="tr-TR"/>
          </a:p>
        </p:txBody>
      </p:sp>
    </p:spTree>
    <p:extLst>
      <p:ext uri="{BB962C8B-B14F-4D97-AF65-F5344CB8AC3E}">
        <p14:creationId xmlns:p14="http://schemas.microsoft.com/office/powerpoint/2010/main" val="4130134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A110B64-F8EE-4A3B-8FE3-402847F5CC63}" type="datetimeFigureOut">
              <a:rPr lang="tr-TR" smtClean="0"/>
              <a:t>19.04.2018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0B04A93-EEEC-43D2-9758-3A970511647A}" type="slidenum">
              <a:rPr lang="tr-TR" smtClean="0"/>
              <a:t>‹#›</a:t>
            </a:fld>
            <a:endParaRPr lang="tr-TR"/>
          </a:p>
        </p:txBody>
      </p:sp>
    </p:spTree>
    <p:extLst>
      <p:ext uri="{BB962C8B-B14F-4D97-AF65-F5344CB8AC3E}">
        <p14:creationId xmlns:p14="http://schemas.microsoft.com/office/powerpoint/2010/main" val="239351285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Ayçiçeği Tohumu Standardı</a:t>
            </a:r>
            <a:r>
              <a:rPr lang="tr-TR" dirty="0" smtClean="0"/>
              <a:t/>
            </a:r>
            <a:br>
              <a:rPr lang="tr-TR" dirty="0" smtClean="0"/>
            </a:br>
            <a:endParaRPr lang="tr-TR" dirty="0"/>
          </a:p>
        </p:txBody>
      </p:sp>
    </p:spTree>
    <p:extLst>
      <p:ext uri="{BB962C8B-B14F-4D97-AF65-F5344CB8AC3E}">
        <p14:creationId xmlns:p14="http://schemas.microsoft.com/office/powerpoint/2010/main" val="237525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Konu ve Kapsamı</a:t>
            </a:r>
            <a:r>
              <a:rPr lang="tr-TR" dirty="0" smtClean="0"/>
              <a:t/>
            </a:r>
            <a:br>
              <a:rPr lang="tr-TR" dirty="0" smtClean="0"/>
            </a:br>
            <a:endParaRPr lang="tr-TR" dirty="0"/>
          </a:p>
        </p:txBody>
      </p:sp>
      <p:sp>
        <p:nvSpPr>
          <p:cNvPr id="3" name="İçerik Yer Tutucusu 2"/>
          <p:cNvSpPr>
            <a:spLocks noGrp="1"/>
          </p:cNvSpPr>
          <p:nvPr>
            <p:ph idx="1"/>
          </p:nvPr>
        </p:nvSpPr>
        <p:spPr/>
        <p:txBody>
          <a:bodyPr/>
          <a:lstStyle/>
          <a:p>
            <a:pPr marL="0" indent="0">
              <a:buNone/>
            </a:pPr>
            <a:endParaRPr lang="tr-TR" dirty="0"/>
          </a:p>
          <a:p>
            <a:r>
              <a:rPr lang="tr-TR" dirty="0"/>
              <a:t>Bu </a:t>
            </a:r>
            <a:r>
              <a:rPr lang="tr-TR" dirty="0" err="1"/>
              <a:t>standard</a:t>
            </a:r>
            <a:r>
              <a:rPr lang="tr-TR" dirty="0"/>
              <a:t> tohumluk dışında tüketime sunulan ayçiçeği tohumunun tarifine, sınıflandırma ve özelliklerine, muayenesine, piyasaya sunuş şekline ve denetleme esaslarına </a:t>
            </a:r>
            <a:r>
              <a:rPr lang="tr-TR" dirty="0" smtClean="0"/>
              <a:t>ilişkindir.</a:t>
            </a:r>
          </a:p>
          <a:p>
            <a:r>
              <a:rPr lang="tr-TR" dirty="0" smtClean="0"/>
              <a:t>Tohumluk </a:t>
            </a:r>
            <a:r>
              <a:rPr lang="tr-TR" dirty="0"/>
              <a:t>olduğu bildirilenler ile fiziksel ya da kimyasal bir işlem görmüş bulunan veya miktarı 5 kg’a kadar olan ayçiçeği tohumları bu standardın dışındadır.</a:t>
            </a:r>
          </a:p>
          <a:p>
            <a:endParaRPr lang="tr-TR" dirty="0"/>
          </a:p>
        </p:txBody>
      </p:sp>
    </p:spTree>
    <p:extLst>
      <p:ext uri="{BB962C8B-B14F-4D97-AF65-F5344CB8AC3E}">
        <p14:creationId xmlns:p14="http://schemas.microsoft.com/office/powerpoint/2010/main" val="312793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Tarifler</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a:t>Bu </a:t>
            </a:r>
            <a:r>
              <a:rPr lang="tr-TR" dirty="0" err="1"/>
              <a:t>standard</a:t>
            </a:r>
            <a:r>
              <a:rPr lang="tr-TR" dirty="0"/>
              <a:t> tohumluk dışında tüketime sunulan ayçiçeği tohumunun tarifine, sınıflandırma ve özelliklerine, muayenesine, piyasaya sunuş şekline ve denetleme esaslarına ilişkindir.</a:t>
            </a:r>
          </a:p>
          <a:p>
            <a:r>
              <a:rPr lang="tr-TR" dirty="0" smtClean="0"/>
              <a:t>Tohumluk </a:t>
            </a:r>
            <a:r>
              <a:rPr lang="tr-TR" dirty="0"/>
              <a:t>olduğu bildirilenler ile fiziksel ya da kimyasal bir işlem görmüş bulunan veya miktarı 5 kg’a kadar olan ayçiçeği tohumları bu standardın dışındadır.</a:t>
            </a:r>
          </a:p>
          <a:p>
            <a:r>
              <a:rPr lang="tr-TR" b="1" dirty="0"/>
              <a:t>Ayçiçeği Tohumu: </a:t>
            </a:r>
            <a:r>
              <a:rPr lang="tr-TR" dirty="0" smtClean="0"/>
              <a:t>Çan çiçekliler (</a:t>
            </a:r>
            <a:r>
              <a:rPr lang="tr-TR" i="1" dirty="0" err="1"/>
              <a:t>Campanulatae</a:t>
            </a:r>
            <a:r>
              <a:rPr lang="tr-TR" i="1" dirty="0"/>
              <a:t>) </a:t>
            </a:r>
            <a:r>
              <a:rPr lang="tr-TR" dirty="0"/>
              <a:t>takımı, toplu çiçekliler </a:t>
            </a:r>
            <a:r>
              <a:rPr lang="tr-TR" i="1" dirty="0"/>
              <a:t>(</a:t>
            </a:r>
            <a:r>
              <a:rPr lang="tr-TR" i="1" dirty="0" err="1"/>
              <a:t>Compositae</a:t>
            </a:r>
            <a:r>
              <a:rPr lang="tr-TR" i="1" dirty="0" smtClean="0"/>
              <a:t>) </a:t>
            </a:r>
            <a:r>
              <a:rPr lang="tr-TR" dirty="0" smtClean="0"/>
              <a:t>familyasından</a:t>
            </a:r>
            <a:r>
              <a:rPr lang="tr-TR" dirty="0"/>
              <a:t>, </a:t>
            </a:r>
            <a:r>
              <a:rPr lang="tr-TR" i="1" dirty="0" err="1"/>
              <a:t>Helianthus</a:t>
            </a:r>
            <a:r>
              <a:rPr lang="tr-TR" i="1" dirty="0"/>
              <a:t> </a:t>
            </a:r>
            <a:r>
              <a:rPr lang="tr-TR" i="1" dirty="0" err="1"/>
              <a:t>annuus</a:t>
            </a:r>
            <a:r>
              <a:rPr lang="tr-TR" i="1" dirty="0"/>
              <a:t> </a:t>
            </a:r>
            <a:r>
              <a:rPr lang="tr-TR" dirty="0"/>
              <a:t>L. Türüne giren bitkilerin tohumlarına denilir.</a:t>
            </a:r>
          </a:p>
          <a:p>
            <a:r>
              <a:rPr lang="tr-TR" dirty="0"/>
              <a:t>Yabancı madde: Ayçiçeği tohumları arasında bulunan, ayçiçeği tohumundan başka her çeşit maddelere (kum, taş, toprak, kabuk, bitkisel parçalar-sap, yaprak parçaları, yabancı ot tohumları </a:t>
            </a:r>
            <a:r>
              <a:rPr lang="tr-TR" dirty="0" err="1"/>
              <a:t>v.s</a:t>
            </a:r>
            <a:r>
              <a:rPr lang="tr-TR" dirty="0"/>
              <a:t>.), yabancı madde denir.</a:t>
            </a:r>
          </a:p>
          <a:p>
            <a:r>
              <a:rPr lang="tr-TR" dirty="0"/>
              <a:t>Bozuk tane: uzun süre depolamadan dolayı, yağ asitlerinin bozulmasıyla acılaşmış, nem almış, küflenmiş, çürümüş, böcek </a:t>
            </a:r>
            <a:r>
              <a:rPr lang="tr-TR" dirty="0" err="1"/>
              <a:t>yenikli</a:t>
            </a:r>
            <a:r>
              <a:rPr lang="tr-TR" dirty="0"/>
              <a:t>, filizlenmiş, kızışmış, donuk renkli, yapışkan-tutuk ayçiçeği tohumlarına bozuk tane denir.</a:t>
            </a:r>
          </a:p>
          <a:p>
            <a:r>
              <a:rPr lang="tr-TR" dirty="0"/>
              <a:t>Boş tane: İç tutmamış(döllenme olmamış) olan ayçiçeği tohumlarıdır.</a:t>
            </a:r>
          </a:p>
          <a:p>
            <a:endParaRPr lang="tr-TR" dirty="0"/>
          </a:p>
        </p:txBody>
      </p:sp>
    </p:spTree>
    <p:extLst>
      <p:ext uri="{BB962C8B-B14F-4D97-AF65-F5344CB8AC3E}">
        <p14:creationId xmlns:p14="http://schemas.microsoft.com/office/powerpoint/2010/main" val="3346277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Sınıflandırma ve Özellikler</a:t>
            </a:r>
            <a:r>
              <a:rPr lang="tr-TR" dirty="0"/>
              <a:t/>
            </a:r>
            <a:br>
              <a:rPr lang="tr-TR" dirty="0"/>
            </a:br>
            <a:endParaRPr lang="tr-TR" dirty="0"/>
          </a:p>
        </p:txBody>
      </p:sp>
      <p:sp>
        <p:nvSpPr>
          <p:cNvPr id="3" name="İçerik Yer Tutucusu 2"/>
          <p:cNvSpPr>
            <a:spLocks noGrp="1"/>
          </p:cNvSpPr>
          <p:nvPr>
            <p:ph idx="1"/>
          </p:nvPr>
        </p:nvSpPr>
        <p:spPr/>
        <p:txBody>
          <a:bodyPr/>
          <a:lstStyle/>
          <a:p>
            <a:r>
              <a:rPr lang="tr-TR" b="1" dirty="0"/>
              <a:t>Sınıflandırma</a:t>
            </a:r>
            <a:endParaRPr lang="tr-TR" dirty="0"/>
          </a:p>
          <a:p>
            <a:r>
              <a:rPr lang="tr-TR" dirty="0"/>
              <a:t>Ayçiçeği tohumları aralarında bulunan yabancı madde ve boş tane miktarına göre 2 tipe ayrılır. </a:t>
            </a:r>
          </a:p>
          <a:p>
            <a:r>
              <a:rPr lang="tr-TR" dirty="0"/>
              <a:t>1.tip: Taneler dolgun (tane içi ile kabuğu arasında boşluk bulunmayan), renkleri homojen, kabukları ince, Çizelge 9’daki özellikleri taşıyan ayçiçeği tohumlarıdır.</a:t>
            </a:r>
          </a:p>
          <a:p>
            <a:r>
              <a:rPr lang="tr-TR" dirty="0"/>
              <a:t>2. Tip: Özellikleri yönünde !. tipe girmeyen fakat, Çizelge 9’daki hükümlere uygun, ayçiçeği tohumları bu tipe girer.</a:t>
            </a:r>
          </a:p>
          <a:p>
            <a:endParaRPr lang="tr-TR" dirty="0"/>
          </a:p>
        </p:txBody>
      </p:sp>
    </p:spTree>
    <p:extLst>
      <p:ext uri="{BB962C8B-B14F-4D97-AF65-F5344CB8AC3E}">
        <p14:creationId xmlns:p14="http://schemas.microsoft.com/office/powerpoint/2010/main" val="924156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248854015"/>
              </p:ext>
            </p:extLst>
          </p:nvPr>
        </p:nvGraphicFramePr>
        <p:xfrm>
          <a:off x="1007917" y="1465119"/>
          <a:ext cx="8013210" cy="3018140"/>
        </p:xfrm>
        <a:graphic>
          <a:graphicData uri="http://schemas.openxmlformats.org/drawingml/2006/table">
            <a:tbl>
              <a:tblPr firstRow="1" firstCol="1" bandRow="1">
                <a:tableStyleId>{5C22544A-7EE6-4342-B048-85BDC9FD1C3A}</a:tableStyleId>
              </a:tblPr>
              <a:tblGrid>
                <a:gridCol w="1602120"/>
                <a:gridCol w="1602120"/>
                <a:gridCol w="1602990"/>
                <a:gridCol w="1602990"/>
                <a:gridCol w="1602990"/>
              </a:tblGrid>
              <a:tr h="603628">
                <a:tc rowSpan="2">
                  <a:txBody>
                    <a:bodyPr/>
                    <a:lstStyle/>
                    <a:p>
                      <a:pPr>
                        <a:lnSpc>
                          <a:spcPct val="115000"/>
                        </a:lnSpc>
                        <a:spcAft>
                          <a:spcPts val="0"/>
                        </a:spcAft>
                      </a:pPr>
                      <a:r>
                        <a:rPr lang="tr-TR" sz="1100" dirty="0">
                          <a:effectLst/>
                        </a:rPr>
                        <a:t>Ayçiçeği Tohumlarının Tipi</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algn="ctr">
                        <a:lnSpc>
                          <a:spcPct val="115000"/>
                        </a:lnSpc>
                        <a:spcAft>
                          <a:spcPts val="0"/>
                        </a:spcAft>
                      </a:pPr>
                      <a:r>
                        <a:rPr lang="tr-TR" sz="1100" dirty="0">
                          <a:effectLst/>
                        </a:rPr>
                        <a:t>Ağırlıkça(en çok)</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tr>
              <a:tr h="1207256">
                <a:tc vMerge="1">
                  <a:txBody>
                    <a:bodyPr/>
                    <a:lstStyle/>
                    <a:p>
                      <a:endParaRPr lang="tr-TR"/>
                    </a:p>
                  </a:txBody>
                  <a:tcPr/>
                </a:tc>
                <a:tc>
                  <a:txBody>
                    <a:bodyPr/>
                    <a:lstStyle/>
                    <a:p>
                      <a:pPr algn="ctr">
                        <a:lnSpc>
                          <a:spcPct val="115000"/>
                        </a:lnSpc>
                        <a:spcAft>
                          <a:spcPts val="0"/>
                        </a:spcAft>
                      </a:pPr>
                      <a:r>
                        <a:rPr lang="tr-TR" sz="1100">
                          <a:effectLst/>
                        </a:rPr>
                        <a:t>Nem</a:t>
                      </a:r>
                    </a:p>
                    <a:p>
                      <a:pPr algn="ctr">
                        <a:lnSpc>
                          <a:spcPct val="115000"/>
                        </a:lnSpc>
                        <a:spcAft>
                          <a:spcPts val="0"/>
                        </a:spcAft>
                      </a:pPr>
                      <a:r>
                        <a:rPr lang="tr-TR" sz="1100">
                          <a:effectLst/>
                        </a:rPr>
                        <a: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Yabancı Madde</a:t>
                      </a:r>
                    </a:p>
                    <a:p>
                      <a:pPr algn="ctr">
                        <a:lnSpc>
                          <a:spcPct val="115000"/>
                        </a:lnSpc>
                        <a:spcAft>
                          <a:spcPts val="0"/>
                        </a:spcAft>
                      </a:pPr>
                      <a:r>
                        <a:rPr lang="tr-TR" sz="1100">
                          <a:effectLst/>
                        </a:rPr>
                        <a: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Bozuk Tane %</a:t>
                      </a:r>
                    </a:p>
                    <a:p>
                      <a:pPr algn="ctr">
                        <a:lnSpc>
                          <a:spcPct val="115000"/>
                        </a:lnSpc>
                        <a:spcAft>
                          <a:spcPts val="0"/>
                        </a:spcAft>
                      </a:pPr>
                      <a:r>
                        <a:rPr lang="tr-TR" sz="1100">
                          <a:effectLst/>
                        </a:rPr>
                        <a:t>(Böcekli Hariç)</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Boş Tane</a:t>
                      </a:r>
                    </a:p>
                    <a:p>
                      <a:pPr algn="ctr">
                        <a:lnSpc>
                          <a:spcPct val="115000"/>
                        </a:lnSpc>
                        <a:spcAft>
                          <a:spcPts val="0"/>
                        </a:spcAft>
                      </a:pPr>
                      <a:r>
                        <a:rPr lang="tr-TR" sz="1100">
                          <a:effectLst/>
                        </a:rPr>
                        <a: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03628">
                <a:tc>
                  <a:txBody>
                    <a:bodyPr/>
                    <a:lstStyle/>
                    <a:p>
                      <a:pPr>
                        <a:lnSpc>
                          <a:spcPct val="115000"/>
                        </a:lnSpc>
                        <a:spcAft>
                          <a:spcPts val="0"/>
                        </a:spcAft>
                      </a:pPr>
                      <a:r>
                        <a:rPr lang="tr-TR" sz="1100">
                          <a:effectLst/>
                        </a:rPr>
                        <a:t>1. Tip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0.5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03628">
                <a:tc>
                  <a:txBody>
                    <a:bodyPr/>
                    <a:lstStyle/>
                    <a:p>
                      <a:pPr>
                        <a:lnSpc>
                          <a:spcPct val="115000"/>
                        </a:lnSpc>
                        <a:spcAft>
                          <a:spcPts val="0"/>
                        </a:spcAft>
                      </a:pPr>
                      <a:r>
                        <a:rPr lang="tr-TR" sz="1100">
                          <a:effectLst/>
                        </a:rPr>
                        <a:t>2. Tip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a:effectLst/>
                        </a:rPr>
                        <a:t>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100" dirty="0">
                          <a:effectLst/>
                        </a:rPr>
                        <a:t>1</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Dikdörtgen 4"/>
          <p:cNvSpPr/>
          <p:nvPr/>
        </p:nvSpPr>
        <p:spPr>
          <a:xfrm>
            <a:off x="1821671" y="4969232"/>
            <a:ext cx="4392293" cy="410882"/>
          </a:xfrm>
          <a:prstGeom prst="rect">
            <a:avLst/>
          </a:prstGeom>
        </p:spPr>
        <p:txBody>
          <a:bodyPr wrap="none">
            <a:spAutoFit/>
          </a:bodyPr>
          <a:lstStyle/>
          <a:p>
            <a:pPr>
              <a:lnSpc>
                <a:spcPct val="115000"/>
              </a:lnSpc>
              <a:spcAft>
                <a:spcPts val="1000"/>
              </a:spcAft>
            </a:pPr>
            <a:r>
              <a:rPr lang="tr-TR" dirty="0" smtClean="0">
                <a:effectLst/>
                <a:latin typeface="Calibri" panose="020F0502020204030204" pitchFamily="34" charset="0"/>
                <a:ea typeface="Calibri" panose="020F0502020204030204" pitchFamily="34" charset="0"/>
                <a:cs typeface="Times New Roman" panose="02020603050405020304" pitchFamily="18" charset="0"/>
              </a:rPr>
              <a:t>Tipler arasında karışma oranı%10’u geçemez.</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4523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852055"/>
            <a:ext cx="8596668" cy="5189307"/>
          </a:xfrm>
        </p:spPr>
        <p:txBody>
          <a:bodyPr>
            <a:normAutofit fontScale="85000" lnSpcReduction="20000"/>
          </a:bodyPr>
          <a:lstStyle/>
          <a:p>
            <a:r>
              <a:rPr lang="tr-TR" b="1" dirty="0"/>
              <a:t>Özellikler</a:t>
            </a:r>
            <a:endParaRPr lang="tr-TR" dirty="0"/>
          </a:p>
          <a:p>
            <a:r>
              <a:rPr lang="tr-TR" dirty="0"/>
              <a:t>Ayçiçeği Tohumları dolgun içli, sağlam, temiz ve bozulmamış </a:t>
            </a:r>
            <a:r>
              <a:rPr lang="tr-TR" dirty="0" err="1"/>
              <a:t>omalı</a:t>
            </a:r>
            <a:r>
              <a:rPr lang="tr-TR" dirty="0"/>
              <a:t>, kendi </a:t>
            </a:r>
            <a:r>
              <a:rPr lang="tr-TR" dirty="0" err="1"/>
              <a:t>tad</a:t>
            </a:r>
            <a:r>
              <a:rPr lang="tr-TR" dirty="0"/>
              <a:t> ve kokusunda bulunmalıdır. Her tipteki ayçiçeği tohumlarında bulunabilecek en çok; su, yabancı madde, bozuk ve boş tane miktarları Çizelge )’da verilmiştir.</a:t>
            </a:r>
          </a:p>
          <a:p>
            <a:r>
              <a:rPr lang="tr-TR" b="1" dirty="0"/>
              <a:t>Ürün Yılı</a:t>
            </a:r>
            <a:endParaRPr lang="tr-TR" dirty="0"/>
          </a:p>
          <a:p>
            <a:r>
              <a:rPr lang="tr-TR" dirty="0"/>
              <a:t>Ayçiçeği tohumlarının üretildiği yıl ile belirtilir.(19 yılı ürünü gibi). Önceki yıllardan kalan ayçiçeği tohumları eski yıl ürünü sayılır; eski ve yeni yıl ürünleri birbirleri ile karıştırılmaz. Eski yıl ürünü; tohum kabuğu renginde solma, tohum içinde buruşup küçülme, tanede </a:t>
            </a:r>
            <a:r>
              <a:rPr lang="tr-TR" dirty="0" err="1"/>
              <a:t>unlaşma</a:t>
            </a:r>
            <a:r>
              <a:rPr lang="tr-TR" dirty="0"/>
              <a:t>, </a:t>
            </a:r>
            <a:r>
              <a:rPr lang="tr-TR" dirty="0" err="1"/>
              <a:t>tadda</a:t>
            </a:r>
            <a:r>
              <a:rPr lang="tr-TR" dirty="0"/>
              <a:t> bozulma ve acılaşma ile belli olur.</a:t>
            </a:r>
          </a:p>
          <a:p>
            <a:r>
              <a:rPr lang="tr-TR" b="1" dirty="0"/>
              <a:t>Piyasaya Arz</a:t>
            </a:r>
            <a:endParaRPr lang="tr-TR" dirty="0"/>
          </a:p>
          <a:p>
            <a:r>
              <a:rPr lang="tr-TR" b="1" dirty="0"/>
              <a:t>Ambalaj</a:t>
            </a:r>
            <a:endParaRPr lang="tr-TR" dirty="0"/>
          </a:p>
          <a:p>
            <a:r>
              <a:rPr lang="tr-TR" dirty="0"/>
              <a:t>Ayçiçeği tohumları 60-70 kg’lık sağlam, yamasız, kokusuz ve temiz pamuklu bez veya alıcının isteğine uygun ambalajlara konulur. Çuval ağızlarının nasıl dikileceği ve mühürleneceği aşağıda gösterilmiştir. Çuvalın  ortasından geçirilen sicim her iki uca doğru bir gider gelir ve ortada yine iki uç birlikte kurşun </a:t>
            </a:r>
            <a:r>
              <a:rPr lang="tr-TR" dirty="0" err="1"/>
              <a:t>mühüre</a:t>
            </a:r>
            <a:r>
              <a:rPr lang="tr-TR" dirty="0"/>
              <a:t> geçirilir ve mühür pensi ile mühürlenir</a:t>
            </a:r>
            <a:r>
              <a:rPr lang="tr-TR" dirty="0" smtClean="0"/>
              <a:t>.</a:t>
            </a:r>
            <a:r>
              <a:rPr lang="tr-TR" dirty="0"/>
              <a:t> </a:t>
            </a:r>
          </a:p>
          <a:p>
            <a:r>
              <a:rPr lang="tr-TR" b="1" dirty="0"/>
              <a:t>İşaretleme</a:t>
            </a:r>
            <a:endParaRPr lang="tr-TR" dirty="0"/>
          </a:p>
          <a:p>
            <a:r>
              <a:rPr lang="tr-TR" dirty="0"/>
              <a:t>Ayçiçeği tohumlarının konulduğu ambalajlar üzerinde ve bunlara ait beyannamelerde aşağıdaki bilgiler bulunmalıdır. Bu bilgi ve işaretler ambalajlar üzerine siyah renkte ve sabit bir boya veya mürekkeple yazılmalı veya damga ile basılmalıdır. Bu bilgiler dayanıklı karton etiketlere basılıp, çuvallı mallara sağlam bir şekilde bağlanmalıdır.</a:t>
            </a:r>
          </a:p>
          <a:p>
            <a:endParaRPr lang="tr-TR" dirty="0"/>
          </a:p>
        </p:txBody>
      </p:sp>
    </p:spTree>
    <p:extLst>
      <p:ext uri="{BB962C8B-B14F-4D97-AF65-F5344CB8AC3E}">
        <p14:creationId xmlns:p14="http://schemas.microsoft.com/office/powerpoint/2010/main" val="3827145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509155"/>
            <a:ext cx="8596668" cy="5532207"/>
          </a:xfrm>
        </p:spPr>
        <p:txBody>
          <a:bodyPr>
            <a:normAutofit fontScale="92500" lnSpcReduction="10000"/>
          </a:bodyPr>
          <a:lstStyle/>
          <a:p>
            <a:r>
              <a:rPr lang="tr-TR" b="1" dirty="0"/>
              <a:t>Muayeneler</a:t>
            </a:r>
            <a:endParaRPr lang="tr-TR" dirty="0"/>
          </a:p>
          <a:p>
            <a:r>
              <a:rPr lang="tr-TR" dirty="0"/>
              <a:t>Piyasaya arz olunan ayçiçeği tohumlarının muayeneleri dış satımda mal sahibi veya yasal temsilcinin vereceği beyannameler üzerine yapılır. İç piyasada ise, gerektikçe numune alınarak muayeneler yapılabilir.</a:t>
            </a:r>
          </a:p>
          <a:p>
            <a:r>
              <a:rPr lang="tr-TR" b="1" dirty="0"/>
              <a:t>Numune Alma</a:t>
            </a:r>
            <a:endParaRPr lang="tr-TR" dirty="0"/>
          </a:p>
          <a:p>
            <a:r>
              <a:rPr lang="tr-TR" dirty="0"/>
              <a:t>Parti içerisinden rastgele sayıca ve 2’den az olmamak üzere, %1 oranında ambalaj ayrılır. Ayrılan ambalajların alt, orta ve üst kısımlarından sonda ile veya ambalaj boşaltılıp muhtelif yerlerinden alınacak ilk numuneler karıştırılarak 1’er kg kadar iki takım temsili laboratuvar numunesi alınır.</a:t>
            </a:r>
          </a:p>
          <a:p>
            <a:r>
              <a:rPr lang="tr-TR" b="1" dirty="0"/>
              <a:t>Muayenelerin Yapılışı</a:t>
            </a:r>
            <a:endParaRPr lang="tr-TR" dirty="0"/>
          </a:p>
          <a:p>
            <a:r>
              <a:rPr lang="tr-TR" dirty="0"/>
              <a:t>Ambalajlar, gözle incelenerek, elle kontrol edilerek ve içindeki mal görülmek, koklanmak, tadılmak,</a:t>
            </a:r>
            <a:r>
              <a:rPr lang="tr-TR" b="1" dirty="0"/>
              <a:t> </a:t>
            </a:r>
            <a:r>
              <a:rPr lang="tr-TR" dirty="0"/>
              <a:t>ellenmek ve gerekirse laboratuvarlara gönderilip TS 324 (Küspelerin Analiz Metodu)’e göre analizleri yaptırılmak suretiyle muayene edilirler. Muayenelerde 1 kg’lık örnekler üzerinde;</a:t>
            </a:r>
          </a:p>
          <a:p>
            <a:r>
              <a:rPr lang="tr-TR" dirty="0"/>
              <a:t>Nem tayini,</a:t>
            </a:r>
          </a:p>
          <a:p>
            <a:r>
              <a:rPr lang="tr-TR" dirty="0"/>
              <a:t>Yabancı madde tayini,</a:t>
            </a:r>
          </a:p>
          <a:p>
            <a:r>
              <a:rPr lang="tr-TR" dirty="0"/>
              <a:t>Bozuk tane oranı tayini,</a:t>
            </a:r>
          </a:p>
          <a:p>
            <a:r>
              <a:rPr lang="tr-TR" dirty="0"/>
              <a:t>Boş tane oranı tayini yapılarak, sonuçların çizelge 9 ile uygunlukları kontrol edilir.</a:t>
            </a:r>
          </a:p>
          <a:p>
            <a:endParaRPr lang="tr-TR" dirty="0"/>
          </a:p>
        </p:txBody>
      </p:sp>
    </p:spTree>
    <p:extLst>
      <p:ext uri="{BB962C8B-B14F-4D97-AF65-F5344CB8AC3E}">
        <p14:creationId xmlns:p14="http://schemas.microsoft.com/office/powerpoint/2010/main" val="1627314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665019"/>
            <a:ext cx="8596668" cy="5376344"/>
          </a:xfrm>
        </p:spPr>
        <p:txBody>
          <a:bodyPr/>
          <a:lstStyle/>
          <a:p>
            <a:r>
              <a:rPr lang="tr-TR" b="1" dirty="0"/>
              <a:t>Çeşitli hükümler</a:t>
            </a:r>
            <a:endParaRPr lang="tr-TR" dirty="0"/>
          </a:p>
          <a:p>
            <a:r>
              <a:rPr lang="tr-TR" dirty="0"/>
              <a:t>Ayçiçeği tohumları, işleme yerlerinde (yağ fabrika ve yağhanelerinde), depolarda ve taşıtlarda fena kokulu, nemli ve </a:t>
            </a:r>
            <a:r>
              <a:rPr lang="tr-TR" dirty="0" err="1"/>
              <a:t>tadlarına</a:t>
            </a:r>
            <a:r>
              <a:rPr lang="tr-TR" dirty="0"/>
              <a:t> ve diğer özelliklerine etki yapacak maddelerle bir arada bulundurulamaz. </a:t>
            </a:r>
          </a:p>
          <a:p>
            <a:r>
              <a:rPr lang="tr-TR" dirty="0"/>
              <a:t>Ayçiçeği tohumlarının bulunduğu ambalajlar kuru zemin ve tahta ızgara üzerine, etraflarında serbestçe gezilebilecek ve aynı zamanda iyi hava alabilecek durumda istiflenmelidir. Ambalajlar </a:t>
            </a:r>
            <a:r>
              <a:rPr lang="tr-TR" dirty="0" err="1"/>
              <a:t>üstüste</a:t>
            </a:r>
            <a:r>
              <a:rPr lang="tr-TR" dirty="0"/>
              <a:t> en çok sekiz sıra olarak konulmalı ve istifler yağışlara karşı korunmalıdır.</a:t>
            </a:r>
          </a:p>
          <a:p>
            <a:endParaRPr lang="tr-TR" dirty="0"/>
          </a:p>
        </p:txBody>
      </p:sp>
    </p:spTree>
    <p:extLst>
      <p:ext uri="{BB962C8B-B14F-4D97-AF65-F5344CB8AC3E}">
        <p14:creationId xmlns:p14="http://schemas.microsoft.com/office/powerpoint/2010/main" val="1972957403"/>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0</TotalTime>
  <Words>698</Words>
  <Application>Microsoft Office PowerPoint</Application>
  <PresentationFormat>Geniş ekran</PresentationFormat>
  <Paragraphs>60</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Times New Roman</vt:lpstr>
      <vt:lpstr>Trebuchet MS</vt:lpstr>
      <vt:lpstr>Wingdings 3</vt:lpstr>
      <vt:lpstr>Kristal</vt:lpstr>
      <vt:lpstr>Ayçiçeği Tohumu Standardı </vt:lpstr>
      <vt:lpstr>Konu ve Kapsamı </vt:lpstr>
      <vt:lpstr>Tarifler </vt:lpstr>
      <vt:lpstr>Sınıflandırma ve Özellikler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Ayçiçeği Tohumu Standardı </dc:title>
  <dc:creator>Nilüfer</dc:creator>
  <cp:lastModifiedBy>Nilüfer</cp:lastModifiedBy>
  <cp:revision>3</cp:revision>
  <dcterms:created xsi:type="dcterms:W3CDTF">2018-04-19T07:50:10Z</dcterms:created>
  <dcterms:modified xsi:type="dcterms:W3CDTF">2018-04-19T07:52:10Z</dcterms:modified>
</cp:coreProperties>
</file>