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70" r:id="rId14"/>
    <p:sldId id="271" r:id="rId15"/>
    <p:sldId id="272" r:id="rId16"/>
    <p:sldId id="273" r:id="rId17"/>
    <p:sldId id="274" r:id="rId18"/>
    <p:sldId id="275" r:id="rId19"/>
    <p:sldId id="276"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8" d="100"/>
          <a:sy n="98" d="100"/>
        </p:scale>
        <p:origin x="-190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EF2AA319-0D04-7D4E-957E-BBA00593B325}" type="datetimeFigureOut">
              <a:rPr lang="en-US" smtClean="0"/>
              <a:t>24.03.19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A51435-5CF9-1F4D-BE5F-763FD115FC51}" type="slidenum">
              <a:rPr lang="en-US" smtClean="0"/>
              <a:t>‹#›</a:t>
            </a:fld>
            <a:endParaRPr lang="en-US"/>
          </a:p>
        </p:txBody>
      </p:sp>
    </p:spTree>
    <p:extLst>
      <p:ext uri="{BB962C8B-B14F-4D97-AF65-F5344CB8AC3E}">
        <p14:creationId xmlns:p14="http://schemas.microsoft.com/office/powerpoint/2010/main" val="427548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EF2AA319-0D04-7D4E-957E-BBA00593B325}" type="datetimeFigureOut">
              <a:rPr lang="en-US" smtClean="0"/>
              <a:t>24.03.19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A51435-5CF9-1F4D-BE5F-763FD115FC51}" type="slidenum">
              <a:rPr lang="en-US" smtClean="0"/>
              <a:t>‹#›</a:t>
            </a:fld>
            <a:endParaRPr lang="en-US"/>
          </a:p>
        </p:txBody>
      </p:sp>
    </p:spTree>
    <p:extLst>
      <p:ext uri="{BB962C8B-B14F-4D97-AF65-F5344CB8AC3E}">
        <p14:creationId xmlns:p14="http://schemas.microsoft.com/office/powerpoint/2010/main" val="1718374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EF2AA319-0D04-7D4E-957E-BBA00593B325}" type="datetimeFigureOut">
              <a:rPr lang="en-US" smtClean="0"/>
              <a:t>24.03.19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A51435-5CF9-1F4D-BE5F-763FD115FC51}" type="slidenum">
              <a:rPr lang="en-US" smtClean="0"/>
              <a:t>‹#›</a:t>
            </a:fld>
            <a:endParaRPr lang="en-US"/>
          </a:p>
        </p:txBody>
      </p:sp>
    </p:spTree>
    <p:extLst>
      <p:ext uri="{BB962C8B-B14F-4D97-AF65-F5344CB8AC3E}">
        <p14:creationId xmlns:p14="http://schemas.microsoft.com/office/powerpoint/2010/main" val="4260114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EF2AA319-0D04-7D4E-957E-BBA00593B325}" type="datetimeFigureOut">
              <a:rPr lang="en-US" smtClean="0"/>
              <a:t>24.03.19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A51435-5CF9-1F4D-BE5F-763FD115FC51}" type="slidenum">
              <a:rPr lang="en-US" smtClean="0"/>
              <a:t>‹#›</a:t>
            </a:fld>
            <a:endParaRPr lang="en-US"/>
          </a:p>
        </p:txBody>
      </p:sp>
    </p:spTree>
    <p:extLst>
      <p:ext uri="{BB962C8B-B14F-4D97-AF65-F5344CB8AC3E}">
        <p14:creationId xmlns:p14="http://schemas.microsoft.com/office/powerpoint/2010/main" val="2920638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EF2AA319-0D04-7D4E-957E-BBA00593B325}" type="datetimeFigureOut">
              <a:rPr lang="en-US" smtClean="0"/>
              <a:t>24.03.19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A51435-5CF9-1F4D-BE5F-763FD115FC51}" type="slidenum">
              <a:rPr lang="en-US" smtClean="0"/>
              <a:t>‹#›</a:t>
            </a:fld>
            <a:endParaRPr lang="en-US"/>
          </a:p>
        </p:txBody>
      </p:sp>
    </p:spTree>
    <p:extLst>
      <p:ext uri="{BB962C8B-B14F-4D97-AF65-F5344CB8AC3E}">
        <p14:creationId xmlns:p14="http://schemas.microsoft.com/office/powerpoint/2010/main" val="575207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EF2AA319-0D04-7D4E-957E-BBA00593B325}" type="datetimeFigureOut">
              <a:rPr lang="en-US" smtClean="0"/>
              <a:t>24.03.19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A51435-5CF9-1F4D-BE5F-763FD115FC51}" type="slidenum">
              <a:rPr lang="en-US" smtClean="0"/>
              <a:t>‹#›</a:t>
            </a:fld>
            <a:endParaRPr lang="en-US"/>
          </a:p>
        </p:txBody>
      </p:sp>
    </p:spTree>
    <p:extLst>
      <p:ext uri="{BB962C8B-B14F-4D97-AF65-F5344CB8AC3E}">
        <p14:creationId xmlns:p14="http://schemas.microsoft.com/office/powerpoint/2010/main" val="3058282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EF2AA319-0D04-7D4E-957E-BBA00593B325}" type="datetimeFigureOut">
              <a:rPr lang="en-US" smtClean="0"/>
              <a:t>24.03.19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A51435-5CF9-1F4D-BE5F-763FD115FC51}" type="slidenum">
              <a:rPr lang="en-US" smtClean="0"/>
              <a:t>‹#›</a:t>
            </a:fld>
            <a:endParaRPr lang="en-US"/>
          </a:p>
        </p:txBody>
      </p:sp>
    </p:spTree>
    <p:extLst>
      <p:ext uri="{BB962C8B-B14F-4D97-AF65-F5344CB8AC3E}">
        <p14:creationId xmlns:p14="http://schemas.microsoft.com/office/powerpoint/2010/main" val="3231066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EF2AA319-0D04-7D4E-957E-BBA00593B325}" type="datetimeFigureOut">
              <a:rPr lang="en-US" smtClean="0"/>
              <a:t>24.03.19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A51435-5CF9-1F4D-BE5F-763FD115FC51}" type="slidenum">
              <a:rPr lang="en-US" smtClean="0"/>
              <a:t>‹#›</a:t>
            </a:fld>
            <a:endParaRPr lang="en-US"/>
          </a:p>
        </p:txBody>
      </p:sp>
    </p:spTree>
    <p:extLst>
      <p:ext uri="{BB962C8B-B14F-4D97-AF65-F5344CB8AC3E}">
        <p14:creationId xmlns:p14="http://schemas.microsoft.com/office/powerpoint/2010/main" val="678614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2AA319-0D04-7D4E-957E-BBA00593B325}" type="datetimeFigureOut">
              <a:rPr lang="en-US" smtClean="0"/>
              <a:t>24.03.19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A51435-5CF9-1F4D-BE5F-763FD115FC51}" type="slidenum">
              <a:rPr lang="en-US" smtClean="0"/>
              <a:t>‹#›</a:t>
            </a:fld>
            <a:endParaRPr lang="en-US"/>
          </a:p>
        </p:txBody>
      </p:sp>
    </p:spTree>
    <p:extLst>
      <p:ext uri="{BB962C8B-B14F-4D97-AF65-F5344CB8AC3E}">
        <p14:creationId xmlns:p14="http://schemas.microsoft.com/office/powerpoint/2010/main" val="3860823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F2AA319-0D04-7D4E-957E-BBA00593B325}" type="datetimeFigureOut">
              <a:rPr lang="en-US" smtClean="0"/>
              <a:t>24.03.19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A51435-5CF9-1F4D-BE5F-763FD115FC51}" type="slidenum">
              <a:rPr lang="en-US" smtClean="0"/>
              <a:t>‹#›</a:t>
            </a:fld>
            <a:endParaRPr lang="en-US"/>
          </a:p>
        </p:txBody>
      </p:sp>
    </p:spTree>
    <p:extLst>
      <p:ext uri="{BB962C8B-B14F-4D97-AF65-F5344CB8AC3E}">
        <p14:creationId xmlns:p14="http://schemas.microsoft.com/office/powerpoint/2010/main" val="2509140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F2AA319-0D04-7D4E-957E-BBA00593B325}" type="datetimeFigureOut">
              <a:rPr lang="en-US" smtClean="0"/>
              <a:t>24.03.19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A51435-5CF9-1F4D-BE5F-763FD115FC51}" type="slidenum">
              <a:rPr lang="en-US" smtClean="0"/>
              <a:t>‹#›</a:t>
            </a:fld>
            <a:endParaRPr lang="en-US"/>
          </a:p>
        </p:txBody>
      </p:sp>
    </p:spTree>
    <p:extLst>
      <p:ext uri="{BB962C8B-B14F-4D97-AF65-F5344CB8AC3E}">
        <p14:creationId xmlns:p14="http://schemas.microsoft.com/office/powerpoint/2010/main" val="20285095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2AA319-0D04-7D4E-957E-BBA00593B325}" type="datetimeFigureOut">
              <a:rPr lang="en-US" smtClean="0"/>
              <a:t>24.03.19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A51435-5CF9-1F4D-BE5F-763FD115FC51}" type="slidenum">
              <a:rPr lang="en-US" smtClean="0"/>
              <a:t>‹#›</a:t>
            </a:fld>
            <a:endParaRPr lang="en-US"/>
          </a:p>
        </p:txBody>
      </p:sp>
    </p:spTree>
    <p:extLst>
      <p:ext uri="{BB962C8B-B14F-4D97-AF65-F5344CB8AC3E}">
        <p14:creationId xmlns:p14="http://schemas.microsoft.com/office/powerpoint/2010/main" val="34276857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endParaRPr lang="en-US">
              <a:latin typeface="Arial" charset="0"/>
            </a:endParaRPr>
          </a:p>
        </p:txBody>
      </p:sp>
      <p:sp>
        <p:nvSpPr>
          <p:cNvPr id="15363" name="Rectangle 3"/>
          <p:cNvSpPr>
            <a:spLocks noGrp="1" noChangeArrowheads="1"/>
          </p:cNvSpPr>
          <p:nvPr>
            <p:ph type="body" idx="1"/>
          </p:nvPr>
        </p:nvSpPr>
        <p:spPr/>
        <p:txBody>
          <a:bodyPr/>
          <a:lstStyle/>
          <a:p>
            <a:pPr eaLnBrk="1" hangingPunct="1">
              <a:buFontTx/>
              <a:buNone/>
            </a:pPr>
            <a:endParaRPr lang="tr-TR" sz="4000">
              <a:latin typeface="Arial" charset="0"/>
            </a:endParaRPr>
          </a:p>
          <a:p>
            <a:pPr eaLnBrk="1" hangingPunct="1">
              <a:buFontTx/>
              <a:buNone/>
            </a:pPr>
            <a:endParaRPr lang="tr-TR" sz="4000">
              <a:latin typeface="Arial" charset="0"/>
            </a:endParaRPr>
          </a:p>
          <a:p>
            <a:pPr eaLnBrk="1" hangingPunct="1">
              <a:buFontTx/>
              <a:buNone/>
            </a:pPr>
            <a:r>
              <a:rPr lang="tr-TR" sz="4000">
                <a:latin typeface="Arial" charset="0"/>
              </a:rPr>
              <a:t>	ELEŞTİREL EKONOMİ POLİTİK</a:t>
            </a:r>
          </a:p>
        </p:txBody>
      </p:sp>
    </p:spTree>
    <p:extLst>
      <p:ext uri="{BB962C8B-B14F-4D97-AF65-F5344CB8AC3E}">
        <p14:creationId xmlns:p14="http://schemas.microsoft.com/office/powerpoint/2010/main" val="399692572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endParaRPr lang="en-US">
              <a:latin typeface="Arial" charset="0"/>
            </a:endParaRPr>
          </a:p>
        </p:txBody>
      </p:sp>
      <p:sp>
        <p:nvSpPr>
          <p:cNvPr id="24579" name="Rectangle 3"/>
          <p:cNvSpPr>
            <a:spLocks noGrp="1" noChangeArrowheads="1"/>
          </p:cNvSpPr>
          <p:nvPr>
            <p:ph type="body" idx="1"/>
          </p:nvPr>
        </p:nvSpPr>
        <p:spPr/>
        <p:txBody>
          <a:bodyPr/>
          <a:lstStyle/>
          <a:p>
            <a:pPr eaLnBrk="1" hangingPunct="1">
              <a:lnSpc>
                <a:spcPct val="90000"/>
              </a:lnSpc>
            </a:pPr>
            <a:r>
              <a:rPr lang="tr-TR" sz="2800">
                <a:latin typeface="Arial" charset="0"/>
              </a:rPr>
              <a:t>Marx</a:t>
            </a:r>
            <a:r>
              <a:rPr lang="ja-JP" altLang="tr-TR" sz="2800">
                <a:latin typeface="Arial" charset="0"/>
              </a:rPr>
              <a:t>’</a:t>
            </a:r>
            <a:r>
              <a:rPr lang="tr-TR" sz="2800">
                <a:latin typeface="Arial" charset="0"/>
              </a:rPr>
              <a:t>a göre tarihsel açıklamanın hareket noktası maddi üretim olmalıdır. </a:t>
            </a:r>
          </a:p>
          <a:p>
            <a:pPr eaLnBrk="1" hangingPunct="1">
              <a:lnSpc>
                <a:spcPct val="90000"/>
              </a:lnSpc>
            </a:pPr>
            <a:r>
              <a:rPr lang="tr-TR" sz="2800">
                <a:latin typeface="Arial" charset="0"/>
              </a:rPr>
              <a:t>Ancak, her zaman her dönem için geçerli genel bir üretim tarzından söz edilemez. </a:t>
            </a:r>
          </a:p>
          <a:p>
            <a:pPr eaLnBrk="1" hangingPunct="1">
              <a:lnSpc>
                <a:spcPct val="90000"/>
              </a:lnSpc>
            </a:pPr>
            <a:r>
              <a:rPr lang="tr-TR" sz="2800">
                <a:latin typeface="Arial" charset="0"/>
              </a:rPr>
              <a:t>Oysa, Ricardo da dahil olmak üzere klasik iktisatçılar, doğal birey anlayışına paralel olarak her zaman için geçerli olduğunu iddia ettikleri üretim teorileri geliştirmişlerdir. 18. ve 19. yüzyılın başında gittikçe yerleşmiş bulunan kapitalist üretim koşullarını üretiminin evrensel koşullarıymış gibi ele almışlardır. </a:t>
            </a:r>
          </a:p>
        </p:txBody>
      </p:sp>
    </p:spTree>
    <p:extLst>
      <p:ext uri="{BB962C8B-B14F-4D97-AF65-F5344CB8AC3E}">
        <p14:creationId xmlns:p14="http://schemas.microsoft.com/office/powerpoint/2010/main" val="81355766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rmAutofit fontScale="90000"/>
          </a:bodyPr>
          <a:lstStyle/>
          <a:p>
            <a:pPr eaLnBrk="1" hangingPunct="1"/>
            <a:r>
              <a:rPr lang="tr-TR" sz="4000">
                <a:latin typeface="Arial" charset="0"/>
              </a:rPr>
              <a:t>Engels</a:t>
            </a:r>
            <a:r>
              <a:rPr lang="ja-JP" altLang="tr-TR" sz="4000">
                <a:latin typeface="Arial" charset="0"/>
              </a:rPr>
              <a:t>’</a:t>
            </a:r>
            <a:r>
              <a:rPr lang="tr-TR" sz="4000">
                <a:latin typeface="Arial" charset="0"/>
              </a:rPr>
              <a:t>in </a:t>
            </a:r>
            <a:r>
              <a:rPr lang="ja-JP" altLang="tr-TR" sz="4000">
                <a:latin typeface="Arial" charset="0"/>
              </a:rPr>
              <a:t>“</a:t>
            </a:r>
            <a:r>
              <a:rPr lang="tr-TR" sz="4000">
                <a:latin typeface="Arial" charset="0"/>
              </a:rPr>
              <a:t>evrensel bilim</a:t>
            </a:r>
            <a:r>
              <a:rPr lang="ja-JP" altLang="tr-TR" sz="4000">
                <a:latin typeface="Arial" charset="0"/>
              </a:rPr>
              <a:t>”</a:t>
            </a:r>
            <a:r>
              <a:rPr lang="tr-TR" sz="4000">
                <a:latin typeface="Arial" charset="0"/>
              </a:rPr>
              <a:t> anlayışına yönelik eleştirileri</a:t>
            </a:r>
            <a:br>
              <a:rPr lang="tr-TR" sz="4000">
                <a:latin typeface="Arial" charset="0"/>
              </a:rPr>
            </a:br>
            <a:endParaRPr lang="tr-TR" sz="4000">
              <a:latin typeface="Arial" charset="0"/>
            </a:endParaRPr>
          </a:p>
        </p:txBody>
      </p:sp>
      <p:sp>
        <p:nvSpPr>
          <p:cNvPr id="25603" name="Rectangle 3"/>
          <p:cNvSpPr>
            <a:spLocks noGrp="1" noChangeArrowheads="1"/>
          </p:cNvSpPr>
          <p:nvPr>
            <p:ph type="body" idx="1"/>
          </p:nvPr>
        </p:nvSpPr>
        <p:spPr/>
        <p:txBody>
          <a:bodyPr/>
          <a:lstStyle/>
          <a:p>
            <a:pPr eaLnBrk="1" hangingPunct="1">
              <a:lnSpc>
                <a:spcPct val="80000"/>
              </a:lnSpc>
              <a:buFontTx/>
              <a:buNone/>
            </a:pPr>
            <a:r>
              <a:rPr lang="tr-TR" sz="2800">
                <a:latin typeface="Arial" charset="0"/>
              </a:rPr>
              <a:t>Bu sözler hem aydınlanma devrinin </a:t>
            </a:r>
            <a:r>
              <a:rPr lang="ja-JP" altLang="tr-TR" sz="2800">
                <a:latin typeface="Arial" charset="0"/>
              </a:rPr>
              <a:t>“</a:t>
            </a:r>
            <a:r>
              <a:rPr lang="tr-TR" sz="2800">
                <a:latin typeface="Arial" charset="0"/>
              </a:rPr>
              <a:t>büyük Fransız filozofları</a:t>
            </a:r>
            <a:r>
              <a:rPr lang="ja-JP" altLang="tr-TR" sz="2800">
                <a:latin typeface="Arial" charset="0"/>
              </a:rPr>
              <a:t>”</a:t>
            </a:r>
            <a:r>
              <a:rPr lang="tr-TR" sz="2800">
                <a:latin typeface="Arial" charset="0"/>
              </a:rPr>
              <a:t> hem de o devrin iktisatçıları için geçerlidir.</a:t>
            </a:r>
          </a:p>
          <a:p>
            <a:pPr eaLnBrk="1" hangingPunct="1">
              <a:lnSpc>
                <a:spcPct val="80000"/>
              </a:lnSpc>
              <a:buFontTx/>
              <a:buNone/>
            </a:pPr>
            <a:r>
              <a:rPr lang="ja-JP" altLang="tr-TR" sz="2800">
                <a:latin typeface="Arial" charset="0"/>
              </a:rPr>
              <a:t>“</a:t>
            </a:r>
            <a:r>
              <a:rPr lang="tr-TR" sz="2800">
                <a:latin typeface="Arial" charset="0"/>
              </a:rPr>
              <a:t>Yeni bilim onlar için kendi devirlerinin şartları ve ihtiyaçlarının bir ifadesi değil, ölümsüz ve sonsuz aklın ifadesi idi; onların keşfettikleri üretim ve değişim kanunları, o faaliyetlerin tarihi bakımından belirli şekildeki kanunları değil, ölümsüz ve sonsuz tabiat kanunları idi; bu kanunlar insan tabiatından çıkarılıyordu… Tarihin gelişim kanunları değil, tabiat kanunları, sonsuz ve ölümsüz doğrular söz konusu idi.</a:t>
            </a:r>
            <a:r>
              <a:rPr lang="ja-JP" altLang="tr-TR" sz="2800">
                <a:latin typeface="Arial" charset="0"/>
              </a:rPr>
              <a:t>”</a:t>
            </a:r>
            <a:endParaRPr lang="tr-TR" sz="2800">
              <a:latin typeface="Arial" charset="0"/>
            </a:endParaRPr>
          </a:p>
        </p:txBody>
      </p:sp>
    </p:spTree>
    <p:extLst>
      <p:ext uri="{BB962C8B-B14F-4D97-AF65-F5344CB8AC3E}">
        <p14:creationId xmlns:p14="http://schemas.microsoft.com/office/powerpoint/2010/main" val="327991730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endParaRPr lang="en-US">
              <a:latin typeface="Arial" charset="0"/>
            </a:endParaRPr>
          </a:p>
        </p:txBody>
      </p:sp>
      <p:sp>
        <p:nvSpPr>
          <p:cNvPr id="27651" name="Rectangle 3"/>
          <p:cNvSpPr>
            <a:spLocks noGrp="1" noChangeArrowheads="1"/>
          </p:cNvSpPr>
          <p:nvPr>
            <p:ph type="body" idx="1"/>
          </p:nvPr>
        </p:nvSpPr>
        <p:spPr/>
        <p:txBody>
          <a:bodyPr/>
          <a:lstStyle/>
          <a:p>
            <a:pPr eaLnBrk="1" hangingPunct="1"/>
            <a:r>
              <a:rPr lang="tr-TR">
                <a:latin typeface="Arial" charset="0"/>
              </a:rPr>
              <a:t>Eleştirel ekonomi politik ile,</a:t>
            </a:r>
          </a:p>
          <a:p>
            <a:pPr eaLnBrk="1" hangingPunct="1">
              <a:buFontTx/>
              <a:buNone/>
            </a:pPr>
            <a:r>
              <a:rPr lang="tr-TR">
                <a:latin typeface="Arial" charset="0"/>
              </a:rPr>
              <a:t>18. yüzyılın insanı ya da bilinci ön planda tutan yaygın görüşü terk edilerek, üretici güçler kavramıyla birlikte maddi gerçeklikler ve insan iradesinden bağımsız olarak ortaya çıkan ilişkilerden hareket edilmeye başlanmıştı. </a:t>
            </a:r>
          </a:p>
          <a:p>
            <a:pPr eaLnBrk="1" hangingPunct="1">
              <a:buFontTx/>
              <a:buNone/>
            </a:pPr>
            <a:endParaRPr lang="tr-TR">
              <a:latin typeface="Arial" charset="0"/>
            </a:endParaRPr>
          </a:p>
        </p:txBody>
      </p:sp>
    </p:spTree>
    <p:extLst>
      <p:ext uri="{BB962C8B-B14F-4D97-AF65-F5344CB8AC3E}">
        <p14:creationId xmlns:p14="http://schemas.microsoft.com/office/powerpoint/2010/main" val="135346322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tr-TR" dirty="0" err="1" smtClean="0">
                <a:latin typeface="Arial" charset="0"/>
              </a:rPr>
              <a:t>Marx’ın</a:t>
            </a:r>
            <a:r>
              <a:rPr lang="tr-TR" dirty="0" smtClean="0">
                <a:latin typeface="Arial" charset="0"/>
              </a:rPr>
              <a:t> </a:t>
            </a:r>
            <a:r>
              <a:rPr lang="tr-TR" dirty="0">
                <a:latin typeface="Arial" charset="0"/>
              </a:rPr>
              <a:t>Yöntemi</a:t>
            </a:r>
          </a:p>
        </p:txBody>
      </p:sp>
      <p:sp>
        <p:nvSpPr>
          <p:cNvPr id="29699" name="Rectangle 3"/>
          <p:cNvSpPr>
            <a:spLocks noGrp="1" noChangeArrowheads="1"/>
          </p:cNvSpPr>
          <p:nvPr>
            <p:ph type="body" idx="1"/>
          </p:nvPr>
        </p:nvSpPr>
        <p:spPr/>
        <p:txBody>
          <a:bodyPr/>
          <a:lstStyle/>
          <a:p>
            <a:pPr eaLnBrk="1" hangingPunct="1">
              <a:lnSpc>
                <a:spcPct val="90000"/>
              </a:lnSpc>
            </a:pPr>
            <a:r>
              <a:rPr lang="tr-TR" dirty="0" err="1">
                <a:latin typeface="Arial" charset="0"/>
              </a:rPr>
              <a:t>Marx</a:t>
            </a:r>
            <a:r>
              <a:rPr lang="ja-JP" altLang="tr-TR" dirty="0">
                <a:latin typeface="Arial" charset="0"/>
              </a:rPr>
              <a:t>’</a:t>
            </a:r>
            <a:r>
              <a:rPr lang="tr-TR" dirty="0">
                <a:latin typeface="Arial" charset="0"/>
              </a:rPr>
              <a:t>a göre, maddi gerçekliğin gelişim ile bu gerçekliğin bilgisinin oluşması farklıdır. </a:t>
            </a:r>
          </a:p>
          <a:p>
            <a:pPr eaLnBrk="1" hangingPunct="1">
              <a:lnSpc>
                <a:spcPct val="90000"/>
              </a:lnSpc>
            </a:pPr>
            <a:r>
              <a:rPr lang="tr-TR" dirty="0">
                <a:latin typeface="Arial" charset="0"/>
              </a:rPr>
              <a:t>Bilimin amacı görüntülerin arkasındaki gerçek ilişkileri açıklayabilmektir. </a:t>
            </a:r>
          </a:p>
          <a:p>
            <a:pPr eaLnBrk="1" hangingPunct="1">
              <a:lnSpc>
                <a:spcPct val="90000"/>
              </a:lnSpc>
            </a:pPr>
            <a:r>
              <a:rPr lang="tr-TR" dirty="0">
                <a:latin typeface="Arial" charset="0"/>
              </a:rPr>
              <a:t>Bu anlayış çerçevesinde </a:t>
            </a:r>
            <a:r>
              <a:rPr lang="tr-TR" dirty="0" err="1">
                <a:latin typeface="Arial" charset="0"/>
              </a:rPr>
              <a:t>Marx</a:t>
            </a:r>
            <a:r>
              <a:rPr lang="tr-TR" dirty="0">
                <a:latin typeface="Arial" charset="0"/>
              </a:rPr>
              <a:t> yalnız iktisat bilimi için değil, toplumun daha da genel olarak gördüğü tarihin bilimsel açıklaması için öngördüğü teorik yaklaşım şu şekilde özetlenebilir:</a:t>
            </a:r>
          </a:p>
          <a:p>
            <a:pPr eaLnBrk="1" hangingPunct="1">
              <a:lnSpc>
                <a:spcPct val="90000"/>
              </a:lnSpc>
              <a:buFontTx/>
              <a:buNone/>
            </a:pPr>
            <a:endParaRPr lang="tr-TR" dirty="0">
              <a:latin typeface="Arial" charset="0"/>
            </a:endParaRPr>
          </a:p>
        </p:txBody>
      </p:sp>
    </p:spTree>
    <p:extLst>
      <p:ext uri="{BB962C8B-B14F-4D97-AF65-F5344CB8AC3E}">
        <p14:creationId xmlns:p14="http://schemas.microsoft.com/office/powerpoint/2010/main" val="151762788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endParaRPr lang="en-US">
              <a:latin typeface="Arial" charset="0"/>
            </a:endParaRPr>
          </a:p>
        </p:txBody>
      </p:sp>
      <p:sp>
        <p:nvSpPr>
          <p:cNvPr id="30723" name="Rectangle 3"/>
          <p:cNvSpPr>
            <a:spLocks noGrp="1" noChangeArrowheads="1"/>
          </p:cNvSpPr>
          <p:nvPr>
            <p:ph type="body" idx="1"/>
          </p:nvPr>
        </p:nvSpPr>
        <p:spPr/>
        <p:txBody>
          <a:bodyPr/>
          <a:lstStyle/>
          <a:p>
            <a:pPr eaLnBrk="1" hangingPunct="1">
              <a:lnSpc>
                <a:spcPct val="90000"/>
              </a:lnSpc>
            </a:pPr>
            <a:r>
              <a:rPr lang="tr-TR">
                <a:latin typeface="Arial" charset="0"/>
              </a:rPr>
              <a:t>Mevcut toplumsal ilişkiler belirli bir tarihsel sürecin sonucudur.</a:t>
            </a:r>
          </a:p>
          <a:p>
            <a:pPr eaLnBrk="1" hangingPunct="1">
              <a:lnSpc>
                <a:spcPct val="90000"/>
              </a:lnSpc>
            </a:pPr>
            <a:r>
              <a:rPr lang="tr-TR">
                <a:latin typeface="Arial" charset="0"/>
              </a:rPr>
              <a:t>Tarihsel sürecin anlaşılması mevcut ilişkilerin çözümlenmesi ile mümkündür.</a:t>
            </a:r>
          </a:p>
          <a:p>
            <a:pPr eaLnBrk="1" hangingPunct="1">
              <a:lnSpc>
                <a:spcPct val="90000"/>
              </a:lnSpc>
            </a:pPr>
            <a:r>
              <a:rPr lang="tr-TR">
                <a:latin typeface="Arial" charset="0"/>
              </a:rPr>
              <a:t>Mevcut toplumsal ilişkiler iktisadi ilişkilerin çözümlenmesiyle mümkündür. </a:t>
            </a:r>
          </a:p>
          <a:p>
            <a:pPr eaLnBrk="1" hangingPunct="1">
              <a:lnSpc>
                <a:spcPct val="90000"/>
              </a:lnSpc>
            </a:pPr>
            <a:r>
              <a:rPr lang="tr-TR">
                <a:latin typeface="Arial" charset="0"/>
              </a:rPr>
              <a:t>İktisadi ilişkilerin çözümlenmesi için en basit iktisadi ilişkinin ifadesi olan kategoriden başlanmalıdır.</a:t>
            </a:r>
          </a:p>
        </p:txBody>
      </p:sp>
    </p:spTree>
    <p:extLst>
      <p:ext uri="{BB962C8B-B14F-4D97-AF65-F5344CB8AC3E}">
        <p14:creationId xmlns:p14="http://schemas.microsoft.com/office/powerpoint/2010/main" val="382147024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endParaRPr lang="en-US">
              <a:latin typeface="Arial" charset="0"/>
            </a:endParaRPr>
          </a:p>
        </p:txBody>
      </p:sp>
      <p:sp>
        <p:nvSpPr>
          <p:cNvPr id="31747" name="Rectangle 3"/>
          <p:cNvSpPr>
            <a:spLocks noGrp="1" noChangeArrowheads="1"/>
          </p:cNvSpPr>
          <p:nvPr>
            <p:ph type="body" idx="1"/>
          </p:nvPr>
        </p:nvSpPr>
        <p:spPr/>
        <p:txBody>
          <a:bodyPr/>
          <a:lstStyle/>
          <a:p>
            <a:pPr eaLnBrk="1" hangingPunct="1"/>
            <a:r>
              <a:rPr lang="tr-TR">
                <a:latin typeface="Arial" charset="0"/>
              </a:rPr>
              <a:t>Gerçekliğin bilgisi basitten karmaşığa ya da soyuttan somuta gitmekle mümkündür.  Çünkü düşünce gerçekliği ancak kavramlar yoluyla tanımlayabilir. Ampiristlerin iddia ettiği gibi somut gerçeklik karşısında insan aklı </a:t>
            </a:r>
            <a:r>
              <a:rPr lang="ja-JP" altLang="tr-TR">
                <a:latin typeface="Arial" charset="0"/>
              </a:rPr>
              <a:t>“</a:t>
            </a:r>
            <a:r>
              <a:rPr lang="tr-TR">
                <a:latin typeface="Arial" charset="0"/>
              </a:rPr>
              <a:t>beyaz bir kağıt</a:t>
            </a:r>
            <a:r>
              <a:rPr lang="ja-JP" altLang="tr-TR">
                <a:latin typeface="Arial" charset="0"/>
              </a:rPr>
              <a:t>”</a:t>
            </a:r>
            <a:r>
              <a:rPr lang="tr-TR">
                <a:latin typeface="Arial" charset="0"/>
              </a:rPr>
              <a:t> gibi değildir. Yani somut gerçeklik dolayımsız olarak insan aklına yansımaz. </a:t>
            </a:r>
          </a:p>
        </p:txBody>
      </p:sp>
    </p:spTree>
    <p:extLst>
      <p:ext uri="{BB962C8B-B14F-4D97-AF65-F5344CB8AC3E}">
        <p14:creationId xmlns:p14="http://schemas.microsoft.com/office/powerpoint/2010/main" val="231183217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endParaRPr lang="en-US">
              <a:latin typeface="Arial" charset="0"/>
            </a:endParaRPr>
          </a:p>
        </p:txBody>
      </p:sp>
      <p:sp>
        <p:nvSpPr>
          <p:cNvPr id="32771" name="Rectangle 3"/>
          <p:cNvSpPr>
            <a:spLocks noGrp="1" noChangeArrowheads="1"/>
          </p:cNvSpPr>
          <p:nvPr>
            <p:ph type="body" idx="1"/>
          </p:nvPr>
        </p:nvSpPr>
        <p:spPr/>
        <p:txBody>
          <a:bodyPr/>
          <a:lstStyle/>
          <a:p>
            <a:pPr eaLnBrk="1" hangingPunct="1">
              <a:lnSpc>
                <a:spcPct val="80000"/>
              </a:lnSpc>
            </a:pPr>
            <a:r>
              <a:rPr lang="tr-TR" sz="2800">
                <a:latin typeface="Arial" charset="0"/>
              </a:rPr>
              <a:t>Kapitalist yöntemi incelemek için Marx soyutlama yöntemini ( a method of abstraction) kullanır. Toplumsal dinamikleri laboratuar ortamında araştırmak kolay olmadığı için Marx incelemek istediği olguyu zihinsel süreç yoluyla yalıtır (diğerlerinden ayırır.) Esas dinamikler olarak değerlendirdiklerinin üstünde özellikle yoğunlaşmak amacıyla, analizinin herhangi bir düzeyinde önemsiz saydıklarını geçici olarak dikkate almaz. Süreci araştırdıktan sonra, daha önce dışarıda bıraktığı fenomenleri adım adım incelemeye dahil eder.</a:t>
            </a:r>
          </a:p>
        </p:txBody>
      </p:sp>
    </p:spTree>
    <p:extLst>
      <p:ext uri="{BB962C8B-B14F-4D97-AF65-F5344CB8AC3E}">
        <p14:creationId xmlns:p14="http://schemas.microsoft.com/office/powerpoint/2010/main" val="349048566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endParaRPr lang="en-US">
              <a:latin typeface="Arial" charset="0"/>
            </a:endParaRPr>
          </a:p>
        </p:txBody>
      </p:sp>
      <p:sp>
        <p:nvSpPr>
          <p:cNvPr id="33795" name="Rectangle 3"/>
          <p:cNvSpPr>
            <a:spLocks noGrp="1" noChangeArrowheads="1"/>
          </p:cNvSpPr>
          <p:nvPr>
            <p:ph type="body" idx="1"/>
          </p:nvPr>
        </p:nvSpPr>
        <p:spPr/>
        <p:txBody>
          <a:bodyPr/>
          <a:lstStyle/>
          <a:p>
            <a:pPr eaLnBrk="1" hangingPunct="1"/>
            <a:r>
              <a:rPr lang="tr-TR">
                <a:latin typeface="Arial" charset="0"/>
              </a:rPr>
              <a:t>Marx genel olarak yöntemini açıklamak için şunları yazar:</a:t>
            </a:r>
          </a:p>
          <a:p>
            <a:pPr eaLnBrk="1" hangingPunct="1"/>
            <a:endParaRPr lang="tr-TR">
              <a:latin typeface="Arial" charset="0"/>
            </a:endParaRPr>
          </a:p>
          <a:p>
            <a:pPr eaLnBrk="1" hangingPunct="1">
              <a:buFontTx/>
              <a:buNone/>
            </a:pPr>
            <a:r>
              <a:rPr lang="ja-JP" altLang="tr-TR" sz="2400" i="1">
                <a:latin typeface="Arial" charset="0"/>
              </a:rPr>
              <a:t>“</a:t>
            </a:r>
            <a:r>
              <a:rPr lang="tr-TR" sz="2400" i="1">
                <a:latin typeface="Arial" charset="0"/>
              </a:rPr>
              <a:t>…ekonomik biçimlerin analiz edilmesinde ne mikroskopların ne de kimyasal belirteçlerin (kimyada bir maddeyi saptamak ya da ölçmek maksadıyla kullanılan diğer bir madde) faydası olur. Soyutlamanın gücü her ikisinin de yerini almalıdır.</a:t>
            </a:r>
            <a:r>
              <a:rPr lang="ja-JP" altLang="tr-TR" sz="2400" i="1">
                <a:latin typeface="Arial" charset="0"/>
              </a:rPr>
              <a:t>”</a:t>
            </a:r>
            <a:r>
              <a:rPr lang="tr-TR" sz="2400" i="1">
                <a:latin typeface="Arial" charset="0"/>
              </a:rPr>
              <a:t> (Kapital, Cilt I., 1967: 8).</a:t>
            </a:r>
          </a:p>
        </p:txBody>
      </p:sp>
    </p:spTree>
    <p:extLst>
      <p:ext uri="{BB962C8B-B14F-4D97-AF65-F5344CB8AC3E}">
        <p14:creationId xmlns:p14="http://schemas.microsoft.com/office/powerpoint/2010/main" val="2684145861"/>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endParaRPr lang="en-US">
              <a:latin typeface="Arial" charset="0"/>
            </a:endParaRPr>
          </a:p>
        </p:txBody>
      </p:sp>
      <p:sp>
        <p:nvSpPr>
          <p:cNvPr id="34819" name="Rectangle 3"/>
          <p:cNvSpPr>
            <a:spLocks noGrp="1" noChangeArrowheads="1"/>
          </p:cNvSpPr>
          <p:nvPr>
            <p:ph type="body" idx="1"/>
          </p:nvPr>
        </p:nvSpPr>
        <p:spPr/>
        <p:txBody>
          <a:bodyPr/>
          <a:lstStyle/>
          <a:p>
            <a:pPr eaLnBrk="1" hangingPunct="1"/>
            <a:r>
              <a:rPr lang="tr-TR">
                <a:latin typeface="Arial" charset="0"/>
              </a:rPr>
              <a:t>Nesnelliğin kavramsal yeniden üretimini yani  başlangıçta soyut, boş, ilkel kavramdan yol çıkarak somut-gerçek, kapsamlı-dolu, tamamlanmış-yüksek kavrama doğru gelişme ilkesini Marx ekonomi politiğin yöntemi olarak geliştirmiştir. Bu araştırma sürecinin yolu genel olarak </a:t>
            </a:r>
            <a:r>
              <a:rPr lang="ja-JP" altLang="tr-TR">
                <a:latin typeface="Arial" charset="0"/>
              </a:rPr>
              <a:t>“</a:t>
            </a:r>
            <a:r>
              <a:rPr lang="tr-TR">
                <a:latin typeface="Arial" charset="0"/>
              </a:rPr>
              <a:t>soyuttan somuta</a:t>
            </a:r>
            <a:r>
              <a:rPr lang="ja-JP" altLang="tr-TR">
                <a:latin typeface="Arial" charset="0"/>
              </a:rPr>
              <a:t>”</a:t>
            </a:r>
            <a:r>
              <a:rPr lang="tr-TR">
                <a:latin typeface="Arial" charset="0"/>
              </a:rPr>
              <a:t> ya da </a:t>
            </a:r>
            <a:r>
              <a:rPr lang="ja-JP" altLang="tr-TR">
                <a:latin typeface="Arial" charset="0"/>
              </a:rPr>
              <a:t>“</a:t>
            </a:r>
            <a:r>
              <a:rPr lang="tr-TR">
                <a:latin typeface="Arial" charset="0"/>
              </a:rPr>
              <a:t>görünüşten öze</a:t>
            </a:r>
            <a:r>
              <a:rPr lang="ja-JP" altLang="tr-TR">
                <a:latin typeface="Arial" charset="0"/>
              </a:rPr>
              <a:t>”</a:t>
            </a:r>
            <a:r>
              <a:rPr lang="tr-TR">
                <a:latin typeface="Arial" charset="0"/>
              </a:rPr>
              <a:t> deyimiyle dile getirilir. </a:t>
            </a:r>
          </a:p>
        </p:txBody>
      </p:sp>
    </p:spTree>
    <p:extLst>
      <p:ext uri="{BB962C8B-B14F-4D97-AF65-F5344CB8AC3E}">
        <p14:creationId xmlns:p14="http://schemas.microsoft.com/office/powerpoint/2010/main" val="251114677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endParaRPr lang="en-US">
              <a:latin typeface="Arial" charset="0"/>
            </a:endParaRPr>
          </a:p>
        </p:txBody>
      </p:sp>
      <p:sp>
        <p:nvSpPr>
          <p:cNvPr id="35843" name="Rectangle 3"/>
          <p:cNvSpPr>
            <a:spLocks noGrp="1" noChangeArrowheads="1"/>
          </p:cNvSpPr>
          <p:nvPr>
            <p:ph type="body" idx="1"/>
          </p:nvPr>
        </p:nvSpPr>
        <p:spPr/>
        <p:txBody>
          <a:bodyPr/>
          <a:lstStyle/>
          <a:p>
            <a:pPr eaLnBrk="1" hangingPunct="1">
              <a:lnSpc>
                <a:spcPct val="80000"/>
              </a:lnSpc>
            </a:pPr>
            <a:r>
              <a:rPr lang="tr-TR" sz="2000">
                <a:latin typeface="Arial" charset="0"/>
              </a:rPr>
              <a:t>Önemli not:</a:t>
            </a:r>
          </a:p>
          <a:p>
            <a:pPr eaLnBrk="1" hangingPunct="1">
              <a:lnSpc>
                <a:spcPct val="80000"/>
              </a:lnSpc>
              <a:buFontTx/>
              <a:buNone/>
            </a:pPr>
            <a:r>
              <a:rPr lang="tr-TR" sz="2000">
                <a:latin typeface="Arial" charset="0"/>
              </a:rPr>
              <a:t>Günlük dildeki </a:t>
            </a:r>
            <a:r>
              <a:rPr lang="ja-JP" altLang="tr-TR" sz="2000">
                <a:latin typeface="Arial" charset="0"/>
              </a:rPr>
              <a:t>“</a:t>
            </a:r>
            <a:r>
              <a:rPr lang="tr-TR" sz="2000">
                <a:latin typeface="Arial" charset="0"/>
              </a:rPr>
              <a:t>somut kavram</a:t>
            </a:r>
            <a:r>
              <a:rPr lang="ja-JP" altLang="tr-TR" sz="2000">
                <a:latin typeface="Arial" charset="0"/>
              </a:rPr>
              <a:t>”</a:t>
            </a:r>
            <a:r>
              <a:rPr lang="tr-TR" sz="2000">
                <a:latin typeface="Arial" charset="0"/>
              </a:rPr>
              <a:t> ve </a:t>
            </a:r>
            <a:r>
              <a:rPr lang="ja-JP" altLang="tr-TR" sz="2000">
                <a:latin typeface="Arial" charset="0"/>
              </a:rPr>
              <a:t>“</a:t>
            </a:r>
            <a:r>
              <a:rPr lang="tr-TR" sz="2000">
                <a:latin typeface="Arial" charset="0"/>
              </a:rPr>
              <a:t>soyut kavram</a:t>
            </a:r>
            <a:r>
              <a:rPr lang="ja-JP" altLang="tr-TR" sz="2000">
                <a:latin typeface="Arial" charset="0"/>
              </a:rPr>
              <a:t>”</a:t>
            </a:r>
            <a:r>
              <a:rPr lang="tr-TR" sz="2000">
                <a:latin typeface="Arial" charset="0"/>
              </a:rPr>
              <a:t> terimleri Marksist terminolojide farklı bir anlam taşır. </a:t>
            </a:r>
          </a:p>
          <a:p>
            <a:pPr eaLnBrk="1" hangingPunct="1">
              <a:lnSpc>
                <a:spcPct val="80000"/>
              </a:lnSpc>
              <a:buFontTx/>
              <a:buNone/>
            </a:pPr>
            <a:r>
              <a:rPr lang="tr-TR" sz="2000">
                <a:latin typeface="Arial" charset="0"/>
              </a:rPr>
              <a:t>Soyut kavram, belirlenimsiz, bağlantısız kavramdır. Yani bir varlığın bağlantıları, çelişkileri, hareketi ve değişimi hakkında bilgiye sahip olmadığımız ilk durumu dile getirir ve bu onun ilk algılanış haline yani </a:t>
            </a:r>
            <a:r>
              <a:rPr lang="ja-JP" altLang="tr-TR" sz="2000">
                <a:latin typeface="Arial" charset="0"/>
              </a:rPr>
              <a:t>“</a:t>
            </a:r>
            <a:r>
              <a:rPr lang="tr-TR" sz="2000">
                <a:latin typeface="Arial" charset="0"/>
              </a:rPr>
              <a:t>görünüşüne</a:t>
            </a:r>
            <a:r>
              <a:rPr lang="ja-JP" altLang="tr-TR" sz="2000">
                <a:latin typeface="Arial" charset="0"/>
              </a:rPr>
              <a:t>”</a:t>
            </a:r>
            <a:r>
              <a:rPr lang="tr-TR" sz="2000">
                <a:latin typeface="Arial" charset="0"/>
              </a:rPr>
              <a:t> denk düşer.</a:t>
            </a:r>
          </a:p>
          <a:p>
            <a:pPr eaLnBrk="1" hangingPunct="1">
              <a:lnSpc>
                <a:spcPct val="80000"/>
              </a:lnSpc>
              <a:buFontTx/>
              <a:buNone/>
            </a:pPr>
            <a:r>
              <a:rPr lang="tr-TR" sz="2000">
                <a:latin typeface="Arial" charset="0"/>
              </a:rPr>
              <a:t> Somut kavram ise, birçok tanımın sentezi olduğu, çeşitli tanımların birliğini temsil ettiği için somuttur. Bu nedenle akıl yürütmede bir toparlanma, bir sonuç olarak ortaya çıkar. </a:t>
            </a:r>
          </a:p>
          <a:p>
            <a:pPr eaLnBrk="1" hangingPunct="1">
              <a:lnSpc>
                <a:spcPct val="80000"/>
              </a:lnSpc>
              <a:buFontTx/>
              <a:buNone/>
            </a:pPr>
            <a:endParaRPr lang="tr-TR" sz="2000">
              <a:latin typeface="Arial" charset="0"/>
            </a:endParaRPr>
          </a:p>
          <a:p>
            <a:pPr eaLnBrk="1" hangingPunct="1">
              <a:lnSpc>
                <a:spcPct val="80000"/>
              </a:lnSpc>
              <a:buFontTx/>
              <a:buNone/>
            </a:pPr>
            <a:r>
              <a:rPr lang="tr-TR" sz="2000">
                <a:latin typeface="Arial" charset="0"/>
              </a:rPr>
              <a:t>İlk olarak imgeler soyut tanımlar düzeyine indirilir, sonra akıl yürütme yoluyla soyut tanımlardan somut durumların yeniden üretimine ulaşılır.  </a:t>
            </a:r>
          </a:p>
        </p:txBody>
      </p:sp>
    </p:spTree>
    <p:extLst>
      <p:ext uri="{BB962C8B-B14F-4D97-AF65-F5344CB8AC3E}">
        <p14:creationId xmlns:p14="http://schemas.microsoft.com/office/powerpoint/2010/main" val="278201046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endParaRPr lang="en-US">
              <a:latin typeface="Arial" charset="0"/>
            </a:endParaRPr>
          </a:p>
        </p:txBody>
      </p:sp>
      <p:sp>
        <p:nvSpPr>
          <p:cNvPr id="16387" name="Rectangle 3"/>
          <p:cNvSpPr>
            <a:spLocks noGrp="1" noChangeArrowheads="1"/>
          </p:cNvSpPr>
          <p:nvPr>
            <p:ph type="body" idx="1"/>
          </p:nvPr>
        </p:nvSpPr>
        <p:spPr/>
        <p:txBody>
          <a:bodyPr/>
          <a:lstStyle/>
          <a:p>
            <a:pPr eaLnBrk="1" hangingPunct="1">
              <a:lnSpc>
                <a:spcPct val="90000"/>
              </a:lnSpc>
              <a:buFontTx/>
              <a:buNone/>
            </a:pPr>
            <a:r>
              <a:rPr lang="ja-JP" altLang="tr-TR" sz="2400">
                <a:latin typeface="Arial" charset="0"/>
              </a:rPr>
              <a:t>“</a:t>
            </a:r>
            <a:r>
              <a:rPr lang="tr-TR" sz="2400">
                <a:latin typeface="Arial" charset="0"/>
              </a:rPr>
              <a:t>Birçok bilim dünyayı tanımayı konu edinmiştir. Bunlardan bazıları doğa olaylarını bazıları da toplum olaylarını incelerler. Maddenin yapısını inceleyen bilimlere doğa bilimleri denmiştir. Toplum gelişmesinin çeşitli yönlerini inceleyen bilimlere ise toplum bilimleri denir. EKONOMİ POLİTİK TOPLUMSAL BİR BİLİMDİR. </a:t>
            </a:r>
          </a:p>
          <a:p>
            <a:pPr eaLnBrk="1" hangingPunct="1">
              <a:lnSpc>
                <a:spcPct val="90000"/>
              </a:lnSpc>
              <a:buFontTx/>
              <a:buNone/>
            </a:pPr>
            <a:r>
              <a:rPr lang="tr-TR" sz="2400">
                <a:latin typeface="Arial" charset="0"/>
              </a:rPr>
              <a:t>Toplum gelişiminde ekonomik yasalar önde gelir; insanlar arasında kurulmuş olan toplumsal üretim ilişkilerindeki farklılığı ekonomik yasalar belirler, yani üretim, bölüşüm, değişim ve tüketim alanında ilişkileri belirleyen ekonomik yasalardır. Bir bilim olarak ekonomi politik için en önemli olan toplumun gelişmesinin ekonomik yasalarının bulunmasıdır</a:t>
            </a:r>
            <a:r>
              <a:rPr lang="ja-JP" altLang="tr-TR" sz="2400">
                <a:latin typeface="Arial" charset="0"/>
              </a:rPr>
              <a:t>”</a:t>
            </a:r>
            <a:r>
              <a:rPr lang="tr-TR" sz="2400">
                <a:latin typeface="Arial" charset="0"/>
              </a:rPr>
              <a:t> (Nikitin, Ekonomi Politik, 1962) </a:t>
            </a:r>
          </a:p>
        </p:txBody>
      </p:sp>
    </p:spTree>
    <p:extLst>
      <p:ext uri="{BB962C8B-B14F-4D97-AF65-F5344CB8AC3E}">
        <p14:creationId xmlns:p14="http://schemas.microsoft.com/office/powerpoint/2010/main" val="108605411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endParaRPr lang="en-US">
              <a:latin typeface="Arial" charset="0"/>
            </a:endParaRPr>
          </a:p>
        </p:txBody>
      </p:sp>
      <p:sp>
        <p:nvSpPr>
          <p:cNvPr id="17411" name="Rectangle 3"/>
          <p:cNvSpPr>
            <a:spLocks noGrp="1" noChangeArrowheads="1"/>
          </p:cNvSpPr>
          <p:nvPr>
            <p:ph type="body" idx="1"/>
          </p:nvPr>
        </p:nvSpPr>
        <p:spPr/>
        <p:txBody>
          <a:bodyPr/>
          <a:lstStyle/>
          <a:p>
            <a:pPr eaLnBrk="1" hangingPunct="1"/>
            <a:r>
              <a:rPr lang="tr-TR">
                <a:latin typeface="Arial" charset="0"/>
              </a:rPr>
              <a:t>Marx ve Engels</a:t>
            </a:r>
            <a:r>
              <a:rPr lang="ja-JP" altLang="tr-TR">
                <a:latin typeface="Arial" charset="0"/>
              </a:rPr>
              <a:t>’</a:t>
            </a:r>
            <a:r>
              <a:rPr lang="tr-TR">
                <a:latin typeface="Arial" charset="0"/>
              </a:rPr>
              <a:t>in öncülüğünde geliştirilmiş olan ekonomi-politik yöntemi anlamak için için öncelikle bu yöntemin klasik ekonomi politik yöntemden farkını ortaya koymak gerekir.</a:t>
            </a:r>
          </a:p>
        </p:txBody>
      </p:sp>
    </p:spTree>
    <p:extLst>
      <p:ext uri="{BB962C8B-B14F-4D97-AF65-F5344CB8AC3E}">
        <p14:creationId xmlns:p14="http://schemas.microsoft.com/office/powerpoint/2010/main" val="111045929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endParaRPr lang="en-US">
              <a:latin typeface="Arial" charset="0"/>
            </a:endParaRPr>
          </a:p>
        </p:txBody>
      </p:sp>
      <p:sp>
        <p:nvSpPr>
          <p:cNvPr id="18435" name="Rectangle 3"/>
          <p:cNvSpPr>
            <a:spLocks noGrp="1" noChangeArrowheads="1"/>
          </p:cNvSpPr>
          <p:nvPr>
            <p:ph type="body" idx="1"/>
          </p:nvPr>
        </p:nvSpPr>
        <p:spPr/>
        <p:txBody>
          <a:bodyPr/>
          <a:lstStyle/>
          <a:p>
            <a:pPr eaLnBrk="1" hangingPunct="1">
              <a:lnSpc>
                <a:spcPct val="90000"/>
              </a:lnSpc>
            </a:pPr>
            <a:r>
              <a:rPr lang="tr-TR" sz="2400">
                <a:latin typeface="Arial" charset="0"/>
              </a:rPr>
              <a:t>Eleştirel ekonomi politik ana akım ekonomi biliminden başlıca dört bakımdan farklılık gösterir.</a:t>
            </a:r>
          </a:p>
          <a:p>
            <a:pPr eaLnBrk="1" hangingPunct="1">
              <a:lnSpc>
                <a:spcPct val="90000"/>
              </a:lnSpc>
            </a:pPr>
            <a:r>
              <a:rPr lang="tr-TR" sz="2400">
                <a:latin typeface="Arial" charset="0"/>
              </a:rPr>
              <a:t>1- Bütüncüldür (ekonomi-politik-toplumsal)</a:t>
            </a:r>
          </a:p>
          <a:p>
            <a:pPr eaLnBrk="1" hangingPunct="1">
              <a:lnSpc>
                <a:spcPct val="90000"/>
              </a:lnSpc>
            </a:pPr>
            <a:r>
              <a:rPr lang="tr-TR" sz="2400">
                <a:latin typeface="Arial" charset="0"/>
              </a:rPr>
              <a:t>2- Tarihseldir</a:t>
            </a:r>
          </a:p>
          <a:p>
            <a:pPr eaLnBrk="1" hangingPunct="1">
              <a:lnSpc>
                <a:spcPct val="90000"/>
              </a:lnSpc>
            </a:pPr>
            <a:r>
              <a:rPr lang="tr-TR" sz="2400">
                <a:latin typeface="Arial" charset="0"/>
              </a:rPr>
              <a:t>3- Merkezi olarak kapitalist teşebbüs ile devlet müdahalesi arasındaki dengeyle ilgilenir.</a:t>
            </a:r>
          </a:p>
          <a:p>
            <a:pPr eaLnBrk="1" hangingPunct="1">
              <a:lnSpc>
                <a:spcPct val="90000"/>
              </a:lnSpc>
            </a:pPr>
            <a:r>
              <a:rPr lang="tr-TR" sz="2400">
                <a:latin typeface="Arial" charset="0"/>
              </a:rPr>
              <a:t>4- Adalet, eşitlik ve kamu yararı gibi temel ahlaki sorunlarla ilgilenmek için verimlilik gibi teknik konuların ötesine geçer. Emeğin özgürleşmesi, bireyin yabancılaşmadan kurtulması gibi ahlaki felsefi konuları kapsamına alır. </a:t>
            </a:r>
          </a:p>
          <a:p>
            <a:pPr eaLnBrk="1" hangingPunct="1">
              <a:lnSpc>
                <a:spcPct val="90000"/>
              </a:lnSpc>
            </a:pPr>
            <a:endParaRPr lang="tr-TR" sz="2400">
              <a:latin typeface="Arial" charset="0"/>
            </a:endParaRPr>
          </a:p>
        </p:txBody>
      </p:sp>
    </p:spTree>
    <p:extLst>
      <p:ext uri="{BB962C8B-B14F-4D97-AF65-F5344CB8AC3E}">
        <p14:creationId xmlns:p14="http://schemas.microsoft.com/office/powerpoint/2010/main" val="35948408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endParaRPr lang="en-US">
              <a:latin typeface="Arial" charset="0"/>
            </a:endParaRPr>
          </a:p>
        </p:txBody>
      </p:sp>
      <p:sp>
        <p:nvSpPr>
          <p:cNvPr id="19459" name="Rectangle 3"/>
          <p:cNvSpPr>
            <a:spLocks noGrp="1" noChangeArrowheads="1"/>
          </p:cNvSpPr>
          <p:nvPr>
            <p:ph type="body" idx="1"/>
          </p:nvPr>
        </p:nvSpPr>
        <p:spPr/>
        <p:txBody>
          <a:bodyPr/>
          <a:lstStyle/>
          <a:p>
            <a:pPr eaLnBrk="1" hangingPunct="1"/>
            <a:r>
              <a:rPr lang="tr-TR">
                <a:latin typeface="Arial" charset="0"/>
              </a:rPr>
              <a:t>Ana akım ekonomi politik, ekonomi ayrı ve uzmanlaşmış bir alan olarak görürken, eleştirel ekonomi politik, ekonomik örgütlenme ile siyasal, toplumsal ve kültürel yaşam arasındaki etkileşimle ilgilenir. </a:t>
            </a:r>
          </a:p>
        </p:txBody>
      </p:sp>
    </p:spTree>
    <p:extLst>
      <p:ext uri="{BB962C8B-B14F-4D97-AF65-F5344CB8AC3E}">
        <p14:creationId xmlns:p14="http://schemas.microsoft.com/office/powerpoint/2010/main" val="176619966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endParaRPr lang="en-US">
              <a:latin typeface="Arial" charset="0"/>
            </a:endParaRPr>
          </a:p>
        </p:txBody>
      </p:sp>
      <p:sp>
        <p:nvSpPr>
          <p:cNvPr id="20483" name="Rectangle 3"/>
          <p:cNvSpPr>
            <a:spLocks noGrp="1" noChangeArrowheads="1"/>
          </p:cNvSpPr>
          <p:nvPr>
            <p:ph type="body" idx="1"/>
          </p:nvPr>
        </p:nvSpPr>
        <p:spPr/>
        <p:txBody>
          <a:bodyPr/>
          <a:lstStyle/>
          <a:p>
            <a:pPr eaLnBrk="1" hangingPunct="1"/>
            <a:r>
              <a:rPr lang="tr-TR">
                <a:latin typeface="Arial" charset="0"/>
              </a:rPr>
              <a:t>Tarihsellik ve birey anlayışı farkı ve</a:t>
            </a:r>
          </a:p>
          <a:p>
            <a:pPr eaLnBrk="1" hangingPunct="1">
              <a:buFontTx/>
              <a:buNone/>
            </a:pPr>
            <a:r>
              <a:rPr lang="tr-TR">
                <a:latin typeface="Arial" charset="0"/>
              </a:rPr>
              <a:t>evrensel bilim anlayışının eleştirisi yani tarihsel kategorileri doğal evrensel yasalar olarak ele alan klasik iktisada eleştiriler</a:t>
            </a:r>
          </a:p>
          <a:p>
            <a:pPr eaLnBrk="1" hangingPunct="1">
              <a:buFontTx/>
              <a:buNone/>
            </a:pPr>
            <a:r>
              <a:rPr lang="tr-TR">
                <a:latin typeface="Arial" charset="0"/>
              </a:rPr>
              <a:t>üzerinde ayrıntılı olarak duralım.</a:t>
            </a:r>
          </a:p>
        </p:txBody>
      </p:sp>
    </p:spTree>
    <p:extLst>
      <p:ext uri="{BB962C8B-B14F-4D97-AF65-F5344CB8AC3E}">
        <p14:creationId xmlns:p14="http://schemas.microsoft.com/office/powerpoint/2010/main" val="427491636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tr-TR">
                <a:latin typeface="Arial" charset="0"/>
              </a:rPr>
              <a:t>Birey anlayışı farkı</a:t>
            </a:r>
          </a:p>
        </p:txBody>
      </p:sp>
      <p:sp>
        <p:nvSpPr>
          <p:cNvPr id="21507" name="Rectangle 3"/>
          <p:cNvSpPr>
            <a:spLocks noGrp="1" noChangeArrowheads="1"/>
          </p:cNvSpPr>
          <p:nvPr>
            <p:ph type="body" idx="1"/>
          </p:nvPr>
        </p:nvSpPr>
        <p:spPr/>
        <p:txBody>
          <a:bodyPr/>
          <a:lstStyle/>
          <a:p>
            <a:pPr eaLnBrk="1" hangingPunct="1"/>
            <a:r>
              <a:rPr lang="tr-TR">
                <a:latin typeface="Arial" charset="0"/>
              </a:rPr>
              <a:t>Bir bilimsel inceleme alanı olarak klasik iktisat ekonomik olanı açıklarken bazı temel kurumsal varsayımlarla gelir. Bu varsayımlar en genel şekliyle rasyonel seçimler yapan birbirinden izole olmuş ekonomik insan açıklaması temeline dayanır. Ekonomi, bu ekonomik insanların karşılıklı etkileşimlerinin bir sonucu olarak nitelendirilir. </a:t>
            </a:r>
          </a:p>
        </p:txBody>
      </p:sp>
    </p:spTree>
    <p:extLst>
      <p:ext uri="{BB962C8B-B14F-4D97-AF65-F5344CB8AC3E}">
        <p14:creationId xmlns:p14="http://schemas.microsoft.com/office/powerpoint/2010/main" val="43799823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endParaRPr lang="en-US">
              <a:latin typeface="Arial" charset="0"/>
            </a:endParaRPr>
          </a:p>
        </p:txBody>
      </p:sp>
      <p:sp>
        <p:nvSpPr>
          <p:cNvPr id="22531" name="Rectangle 3"/>
          <p:cNvSpPr>
            <a:spLocks noGrp="1" noChangeArrowheads="1"/>
          </p:cNvSpPr>
          <p:nvPr>
            <p:ph type="body" idx="1"/>
          </p:nvPr>
        </p:nvSpPr>
        <p:spPr/>
        <p:txBody>
          <a:bodyPr/>
          <a:lstStyle/>
          <a:p>
            <a:pPr eaLnBrk="1" hangingPunct="1">
              <a:lnSpc>
                <a:spcPct val="90000"/>
              </a:lnSpc>
            </a:pPr>
            <a:r>
              <a:rPr lang="tr-TR" sz="2400">
                <a:latin typeface="Arial" charset="0"/>
              </a:rPr>
              <a:t>Marx, 18. yüzyılın (aydınlanma çağının) geliştirdiği insan ve toplum anlayışını eleştirmektedir. Liberal iktisat teorisinin en önemli isimleri olan A. Smith ve D. Ricordo</a:t>
            </a:r>
            <a:r>
              <a:rPr lang="ja-JP" altLang="tr-TR" sz="2400">
                <a:latin typeface="Arial" charset="0"/>
              </a:rPr>
              <a:t>’</a:t>
            </a:r>
            <a:r>
              <a:rPr lang="tr-TR" sz="2400">
                <a:latin typeface="Arial" charset="0"/>
              </a:rPr>
              <a:t>da bile aynı anlayışın hakim olduğunu belirtir. Bu anlayışın temel özelliği toplum öncesi </a:t>
            </a:r>
            <a:r>
              <a:rPr lang="ja-JP" altLang="tr-TR" sz="2400">
                <a:latin typeface="Arial" charset="0"/>
              </a:rPr>
              <a:t>“</a:t>
            </a:r>
            <a:r>
              <a:rPr lang="tr-TR" sz="2400">
                <a:latin typeface="Arial" charset="0"/>
              </a:rPr>
              <a:t>birey</a:t>
            </a:r>
            <a:r>
              <a:rPr lang="ja-JP" altLang="tr-TR" sz="2400">
                <a:latin typeface="Arial" charset="0"/>
              </a:rPr>
              <a:t>”</a:t>
            </a:r>
            <a:r>
              <a:rPr lang="tr-TR" sz="2400">
                <a:latin typeface="Arial" charset="0"/>
              </a:rPr>
              <a:t> anlayışıdır. Felsefi, siyasi, iktisadi bütün doktrinler hep aklıyla kendi çıkarını ve iyiliğini düşünüp bulabilecek özgür birey anlayışı üzerine inşa edilmiştir. Oysa Marx</a:t>
            </a:r>
            <a:r>
              <a:rPr lang="ja-JP" altLang="tr-TR" sz="2400">
                <a:latin typeface="Arial" charset="0"/>
              </a:rPr>
              <a:t>’</a:t>
            </a:r>
            <a:r>
              <a:rPr lang="tr-TR" sz="2400">
                <a:latin typeface="Arial" charset="0"/>
              </a:rPr>
              <a:t>a göre böyle bir birey 16. yy.</a:t>
            </a:r>
            <a:r>
              <a:rPr lang="ja-JP" altLang="tr-TR" sz="2400">
                <a:latin typeface="Arial" charset="0"/>
              </a:rPr>
              <a:t>’</a:t>
            </a:r>
            <a:r>
              <a:rPr lang="tr-TR" sz="2400">
                <a:latin typeface="Arial" charset="0"/>
              </a:rPr>
              <a:t>dan itibaren Avrupa</a:t>
            </a:r>
            <a:r>
              <a:rPr lang="ja-JP" altLang="tr-TR" sz="2400">
                <a:latin typeface="Arial" charset="0"/>
              </a:rPr>
              <a:t>’</a:t>
            </a:r>
            <a:r>
              <a:rPr lang="tr-TR" sz="2400">
                <a:latin typeface="Arial" charset="0"/>
              </a:rPr>
              <a:t>da başlayan değişimlerin ürünüdür.TARİH BÖYLE BİR BİREY ANLAYIŞINDAN HAREKETLE ÇÖZÜMLENEMEZ, ÇÜNKÜ BU BİREY ANLAYIŞI TARİHSEL GELİŞMENİN BİR SONUCUDUR. </a:t>
            </a:r>
          </a:p>
        </p:txBody>
      </p:sp>
    </p:spTree>
    <p:extLst>
      <p:ext uri="{BB962C8B-B14F-4D97-AF65-F5344CB8AC3E}">
        <p14:creationId xmlns:p14="http://schemas.microsoft.com/office/powerpoint/2010/main" val="281151211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endParaRPr lang="en-US">
              <a:latin typeface="Arial" charset="0"/>
            </a:endParaRPr>
          </a:p>
        </p:txBody>
      </p:sp>
      <p:sp>
        <p:nvSpPr>
          <p:cNvPr id="23555" name="Rectangle 3"/>
          <p:cNvSpPr>
            <a:spLocks noGrp="1" noChangeArrowheads="1"/>
          </p:cNvSpPr>
          <p:nvPr>
            <p:ph type="body" idx="1"/>
          </p:nvPr>
        </p:nvSpPr>
        <p:spPr/>
        <p:txBody>
          <a:bodyPr/>
          <a:lstStyle/>
          <a:p>
            <a:pPr eaLnBrk="1" hangingPunct="1">
              <a:buFontTx/>
              <a:buNone/>
            </a:pPr>
            <a:r>
              <a:rPr lang="ja-JP" altLang="tr-TR" sz="2800">
                <a:latin typeface="Arial" charset="0"/>
              </a:rPr>
              <a:t>“</a:t>
            </a:r>
            <a:r>
              <a:rPr lang="tr-TR" sz="2800">
                <a:latin typeface="Arial" charset="0"/>
              </a:rPr>
              <a:t>(18. yüzyıl peygamberleri) için 18. yüzyılın bu bireyi, sanki geçmişte var olmuş bir ideal gibi görünmektedir. Onu tarihsel bir sonuç değil, tarihin hareket noktası olarak görmektedirler; çünkü bu bireyi tarihin bir ürünü gibi değil de, kendi insan doğası anlayışlarına uygun, doğal bir şey, doğal bir veri gibi ele almaktadırlar. Bu yanılgı bugüne kadar hep paylaşıla gelmiştir.</a:t>
            </a:r>
            <a:r>
              <a:rPr lang="ja-JP" altLang="tr-TR" sz="2800">
                <a:latin typeface="Arial" charset="0"/>
              </a:rPr>
              <a:t>”</a:t>
            </a:r>
            <a:endParaRPr lang="tr-TR" sz="2800">
              <a:latin typeface="Arial" charset="0"/>
            </a:endParaRPr>
          </a:p>
          <a:p>
            <a:pPr eaLnBrk="1" hangingPunct="1">
              <a:buFontTx/>
              <a:buNone/>
            </a:pPr>
            <a:r>
              <a:rPr lang="tr-TR" sz="2800">
                <a:latin typeface="Arial" charset="0"/>
              </a:rPr>
              <a:t>    (K. Marx)</a:t>
            </a:r>
          </a:p>
        </p:txBody>
      </p:sp>
    </p:spTree>
    <p:extLst>
      <p:ext uri="{BB962C8B-B14F-4D97-AF65-F5344CB8AC3E}">
        <p14:creationId xmlns:p14="http://schemas.microsoft.com/office/powerpoint/2010/main" val="267396289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TotalTime>
  <Words>1116</Words>
  <Application>Microsoft Macintosh PowerPoint</Application>
  <PresentationFormat>On-screen Show (4:3)</PresentationFormat>
  <Paragraphs>48</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PowerPoint Presentation</vt:lpstr>
      <vt:lpstr>PowerPoint Presentation</vt:lpstr>
      <vt:lpstr>PowerPoint Presentation</vt:lpstr>
      <vt:lpstr>PowerPoint Presentation</vt:lpstr>
      <vt:lpstr>PowerPoint Presentation</vt:lpstr>
      <vt:lpstr>Birey anlayışı farkı</vt:lpstr>
      <vt:lpstr>PowerPoint Presentation</vt:lpstr>
      <vt:lpstr>PowerPoint Presentation</vt:lpstr>
      <vt:lpstr>PowerPoint Presentation</vt:lpstr>
      <vt:lpstr>Engels’in “evrensel bilim” anlayışına yönelik eleştirileri </vt:lpstr>
      <vt:lpstr>PowerPoint Presentation</vt:lpstr>
      <vt:lpstr>Marx’ın Yöntemi</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halise</dc:creator>
  <cp:lastModifiedBy>halise</cp:lastModifiedBy>
  <cp:revision>1</cp:revision>
  <dcterms:created xsi:type="dcterms:W3CDTF">2019-03-24T01:21:46Z</dcterms:created>
  <dcterms:modified xsi:type="dcterms:W3CDTF">2019-03-24T01:25:06Z</dcterms:modified>
</cp:coreProperties>
</file>