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6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8" d="100"/>
          <a:sy n="48" d="100"/>
        </p:scale>
        <p:origin x="690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20.03.2018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2869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799"/>
            <a:ext cx="8825658" cy="3640667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20.03.2018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4917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20.03.2018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20816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0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20.03.2018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997686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20.03.2018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26360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20.03.2018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4663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20.03.2018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85064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20.03.2018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70689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20.03.2018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69687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20.03.2018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626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20.03.2018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9584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20.03.2018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4636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20.03.2018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1507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20.03.2018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5208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20.03.2018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3266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3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5" y="3129280"/>
            <a:ext cx="34010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20.03.2018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2774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20.03.2018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5397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"/>
          <a:stretch/>
        </p:blipFill>
        <p:spPr>
          <a:xfrm>
            <a:off x="0" y="2669685"/>
            <a:ext cx="403566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7000"/>
                </a:schemeClr>
              </a:gs>
              <a:gs pos="69000">
                <a:schemeClr val="accent5">
                  <a:alpha val="0"/>
                </a:schemeClr>
              </a:gs>
              <a:gs pos="36000">
                <a:schemeClr val="accent5"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61CCE9B9-32C8-4583-B709-6AEE61A5908C}" type="datetimeFigureOut">
              <a:rPr lang="tr-TR" smtClean="0"/>
              <a:t>20.03.2018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66940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  <p:sldLayoutId id="2147483798" r:id="rId12"/>
    <p:sldLayoutId id="2147483799" r:id="rId13"/>
    <p:sldLayoutId id="2147483800" r:id="rId14"/>
    <p:sldLayoutId id="2147483801" r:id="rId15"/>
    <p:sldLayoutId id="2147483802" r:id="rId16"/>
    <p:sldLayoutId id="214748380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0998" y="1152939"/>
            <a:ext cx="9404723" cy="4731025"/>
          </a:xfrm>
        </p:spPr>
        <p:txBody>
          <a:bodyPr/>
          <a:lstStyle/>
          <a:p>
            <a:pPr algn="ctr"/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ALACAKLININ</a:t>
            </a:r>
            <a:br>
              <a:rPr lang="tr-TR" dirty="0" smtClean="0"/>
            </a:br>
            <a:r>
              <a:rPr lang="tr-TR" dirty="0" smtClean="0"/>
              <a:t>VE</a:t>
            </a:r>
            <a:br>
              <a:rPr lang="tr-TR" dirty="0" smtClean="0"/>
            </a:br>
            <a:r>
              <a:rPr lang="tr-TR" dirty="0" smtClean="0"/>
              <a:t>BORÇLUNUN TEMERRÜDÜ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585525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Alacaklının Temerrüdü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Alacaklının kendisine arz edilen ifayı haklı bir sebep olmaksızın kabul etmemesi veya ifanın gerçekleşmesi için kendi yapması gerekenleri yapmaması durumu alacaklının temerrüdüdür. Bunun için;</a:t>
            </a:r>
          </a:p>
          <a:p>
            <a:pPr marL="0" indent="0">
              <a:buNone/>
            </a:pPr>
            <a:r>
              <a:rPr lang="tr-TR" dirty="0" smtClean="0"/>
              <a:t>- Borçlu ifaya hazır olmalı ve bunu alacaklıya sunmuş olmalı</a:t>
            </a:r>
          </a:p>
          <a:p>
            <a:pPr marL="0" indent="0">
              <a:buNone/>
            </a:pPr>
            <a:r>
              <a:rPr lang="tr-TR" dirty="0" smtClean="0"/>
              <a:t>- Alacaklı ifayı kabulden kaçınmalı</a:t>
            </a:r>
          </a:p>
          <a:p>
            <a:pPr marL="0" indent="0">
              <a:buNone/>
            </a:pPr>
            <a:r>
              <a:rPr lang="tr-TR" dirty="0" smtClean="0"/>
              <a:t>- Kaçınma haklı bir sebebe dayanmamalıdır.</a:t>
            </a:r>
          </a:p>
          <a:p>
            <a:pPr>
              <a:buFontTx/>
              <a:buChar char="-"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6080954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sz="2400" dirty="0" smtClean="0"/>
              <a:t>Alacaklının temerrüdü halinde;</a:t>
            </a:r>
          </a:p>
          <a:p>
            <a:pPr marL="0" indent="0">
              <a:buNone/>
            </a:pPr>
            <a:r>
              <a:rPr lang="tr-TR" sz="2400" dirty="0" smtClean="0"/>
              <a:t>Borçlunun sorumluluğu azalır.</a:t>
            </a:r>
          </a:p>
          <a:p>
            <a:pPr marL="0" indent="0">
              <a:buNone/>
            </a:pPr>
            <a:r>
              <a:rPr lang="tr-TR" sz="2400" dirty="0" smtClean="0"/>
              <a:t>Hasar temerrüt ile birlikte alacaklıya geçer.</a:t>
            </a:r>
          </a:p>
          <a:p>
            <a:pPr marL="0" indent="0">
              <a:buNone/>
            </a:pPr>
            <a:r>
              <a:rPr lang="tr-TR" sz="2400" dirty="0" smtClean="0"/>
              <a:t>Alacaklı </a:t>
            </a:r>
            <a:r>
              <a:rPr lang="tr-TR" sz="2400" dirty="0" err="1" smtClean="0"/>
              <a:t>ödemezlik</a:t>
            </a:r>
            <a:r>
              <a:rPr lang="tr-TR" sz="2400" dirty="0" smtClean="0"/>
              <a:t> defini ileri süremez</a:t>
            </a:r>
          </a:p>
          <a:p>
            <a:pPr marL="0" indent="0">
              <a:buNone/>
            </a:pPr>
            <a:r>
              <a:rPr lang="tr-TR" sz="2400" dirty="0" smtClean="0"/>
              <a:t>Borçlu alacaklı yararına yaptığı masrafları alacaklıdan talep edebilir. </a:t>
            </a:r>
          </a:p>
          <a:p>
            <a:pPr marL="0" indent="0">
              <a:buNone/>
            </a:pPr>
            <a:r>
              <a:rPr lang="tr-TR" sz="2400" dirty="0" smtClean="0"/>
              <a:t>Vereceği şeyi masrafları alacaklıya ait olmak üzere tevdi edebilir. </a:t>
            </a:r>
          </a:p>
          <a:p>
            <a:pPr marL="0" indent="0">
              <a:buNone/>
            </a:pPr>
            <a:r>
              <a:rPr lang="tr-TR" sz="2400" dirty="0" smtClean="0"/>
              <a:t>Sözleşmeye konu şey bozulabilecek vs. nitelikteyse sattırabilir.</a:t>
            </a:r>
          </a:p>
          <a:p>
            <a:pPr marL="0" indent="0">
              <a:buNone/>
            </a:pPr>
            <a:r>
              <a:rPr lang="tr-TR" sz="2400" dirty="0" smtClean="0"/>
              <a:t>Borç konusu tevdie veya satmaya müsait değilse sözleşmeden dönebilir. </a:t>
            </a:r>
          </a:p>
          <a:p>
            <a:pPr marL="0" indent="0">
              <a:buNone/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828497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BORÇLUNUN TEMERRÜDÜ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Muaccel bir borcun borçlu tarafından zamanında ifa edilmemesidir.</a:t>
            </a:r>
          </a:p>
          <a:p>
            <a:pPr marL="0" indent="0">
              <a:buNone/>
            </a:pPr>
            <a:r>
              <a:rPr lang="tr-TR" dirty="0" smtClean="0"/>
              <a:t>Bunun için;</a:t>
            </a:r>
          </a:p>
          <a:p>
            <a:pPr>
              <a:buFontTx/>
              <a:buChar char="-"/>
            </a:pPr>
            <a:r>
              <a:rPr lang="tr-TR" dirty="0" smtClean="0"/>
              <a:t>Borç muaccel olmalı, </a:t>
            </a:r>
          </a:p>
          <a:p>
            <a:pPr>
              <a:buFontTx/>
              <a:buChar char="-"/>
            </a:pPr>
            <a:r>
              <a:rPr lang="tr-TR" dirty="0" smtClean="0"/>
              <a:t>Alacaklının borcun ifası için borçluya ihtarda bulunması  gerekir. (Taraflar vade belirlemişse, taraflardan birine vade belirleme hakkı verilmişse, ihtar faydasız olacaksa gerekmez)</a:t>
            </a:r>
          </a:p>
          <a:p>
            <a:pPr>
              <a:buFontTx/>
              <a:buChar char="-"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2565572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Borçlunun temerrüdü halinde;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 Borçlu alacaklının uğradığı zararı tazmin etmelidir. 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İfa edilmeyen edimin uğradığı zıya için alacaklının zararlarını tazmin etmelidir.</a:t>
            </a:r>
          </a:p>
          <a:p>
            <a:pPr marL="0" indent="0">
              <a:buNone/>
            </a:pPr>
            <a:r>
              <a:rPr lang="tr-TR" dirty="0" smtClean="0"/>
              <a:t>Para borçlarında gecikme faizi ödemelidir. Ayrıca alacaklının uğradığı zararları ödemelidir.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055659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Tam iki tarafa borç yükleyen sözleşmelerde;</a:t>
            </a:r>
          </a:p>
          <a:p>
            <a:r>
              <a:rPr lang="tr-TR" dirty="0" smtClean="0"/>
              <a:t>Aynen ifa ve tazminat</a:t>
            </a:r>
          </a:p>
          <a:p>
            <a:r>
              <a:rPr lang="tr-TR" dirty="0" smtClean="0"/>
              <a:t>İfadan vazgeçme ve tazminat</a:t>
            </a:r>
          </a:p>
          <a:p>
            <a:r>
              <a:rPr lang="tr-TR" dirty="0" smtClean="0"/>
              <a:t>Sözleşmeyi feshetme ve tazminat</a:t>
            </a:r>
          </a:p>
          <a:p>
            <a:pPr marL="0" indent="0">
              <a:buNone/>
            </a:pPr>
            <a:r>
              <a:rPr lang="tr-TR" smtClean="0"/>
              <a:t>  </a:t>
            </a:r>
            <a:r>
              <a:rPr lang="tr-TR" dirty="0" smtClean="0"/>
              <a:t>haklarından birini </a:t>
            </a:r>
            <a:r>
              <a:rPr lang="tr-TR" smtClean="0"/>
              <a:t>alacaklı kullanabilir.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3760335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İyon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EC76B5"/>
      </a:hlink>
      <a:folHlink>
        <a:srgbClr val="E8ACCD"/>
      </a:folHlink>
    </a:clrScheme>
    <a:fontScheme name="İy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A207AED3-9ABC-4A18-9978-A59B65688B1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38</TotalTime>
  <Words>213</Words>
  <Application>Microsoft Office PowerPoint</Application>
  <PresentationFormat>Geniş ekran</PresentationFormat>
  <Paragraphs>30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Century Gothic</vt:lpstr>
      <vt:lpstr>Wingdings 3</vt:lpstr>
      <vt:lpstr>İyon</vt:lpstr>
      <vt:lpstr> ALACAKLININ VE BORÇLUNUN TEMERRÜDÜ  </vt:lpstr>
      <vt:lpstr>Alacaklının Temerrüdü</vt:lpstr>
      <vt:lpstr>PowerPoint Sunusu</vt:lpstr>
      <vt:lpstr>BORÇLUNUN TEMERRÜDÜ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BORÇLAR HUKUKUNUN TANIMI, KONUSU, KAYNAKLARI VE BORÇLAR HUKUKUNA HAKİM OLAN İLKELER</dc:title>
  <dc:creator>DuyguAtalay</dc:creator>
  <cp:lastModifiedBy>DuyguAtalay</cp:lastModifiedBy>
  <cp:revision>5</cp:revision>
  <dcterms:created xsi:type="dcterms:W3CDTF">2018-03-17T21:06:51Z</dcterms:created>
  <dcterms:modified xsi:type="dcterms:W3CDTF">2018-03-20T00:28:00Z</dcterms:modified>
</cp:coreProperties>
</file>