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0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7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2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4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3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9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9C74-D64F-FC4A-BC14-C4D24954FE5C}" type="datetimeFigureOut">
              <a:rPr lang="en-US" smtClean="0"/>
              <a:t>22.09.22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3207-781B-F742-984C-7395DA31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6060"/>
            <a:ext cx="7772400" cy="1470025"/>
          </a:xfrm>
        </p:spPr>
        <p:txBody>
          <a:bodyPr/>
          <a:lstStyle/>
          <a:p>
            <a:r>
              <a:rPr lang="en-US" dirty="0" smtClean="0"/>
              <a:t>KARDİYOPULMONER BYPASS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Öğr.Gör.Dr.Nur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DİKMEN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AÜTF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Kalp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ve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Damar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Cerrahisi</a:t>
            </a:r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Çocuk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Kalp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ve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Damar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Cerrahisi</a:t>
            </a:r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Eylül</a:t>
            </a:r>
            <a:r>
              <a:rPr lang="en-US" smtClean="0">
                <a:solidFill>
                  <a:schemeClr val="tx1"/>
                </a:solidFill>
                <a:latin typeface="Times New Roman"/>
                <a:cs typeface="Times New Roman"/>
              </a:rPr>
              <a:t> 2022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18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KPB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Amacı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947" y="1632409"/>
            <a:ext cx="598632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hızda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</a:t>
            </a:r>
            <a:endParaRPr lang="en-US" dirty="0"/>
          </a:p>
          <a:p>
            <a:r>
              <a:rPr lang="en-US" dirty="0" smtClean="0"/>
              <a:t>Normal </a:t>
            </a:r>
            <a:r>
              <a:rPr lang="en-US" dirty="0" err="1"/>
              <a:t>arteriyel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basıncı</a:t>
            </a:r>
            <a:r>
              <a:rPr lang="en-US" dirty="0"/>
              <a:t> (ort: 50-90</a:t>
            </a:r>
          </a:p>
          <a:p>
            <a:pPr marL="0" indent="0">
              <a:buNone/>
            </a:pPr>
            <a:r>
              <a:rPr lang="en-US" dirty="0"/>
              <a:t>mmHg)</a:t>
            </a:r>
          </a:p>
          <a:p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/>
              <a:t>akım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konsantrasyonda</a:t>
            </a:r>
            <a:r>
              <a:rPr lang="en-US" dirty="0"/>
              <a:t> </a:t>
            </a:r>
            <a:r>
              <a:rPr lang="en-US" dirty="0" err="1"/>
              <a:t>oksijenin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</a:t>
            </a:r>
            <a:r>
              <a:rPr lang="en-US" dirty="0" err="1" smtClean="0"/>
              <a:t>aşlatılması</a:t>
            </a:r>
            <a:endParaRPr lang="en-US" dirty="0"/>
          </a:p>
          <a:p>
            <a:r>
              <a:rPr lang="en-US" dirty="0" err="1" smtClean="0"/>
              <a:t>Oksijen</a:t>
            </a:r>
            <a:r>
              <a:rPr lang="en-US" dirty="0" smtClean="0"/>
              <a:t> </a:t>
            </a:r>
            <a:r>
              <a:rPr lang="en-US" dirty="0" err="1"/>
              <a:t>satürasyonlarının</a:t>
            </a:r>
            <a:r>
              <a:rPr lang="en-US" dirty="0"/>
              <a:t> normal </a:t>
            </a:r>
            <a:r>
              <a:rPr lang="en-US" dirty="0" err="1"/>
              <a:t>sınırlarda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</a:t>
            </a:r>
            <a:r>
              <a:rPr lang="en-US" dirty="0" err="1" smtClean="0"/>
              <a:t>orunması</a:t>
            </a:r>
            <a:endParaRPr lang="en-US" dirty="0"/>
          </a:p>
          <a:p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/>
              <a:t>ısının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endParaRPr lang="en-US" dirty="0"/>
          </a:p>
          <a:p>
            <a:r>
              <a:rPr lang="en-US" dirty="0" err="1" smtClean="0"/>
              <a:t>Pıhtılaşma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koagülasyon</a:t>
            </a:r>
            <a:r>
              <a:rPr lang="en-US" dirty="0"/>
              <a:t>) </a:t>
            </a:r>
            <a:r>
              <a:rPr lang="en-US" dirty="0" err="1"/>
              <a:t>durumunun</a:t>
            </a:r>
            <a:r>
              <a:rPr lang="en-US" dirty="0"/>
              <a:t> </a:t>
            </a:r>
            <a:r>
              <a:rPr lang="en-US" dirty="0" err="1"/>
              <a:t>uygun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olması</a:t>
            </a:r>
            <a:r>
              <a:rPr lang="en-US" dirty="0"/>
              <a:t> (</a:t>
            </a:r>
            <a:r>
              <a:rPr lang="en-US" dirty="0" err="1"/>
              <a:t>Antikogülan</a:t>
            </a:r>
            <a:r>
              <a:rPr lang="en-US" dirty="0"/>
              <a:t>, Heparin)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95" y="1825315"/>
            <a:ext cx="1193876" cy="174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47" y="4090473"/>
            <a:ext cx="1815878" cy="17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rs foto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5" b="-2085"/>
          <a:stretch/>
        </p:blipFill>
        <p:spPr>
          <a:xfrm>
            <a:off x="457200" y="940796"/>
            <a:ext cx="8229600" cy="5033250"/>
          </a:xfrm>
        </p:spPr>
      </p:pic>
    </p:spTree>
    <p:extLst>
      <p:ext uri="{BB962C8B-B14F-4D97-AF65-F5344CB8AC3E}">
        <p14:creationId xmlns:p14="http://schemas.microsoft.com/office/powerpoint/2010/main" val="305813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rs foto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5" b="-1195"/>
          <a:stretch>
            <a:fillRect/>
          </a:stretch>
        </p:blipFill>
        <p:spPr>
          <a:xfrm>
            <a:off x="457200" y="674236"/>
            <a:ext cx="8229600" cy="5451927"/>
          </a:xfrm>
        </p:spPr>
      </p:pic>
    </p:spTree>
    <p:extLst>
      <p:ext uri="{BB962C8B-B14F-4D97-AF65-F5344CB8AC3E}">
        <p14:creationId xmlns:p14="http://schemas.microsoft.com/office/powerpoint/2010/main" val="233632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KPB </a:t>
            </a:r>
            <a:r>
              <a:rPr lang="en-US" smtClean="0"/>
              <a:t>komplikasyonlar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komplikasyonlar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Kanül</a:t>
            </a:r>
            <a:r>
              <a:rPr lang="en-US" dirty="0" smtClean="0"/>
              <a:t> </a:t>
            </a:r>
            <a:r>
              <a:rPr lang="en-US" dirty="0" err="1" smtClean="0"/>
              <a:t>malpozisyonu</a:t>
            </a:r>
            <a:r>
              <a:rPr lang="en-US" dirty="0" smtClean="0"/>
              <a:t>, </a:t>
            </a:r>
            <a:r>
              <a:rPr lang="en-US" dirty="0" err="1" smtClean="0"/>
              <a:t>kanama</a:t>
            </a:r>
            <a:r>
              <a:rPr lang="en-US" dirty="0" smtClean="0"/>
              <a:t>, </a:t>
            </a:r>
            <a:r>
              <a:rPr lang="en-US" dirty="0" err="1" smtClean="0"/>
              <a:t>disseksiyon</a:t>
            </a:r>
            <a:r>
              <a:rPr lang="en-US" dirty="0" smtClean="0"/>
              <a:t>., </a:t>
            </a:r>
            <a:r>
              <a:rPr lang="en-US" dirty="0" err="1" smtClean="0"/>
              <a:t>oksijenatörde</a:t>
            </a:r>
            <a:r>
              <a:rPr lang="en-US" dirty="0" smtClean="0"/>
              <a:t> </a:t>
            </a:r>
            <a:r>
              <a:rPr lang="en-US" dirty="0" err="1" smtClean="0"/>
              <a:t>bozukluk</a:t>
            </a:r>
            <a:r>
              <a:rPr lang="en-US" dirty="0" smtClean="0"/>
              <a:t>, </a:t>
            </a:r>
            <a:r>
              <a:rPr lang="en-US" dirty="0" err="1" smtClean="0"/>
              <a:t>pompa</a:t>
            </a:r>
            <a:r>
              <a:rPr lang="en-US" dirty="0" smtClean="0"/>
              <a:t> </a:t>
            </a:r>
            <a:r>
              <a:rPr lang="en-US" dirty="0" err="1" smtClean="0"/>
              <a:t>disfonksiyonu</a:t>
            </a:r>
            <a:r>
              <a:rPr lang="en-US" dirty="0" smtClean="0"/>
              <a:t>, </a:t>
            </a:r>
            <a:r>
              <a:rPr lang="en-US" dirty="0" err="1" smtClean="0"/>
              <a:t>sistemde</a:t>
            </a:r>
            <a:r>
              <a:rPr lang="en-US" dirty="0" smtClean="0"/>
              <a:t> </a:t>
            </a:r>
            <a:r>
              <a:rPr lang="en-US" dirty="0" err="1" smtClean="0"/>
              <a:t>pıhtılaşma</a:t>
            </a:r>
            <a:r>
              <a:rPr lang="en-US" dirty="0" smtClean="0"/>
              <a:t>, </a:t>
            </a:r>
            <a:r>
              <a:rPr lang="en-US" dirty="0" err="1" smtClean="0"/>
              <a:t>masif</a:t>
            </a:r>
            <a:r>
              <a:rPr lang="en-US" dirty="0" smtClean="0"/>
              <a:t> </a:t>
            </a:r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embolisi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komplikasyonlar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 err="1" smtClean="0"/>
              <a:t>disfonksiyonu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Hemodilüsyon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İnflamatuar</a:t>
            </a:r>
            <a:r>
              <a:rPr lang="en-US" dirty="0" smtClean="0"/>
              <a:t> </a:t>
            </a:r>
            <a:r>
              <a:rPr lang="en-US" dirty="0" err="1" smtClean="0"/>
              <a:t>reaksiyon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Inflamatuar</a:t>
            </a:r>
            <a:r>
              <a:rPr lang="en-US" dirty="0" smtClean="0"/>
              <a:t> </a:t>
            </a:r>
            <a:r>
              <a:rPr lang="en-US" dirty="0" err="1" smtClean="0"/>
              <a:t>yanıt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hipotansiyona</a:t>
            </a:r>
            <a:r>
              <a:rPr lang="en-US" dirty="0" smtClean="0"/>
              <a:t> </a:t>
            </a:r>
            <a:r>
              <a:rPr lang="en-US" dirty="0" err="1" smtClean="0"/>
              <a:t>sekonder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hasarı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Serebral</a:t>
            </a:r>
            <a:r>
              <a:rPr lang="en-US" dirty="0" smtClean="0"/>
              <a:t> </a:t>
            </a:r>
            <a:r>
              <a:rPr lang="en-US" dirty="0" err="1" smtClean="0"/>
              <a:t>hasar</a:t>
            </a:r>
            <a:r>
              <a:rPr lang="en-US" dirty="0" smtClean="0"/>
              <a:t>, </a:t>
            </a:r>
            <a:r>
              <a:rPr lang="en-US" dirty="0" err="1" smtClean="0"/>
              <a:t>subklinik</a:t>
            </a:r>
            <a:r>
              <a:rPr lang="en-US" dirty="0" smtClean="0"/>
              <a:t> </a:t>
            </a:r>
            <a:r>
              <a:rPr lang="en-US" dirty="0" err="1" smtClean="0"/>
              <a:t>myokardiyal</a:t>
            </a:r>
            <a:r>
              <a:rPr lang="en-US" dirty="0" smtClean="0"/>
              <a:t> </a:t>
            </a:r>
            <a:r>
              <a:rPr lang="en-US" dirty="0" err="1" smtClean="0"/>
              <a:t>hasra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-ARDS</a:t>
            </a:r>
          </a:p>
        </p:txBody>
      </p:sp>
    </p:spTree>
    <p:extLst>
      <p:ext uri="{BB962C8B-B14F-4D97-AF65-F5344CB8AC3E}">
        <p14:creationId xmlns:p14="http://schemas.microsoft.com/office/powerpoint/2010/main" val="396444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2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Sonuç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23" y="2332037"/>
            <a:ext cx="8229600" cy="3187291"/>
          </a:xfrm>
        </p:spPr>
        <p:txBody>
          <a:bodyPr/>
          <a:lstStyle/>
          <a:p>
            <a:r>
              <a:rPr lang="en-US" dirty="0" err="1" smtClean="0"/>
              <a:t>Günümüzde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kardiyak</a:t>
            </a:r>
            <a:r>
              <a:rPr lang="en-US" dirty="0" smtClean="0"/>
              <a:t> </a:t>
            </a:r>
            <a:r>
              <a:rPr lang="en-US" dirty="0" err="1" smtClean="0"/>
              <a:t>cerrahileri</a:t>
            </a:r>
            <a:r>
              <a:rPr lang="en-US" dirty="0" smtClean="0"/>
              <a:t> </a:t>
            </a:r>
            <a:r>
              <a:rPr lang="en-US" dirty="0" err="1" smtClean="0"/>
              <a:t>gerçekleştirmemizi</a:t>
            </a:r>
            <a:r>
              <a:rPr lang="en-US" dirty="0" smtClean="0"/>
              <a:t> </a:t>
            </a:r>
            <a:r>
              <a:rPr lang="en-US" dirty="0" err="1" smtClean="0"/>
              <a:t>sağlayan</a:t>
            </a:r>
            <a:r>
              <a:rPr lang="en-US" dirty="0" smtClean="0"/>
              <a:t> KPB </a:t>
            </a:r>
            <a:r>
              <a:rPr lang="en-US" dirty="0" err="1" smtClean="0"/>
              <a:t>sistemlerinde</a:t>
            </a:r>
            <a:r>
              <a:rPr lang="en-US" dirty="0" smtClean="0"/>
              <a:t> </a:t>
            </a:r>
            <a:r>
              <a:rPr lang="en-US" dirty="0" err="1" smtClean="0"/>
              <a:t>pek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modifikasyonlar</a:t>
            </a:r>
            <a:r>
              <a:rPr lang="en-US" dirty="0" smtClean="0"/>
              <a:t> </a:t>
            </a:r>
            <a:r>
              <a:rPr lang="en-US" dirty="0" err="1" smtClean="0"/>
              <a:t>yapılmıştır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Heparin </a:t>
            </a:r>
            <a:r>
              <a:rPr lang="en-US" dirty="0" err="1" smtClean="0"/>
              <a:t>kaplı</a:t>
            </a:r>
            <a:r>
              <a:rPr lang="en-US" dirty="0" smtClean="0"/>
              <a:t> </a:t>
            </a:r>
            <a:r>
              <a:rPr lang="en-US" dirty="0" err="1" smtClean="0"/>
              <a:t>sistemler</a:t>
            </a:r>
            <a:r>
              <a:rPr lang="en-US" dirty="0" smtClean="0"/>
              <a:t>, </a:t>
            </a:r>
            <a:r>
              <a:rPr lang="en-US" dirty="0" err="1" smtClean="0"/>
              <a:t>ultrafiltrasyon</a:t>
            </a:r>
            <a:r>
              <a:rPr lang="en-US" dirty="0" smtClean="0"/>
              <a:t> </a:t>
            </a:r>
            <a:r>
              <a:rPr lang="en-US" dirty="0" err="1" smtClean="0"/>
              <a:t>sistemleri</a:t>
            </a:r>
            <a:r>
              <a:rPr lang="en-US" dirty="0" smtClean="0"/>
              <a:t>, </a:t>
            </a:r>
            <a:r>
              <a:rPr lang="en-US" dirty="0" err="1" smtClean="0"/>
              <a:t>miniatürize</a:t>
            </a:r>
            <a:r>
              <a:rPr lang="en-US" dirty="0" smtClean="0"/>
              <a:t> </a:t>
            </a:r>
            <a:r>
              <a:rPr lang="en-US" dirty="0" err="1" smtClean="0"/>
              <a:t>dizaynlar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4788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612"/>
          </a:xfrm>
        </p:spPr>
        <p:txBody>
          <a:bodyPr/>
          <a:lstStyle/>
          <a:p>
            <a:r>
              <a:rPr lang="en-US" dirty="0" err="1" smtClean="0"/>
              <a:t>Kardiyak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KPB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" r="77"/>
          <a:stretch/>
        </p:blipFill>
        <p:spPr>
          <a:xfrm>
            <a:off x="1386847" y="1036116"/>
            <a:ext cx="6432965" cy="4254470"/>
          </a:xfrm>
        </p:spPr>
      </p:pic>
      <p:sp>
        <p:nvSpPr>
          <p:cNvPr id="5" name="TextBox 4"/>
          <p:cNvSpPr txBox="1"/>
          <p:nvPr/>
        </p:nvSpPr>
        <p:spPr>
          <a:xfrm>
            <a:off x="1386847" y="5163867"/>
            <a:ext cx="6432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cerrahisinin</a:t>
            </a:r>
            <a:r>
              <a:rPr lang="en-US" dirty="0" smtClean="0"/>
              <a:t> </a:t>
            </a:r>
            <a:r>
              <a:rPr lang="en-US" dirty="0" err="1" smtClean="0"/>
              <a:t>uygulanabilmesi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kalbin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akciğerlerin</a:t>
            </a:r>
            <a:r>
              <a:rPr lang="en-US" dirty="0" smtClean="0"/>
              <a:t> </a:t>
            </a:r>
            <a:r>
              <a:rPr lang="en-US" dirty="0" err="1" smtClean="0"/>
              <a:t>kanın</a:t>
            </a:r>
            <a:r>
              <a:rPr lang="en-US" dirty="0" smtClean="0"/>
              <a:t> </a:t>
            </a:r>
            <a:r>
              <a:rPr lang="en-US" dirty="0" err="1" smtClean="0"/>
              <a:t>boşaltılması</a:t>
            </a:r>
            <a:r>
              <a:rPr lang="en-US" dirty="0" smtClean="0"/>
              <a:t> </a:t>
            </a:r>
            <a:r>
              <a:rPr lang="en-US" dirty="0" err="1" smtClean="0"/>
              <a:t>gerekmektedir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Ameliyat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</a:t>
            </a:r>
            <a:r>
              <a:rPr lang="en-US" dirty="0" err="1" smtClean="0"/>
              <a:t>kalbin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akciğerlerin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r>
              <a:rPr lang="en-US" dirty="0" smtClean="0"/>
              <a:t> </a:t>
            </a:r>
            <a:r>
              <a:rPr lang="en-US" dirty="0" err="1" smtClean="0"/>
              <a:t>vücut</a:t>
            </a:r>
            <a:r>
              <a:rPr lang="en-US" dirty="0" smtClean="0"/>
              <a:t> </a:t>
            </a:r>
            <a:r>
              <a:rPr lang="en-US" dirty="0" err="1" smtClean="0"/>
              <a:t>dışında</a:t>
            </a:r>
            <a:r>
              <a:rPr lang="en-US" dirty="0" smtClean="0"/>
              <a:t> ‘</a:t>
            </a:r>
            <a:r>
              <a:rPr lang="en-US" dirty="0" err="1" smtClean="0"/>
              <a:t>kardiyopulmoner</a:t>
            </a:r>
            <a:r>
              <a:rPr lang="en-US" dirty="0" smtClean="0"/>
              <a:t> bypass </a:t>
            </a:r>
            <a:r>
              <a:rPr lang="en-US" dirty="0" err="1" smtClean="0"/>
              <a:t>makinesi</a:t>
            </a:r>
            <a:r>
              <a:rPr lang="en-US" dirty="0" smtClean="0"/>
              <a:t>’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sağlanmaktadır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7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KPB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26" r="-834"/>
          <a:stretch/>
        </p:blipFill>
        <p:spPr>
          <a:xfrm>
            <a:off x="1064157" y="727996"/>
            <a:ext cx="7057208" cy="4831344"/>
          </a:xfrm>
        </p:spPr>
      </p:pic>
      <p:sp>
        <p:nvSpPr>
          <p:cNvPr id="5" name="TextBox 4"/>
          <p:cNvSpPr txBox="1"/>
          <p:nvPr/>
        </p:nvSpPr>
        <p:spPr>
          <a:xfrm>
            <a:off x="274620" y="5645998"/>
            <a:ext cx="8341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Akciğerlerin</a:t>
            </a:r>
            <a:r>
              <a:rPr lang="en-US" dirty="0" smtClean="0"/>
              <a:t> </a:t>
            </a:r>
            <a:r>
              <a:rPr lang="en-US" dirty="0" err="1" smtClean="0"/>
              <a:t>işlevini</a:t>
            </a:r>
            <a:r>
              <a:rPr lang="en-US" dirty="0" smtClean="0"/>
              <a:t> </a:t>
            </a:r>
            <a:r>
              <a:rPr lang="en-US" dirty="0" err="1" smtClean="0"/>
              <a:t>sağlayan</a:t>
            </a:r>
            <a:r>
              <a:rPr lang="en-US" dirty="0" smtClean="0"/>
              <a:t> </a:t>
            </a:r>
            <a:r>
              <a:rPr lang="en-US" b="1" dirty="0" err="1" smtClean="0"/>
              <a:t>oksijenatör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kalbin</a:t>
            </a:r>
            <a:r>
              <a:rPr lang="en-US" dirty="0" smtClean="0"/>
              <a:t> </a:t>
            </a:r>
            <a:r>
              <a:rPr lang="en-US" dirty="0" err="1" smtClean="0"/>
              <a:t>işlevini</a:t>
            </a:r>
            <a:r>
              <a:rPr lang="en-US" dirty="0" smtClean="0"/>
              <a:t> </a:t>
            </a:r>
            <a:r>
              <a:rPr lang="en-US" dirty="0" err="1" smtClean="0"/>
              <a:t>üstlenen</a:t>
            </a:r>
            <a:r>
              <a:rPr lang="en-US" dirty="0" smtClean="0"/>
              <a:t> </a:t>
            </a:r>
            <a:r>
              <a:rPr lang="en-US" b="1" dirty="0" err="1" smtClean="0"/>
              <a:t>pompa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ibarettir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Vücudun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organlarına</a:t>
            </a:r>
            <a:r>
              <a:rPr lang="en-US" dirty="0" smtClean="0"/>
              <a:t> </a:t>
            </a:r>
            <a:r>
              <a:rPr lang="en-US" dirty="0" err="1" smtClean="0"/>
              <a:t>karbondioksitten</a:t>
            </a:r>
            <a:r>
              <a:rPr lang="en-US" dirty="0" smtClean="0"/>
              <a:t> </a:t>
            </a:r>
            <a:r>
              <a:rPr lang="en-US" dirty="0" err="1" smtClean="0"/>
              <a:t>arındırılmış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oksijenlenmiş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gönderilmesini</a:t>
            </a:r>
            <a:r>
              <a:rPr lang="en-US" dirty="0" smtClean="0"/>
              <a:t> </a:t>
            </a:r>
            <a:r>
              <a:rPr lang="en-US" dirty="0" err="1" smtClean="0"/>
              <a:t>sağlamaktadır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7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266" r="482"/>
          <a:stretch/>
        </p:blipFill>
        <p:spPr>
          <a:xfrm>
            <a:off x="789535" y="300365"/>
            <a:ext cx="7603552" cy="4880485"/>
          </a:xfrm>
        </p:spPr>
      </p:pic>
      <p:sp>
        <p:nvSpPr>
          <p:cNvPr id="5" name="Rectangle 4"/>
          <p:cNvSpPr/>
          <p:nvPr/>
        </p:nvSpPr>
        <p:spPr>
          <a:xfrm>
            <a:off x="669387" y="5215172"/>
            <a:ext cx="7946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kalp-akciğer</a:t>
            </a:r>
            <a:r>
              <a:rPr lang="en-US" dirty="0"/>
              <a:t> </a:t>
            </a:r>
            <a:r>
              <a:rPr lang="en-US" dirty="0" err="1"/>
              <a:t>makinesi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karbondioksitten</a:t>
            </a:r>
            <a:r>
              <a:rPr lang="en-US" dirty="0"/>
              <a:t> </a:t>
            </a:r>
            <a:r>
              <a:rPr lang="en-US" dirty="0" err="1"/>
              <a:t>arındırılarak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oksijenlendirilerek</a:t>
            </a:r>
            <a:endParaRPr lang="en-US" dirty="0"/>
          </a:p>
          <a:p>
            <a:r>
              <a:rPr lang="en-US" dirty="0" err="1"/>
              <a:t>vücudun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organlarına</a:t>
            </a:r>
            <a:r>
              <a:rPr lang="en-US" dirty="0"/>
              <a:t> </a:t>
            </a:r>
            <a:r>
              <a:rPr lang="en-US" dirty="0" err="1"/>
              <a:t>pompalanması</a:t>
            </a:r>
            <a:r>
              <a:rPr lang="en-US" dirty="0"/>
              <a:t> </a:t>
            </a:r>
            <a:r>
              <a:rPr lang="en-US" dirty="0" err="1"/>
              <a:t>suretiyle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akciğerin</a:t>
            </a:r>
            <a:r>
              <a:rPr lang="en-US" dirty="0"/>
              <a:t> </a:t>
            </a:r>
            <a:r>
              <a:rPr lang="en-US" dirty="0" err="1"/>
              <a:t>devre</a:t>
            </a:r>
            <a:r>
              <a:rPr lang="en-US" dirty="0"/>
              <a:t> </a:t>
            </a:r>
            <a:r>
              <a:rPr lang="en-US" dirty="0" err="1"/>
              <a:t>dışı</a:t>
            </a:r>
            <a:endParaRPr lang="en-US" dirty="0"/>
          </a:p>
          <a:p>
            <a:r>
              <a:rPr lang="en-US" dirty="0" err="1"/>
              <a:t>bırakılmasına</a:t>
            </a:r>
            <a:r>
              <a:rPr lang="en-US" dirty="0"/>
              <a:t> </a:t>
            </a:r>
            <a:r>
              <a:rPr lang="en-US" b="1" dirty="0" err="1"/>
              <a:t>kardiyopulmoner</a:t>
            </a:r>
            <a:r>
              <a:rPr lang="en-US" b="1" dirty="0"/>
              <a:t> by-pass </a:t>
            </a:r>
            <a:r>
              <a:rPr lang="en-US" dirty="0" err="1"/>
              <a:t>denilir</a:t>
            </a:r>
            <a:r>
              <a:rPr lang="en-US" dirty="0"/>
              <a:t>. Bu </a:t>
            </a:r>
            <a:r>
              <a:rPr lang="en-US" dirty="0" err="1"/>
              <a:t>yöntem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yapılan</a:t>
            </a:r>
            <a:endParaRPr lang="en-US" dirty="0"/>
          </a:p>
          <a:p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ameliyatlarına</a:t>
            </a:r>
            <a:r>
              <a:rPr lang="en-US" dirty="0"/>
              <a:t> </a:t>
            </a:r>
            <a:r>
              <a:rPr lang="en-US" b="1" dirty="0" err="1"/>
              <a:t>açık</a:t>
            </a:r>
            <a:r>
              <a:rPr lang="en-US" b="1" dirty="0"/>
              <a:t> </a:t>
            </a:r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ameliyatı</a:t>
            </a:r>
            <a:r>
              <a:rPr lang="en-US" b="1" dirty="0"/>
              <a:t> </a:t>
            </a:r>
            <a:r>
              <a:rPr lang="en-US" dirty="0" err="1"/>
              <a:t>denilir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77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316"/>
            <a:ext cx="8229600" cy="8513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John </a:t>
            </a:r>
            <a:r>
              <a:rPr lang="en-US" b="1" dirty="0" err="1" smtClean="0"/>
              <a:t>Heysham</a:t>
            </a:r>
            <a:r>
              <a:rPr lang="en-US" b="1" dirty="0" smtClean="0"/>
              <a:t> Gibbon Jr., MD</a:t>
            </a:r>
            <a:br>
              <a:rPr lang="en-US" b="1" dirty="0" smtClean="0"/>
            </a:br>
            <a:r>
              <a:rPr lang="tr-TR" dirty="0" smtClean="0"/>
              <a:t>(29 </a:t>
            </a:r>
            <a:r>
              <a:rPr lang="tr-TR" dirty="0" err="1" smtClean="0"/>
              <a:t>Eylül</a:t>
            </a:r>
            <a:r>
              <a:rPr lang="tr-TR" dirty="0" smtClean="0"/>
              <a:t> 1903 – 5 Şubat 1973)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280"/>
            <a:ext cx="4640441" cy="4525963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1931 </a:t>
            </a:r>
            <a:r>
              <a:rPr lang="tr-TR" dirty="0"/>
              <a:t>yanında çalıştığı Dr. Edward Churchill’in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embolektomi</a:t>
            </a:r>
            <a:r>
              <a:rPr lang="tr-TR" dirty="0" smtClean="0"/>
              <a:t> </a:t>
            </a:r>
            <a:r>
              <a:rPr lang="tr-TR" dirty="0"/>
              <a:t>yaptığı bir bayan hastanın </a:t>
            </a:r>
            <a:r>
              <a:rPr lang="tr-TR" dirty="0" err="1" smtClean="0"/>
              <a:t>ölümüne</a:t>
            </a:r>
            <a:r>
              <a:rPr lang="tr-TR" dirty="0" smtClean="0"/>
              <a:t> tanıklık eder.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Deneysel </a:t>
            </a:r>
            <a:r>
              <a:rPr lang="tr-TR" dirty="0"/>
              <a:t>çalışmaları 1932’de kanın toplardamardan </a:t>
            </a:r>
            <a:r>
              <a:rPr lang="tr-TR" dirty="0" smtClean="0"/>
              <a:t>alınıp oksijenlendikten </a:t>
            </a:r>
            <a:r>
              <a:rPr lang="tr-TR" dirty="0"/>
              <a:t>sonra bir pompa vasıtasıyla tekrar </a:t>
            </a:r>
            <a:r>
              <a:rPr lang="tr-TR" dirty="0" smtClean="0"/>
              <a:t>atar damardan </a:t>
            </a:r>
            <a:r>
              <a:rPr lang="tr-TR" dirty="0"/>
              <a:t>dolaşıma katılması fikri kalp-akciğer </a:t>
            </a:r>
            <a:r>
              <a:rPr lang="tr-TR" dirty="0" smtClean="0"/>
              <a:t>makinesinin temelini </a:t>
            </a:r>
            <a:r>
              <a:rPr lang="tr-TR" dirty="0"/>
              <a:t>oluşturmuştur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Gibbon’ın</a:t>
            </a:r>
            <a:r>
              <a:rPr lang="tr-TR" dirty="0" smtClean="0"/>
              <a:t> </a:t>
            </a:r>
            <a:r>
              <a:rPr lang="tr-TR" dirty="0"/>
              <a:t>çalışmaları bunu takip eden 20 </a:t>
            </a:r>
            <a:r>
              <a:rPr lang="tr-TR" dirty="0" smtClean="0"/>
              <a:t>yıl boyunca devam </a:t>
            </a:r>
            <a:r>
              <a:rPr lang="tr-TR" dirty="0"/>
              <a:t>etmiştir. </a:t>
            </a:r>
            <a:r>
              <a:rPr lang="tr-TR" dirty="0" err="1" smtClean="0"/>
              <a:t>Gibbon</a:t>
            </a:r>
            <a:r>
              <a:rPr lang="tr-TR" dirty="0" smtClean="0"/>
              <a:t> 1937</a:t>
            </a:r>
            <a:r>
              <a:rPr lang="tr-TR" dirty="0"/>
              <a:t>’de ilk kez yaşamın suni bir kalp ve akciğer ile </a:t>
            </a:r>
            <a:r>
              <a:rPr lang="tr-TR" dirty="0" smtClean="0"/>
              <a:t>devam ettirilebildiğini bildirmiştir.</a:t>
            </a:r>
          </a:p>
          <a:p>
            <a:r>
              <a:rPr lang="tr-TR" dirty="0" err="1" smtClean="0"/>
              <a:t>Gibbon’ın</a:t>
            </a:r>
            <a:r>
              <a:rPr lang="tr-TR" dirty="0" smtClean="0"/>
              <a:t> </a:t>
            </a:r>
            <a:r>
              <a:rPr lang="tr-TR" dirty="0"/>
              <a:t>çalışmaları II. </a:t>
            </a:r>
            <a:r>
              <a:rPr lang="tr-TR" dirty="0" err="1" smtClean="0"/>
              <a:t>Dünya</a:t>
            </a:r>
            <a:r>
              <a:rPr lang="tr-TR" dirty="0" smtClean="0"/>
              <a:t> Savaşı </a:t>
            </a:r>
            <a:r>
              <a:rPr lang="tr-TR" dirty="0"/>
              <a:t>ile kesintiye uğramıştır 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252" y="1771828"/>
            <a:ext cx="3572578" cy="41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1953-KPB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569" b="16569"/>
          <a:stretch>
            <a:fillRect/>
          </a:stretch>
        </p:blipFill>
        <p:spPr>
          <a:xfrm>
            <a:off x="2287395" y="1417638"/>
            <a:ext cx="4496213" cy="2472744"/>
          </a:xfrm>
        </p:spPr>
      </p:pic>
      <p:sp>
        <p:nvSpPr>
          <p:cNvPr id="5" name="TextBox 4"/>
          <p:cNvSpPr txBox="1"/>
          <p:nvPr/>
        </p:nvSpPr>
        <p:spPr>
          <a:xfrm>
            <a:off x="2038097" y="4876452"/>
            <a:ext cx="4515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Dr.Gibbon</a:t>
            </a:r>
            <a:r>
              <a:rPr lang="en-US" dirty="0" smtClean="0"/>
              <a:t>, 6 </a:t>
            </a:r>
            <a:r>
              <a:rPr lang="en-US" dirty="0" err="1" smtClean="0"/>
              <a:t>Mayıs</a:t>
            </a:r>
            <a:r>
              <a:rPr lang="en-US" dirty="0" smtClean="0"/>
              <a:t> 1953.de </a:t>
            </a:r>
            <a:r>
              <a:rPr lang="en-US" dirty="0" err="1" smtClean="0"/>
              <a:t>geliştirmiş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KPB </a:t>
            </a:r>
            <a:r>
              <a:rPr lang="en-US" dirty="0" err="1" smtClean="0"/>
              <a:t>makinesi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18 </a:t>
            </a:r>
            <a:r>
              <a:rPr lang="en-US" dirty="0" err="1" smtClean="0"/>
              <a:t>yaşındaki</a:t>
            </a:r>
            <a:r>
              <a:rPr lang="en-US" dirty="0" smtClean="0"/>
              <a:t> Cecelia </a:t>
            </a:r>
            <a:r>
              <a:rPr lang="en-US" dirty="0" err="1" smtClean="0"/>
              <a:t>Bavolek</a:t>
            </a:r>
            <a:r>
              <a:rPr lang="en-US" dirty="0" smtClean="0"/>
              <a:t> </a:t>
            </a:r>
            <a:r>
              <a:rPr lang="en-US" dirty="0" err="1" smtClean="0"/>
              <a:t>isimli</a:t>
            </a:r>
            <a:r>
              <a:rPr lang="en-US" dirty="0" smtClean="0"/>
              <a:t> </a:t>
            </a:r>
            <a:r>
              <a:rPr lang="en-US" dirty="0" err="1" smtClean="0"/>
              <a:t>genç</a:t>
            </a:r>
            <a:r>
              <a:rPr lang="en-US" dirty="0" smtClean="0"/>
              <a:t> </a:t>
            </a:r>
            <a:r>
              <a:rPr lang="en-US" dirty="0" err="1" smtClean="0"/>
              <a:t>kızda</a:t>
            </a:r>
            <a:r>
              <a:rPr lang="en-US" dirty="0" smtClean="0"/>
              <a:t> ASD </a:t>
            </a:r>
            <a:r>
              <a:rPr lang="en-US" dirty="0" err="1" smtClean="0"/>
              <a:t>kapatarak</a:t>
            </a:r>
            <a:r>
              <a:rPr lang="en-US" dirty="0" smtClean="0"/>
              <a:t> modern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cerrahisini</a:t>
            </a:r>
            <a:r>
              <a:rPr lang="en-US" dirty="0" smtClean="0"/>
              <a:t> </a:t>
            </a:r>
            <a:r>
              <a:rPr lang="en-US" dirty="0" err="1" smtClean="0"/>
              <a:t>başlattı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5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1954- </a:t>
            </a:r>
            <a:r>
              <a:rPr lang="en-US" dirty="0" err="1" smtClean="0"/>
              <a:t>Kross</a:t>
            </a:r>
            <a:r>
              <a:rPr lang="en-US" dirty="0" smtClean="0"/>
              <a:t> </a:t>
            </a:r>
            <a:r>
              <a:rPr lang="en-US" dirty="0" err="1" smtClean="0"/>
              <a:t>sirkülasyon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97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Walton </a:t>
            </a:r>
            <a:r>
              <a:rPr lang="en-US" dirty="0" err="1"/>
              <a:t>Lillehei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arkadaşları</a:t>
            </a:r>
            <a:r>
              <a:rPr lang="en-US" dirty="0" smtClean="0"/>
              <a:t> Minnesota </a:t>
            </a:r>
            <a:r>
              <a:rPr lang="en-US" dirty="0" err="1" smtClean="0"/>
              <a:t>Üniversitesinde</a:t>
            </a:r>
            <a:r>
              <a:rPr lang="en-US" dirty="0" smtClean="0"/>
              <a:t> </a:t>
            </a:r>
            <a:r>
              <a:rPr lang="en-US" dirty="0" err="1" smtClean="0"/>
              <a:t>kontrollu</a:t>
            </a:r>
            <a:r>
              <a:rPr lang="en-US" dirty="0" smtClean="0"/>
              <a:t>̈ </a:t>
            </a:r>
            <a:r>
              <a:rPr lang="en-US" dirty="0" err="1"/>
              <a:t>kros-</a:t>
            </a:r>
            <a:r>
              <a:rPr lang="en-US" dirty="0" err="1" smtClean="0"/>
              <a:t>sirkülasyon</a:t>
            </a:r>
            <a:r>
              <a:rPr lang="en-US" dirty="0" smtClean="0"/>
              <a:t> </a:t>
            </a:r>
            <a:r>
              <a:rPr lang="en-US" dirty="0" err="1" smtClean="0"/>
              <a:t>adını</a:t>
            </a:r>
            <a:r>
              <a:rPr lang="en-US" dirty="0" smtClean="0"/>
              <a:t> </a:t>
            </a:r>
            <a:r>
              <a:rPr lang="en-US" dirty="0" err="1"/>
              <a:t>verdiği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 smtClean="0"/>
              <a:t>üzerinde</a:t>
            </a:r>
            <a:r>
              <a:rPr lang="en-US" dirty="0" smtClean="0"/>
              <a:t> </a:t>
            </a:r>
            <a:r>
              <a:rPr lang="en-US" dirty="0" err="1" smtClean="0"/>
              <a:t>çalışmaktaydı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İlk </a:t>
            </a:r>
            <a:r>
              <a:rPr lang="en-US" dirty="0" err="1"/>
              <a:t>olarak</a:t>
            </a:r>
            <a:r>
              <a:rPr lang="en-US" dirty="0"/>
              <a:t> 26 Mart 1954’</a:t>
            </a:r>
            <a:r>
              <a:rPr lang="en-US" dirty="0" smtClean="0"/>
              <a:t>de </a:t>
            </a:r>
            <a:r>
              <a:rPr lang="en-US" dirty="0" err="1" smtClean="0"/>
              <a:t>ventriküler</a:t>
            </a:r>
            <a:r>
              <a:rPr lang="en-US" dirty="0" smtClean="0"/>
              <a:t> </a:t>
            </a:r>
            <a:r>
              <a:rPr lang="en-US" dirty="0" err="1"/>
              <a:t>septal</a:t>
            </a:r>
            <a:r>
              <a:rPr lang="en-US" dirty="0"/>
              <a:t> </a:t>
            </a:r>
            <a:r>
              <a:rPr lang="en-US" dirty="0" err="1" smtClean="0"/>
              <a:t>defektli</a:t>
            </a:r>
            <a:r>
              <a:rPr lang="en-US" dirty="0" smtClean="0"/>
              <a:t> (</a:t>
            </a:r>
            <a:r>
              <a:rPr lang="en-US" dirty="0"/>
              <a:t>VSD</a:t>
            </a:r>
            <a:r>
              <a:rPr lang="en-US" dirty="0" smtClean="0"/>
              <a:t>) 12 </a:t>
            </a:r>
            <a:r>
              <a:rPr lang="en-US" dirty="0" err="1"/>
              <a:t>aylık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çocuk</a:t>
            </a:r>
            <a:r>
              <a:rPr lang="en-US" dirty="0"/>
              <a:t> </a:t>
            </a:r>
            <a:r>
              <a:rPr lang="en-US" dirty="0" err="1" smtClean="0"/>
              <a:t>kros</a:t>
            </a:r>
            <a:r>
              <a:rPr lang="en-US" dirty="0" smtClean="0"/>
              <a:t> </a:t>
            </a:r>
            <a:r>
              <a:rPr lang="en-US" dirty="0" err="1" smtClean="0"/>
              <a:t>sirkülasyonla</a:t>
            </a:r>
            <a:r>
              <a:rPr lang="en-US" dirty="0" smtClean="0"/>
              <a:t> </a:t>
            </a:r>
            <a:r>
              <a:rPr lang="en-US" dirty="0" err="1" smtClean="0"/>
              <a:t>ameliyat</a:t>
            </a:r>
            <a:r>
              <a:rPr lang="en-US" dirty="0" smtClean="0"/>
              <a:t> </a:t>
            </a:r>
            <a:r>
              <a:rPr lang="en-US" dirty="0" err="1" smtClean="0"/>
              <a:t>edilmiştir.Lillehei</a:t>
            </a:r>
            <a:r>
              <a:rPr lang="en-US" dirty="0"/>
              <a:t>’ ın </a:t>
            </a:r>
            <a:r>
              <a:rPr lang="en-US" dirty="0" smtClean="0"/>
              <a:t>ilk </a:t>
            </a:r>
            <a:r>
              <a:rPr lang="en-US" dirty="0" err="1" smtClean="0"/>
              <a:t>vakasında</a:t>
            </a:r>
            <a:r>
              <a:rPr lang="en-US" dirty="0" smtClean="0"/>
              <a:t> </a:t>
            </a:r>
            <a:r>
              <a:rPr lang="en-US" dirty="0" err="1"/>
              <a:t>çocuğun</a:t>
            </a:r>
            <a:r>
              <a:rPr lang="en-US" dirty="0"/>
              <a:t> </a:t>
            </a:r>
            <a:r>
              <a:rPr lang="en-US" dirty="0" err="1" smtClean="0"/>
              <a:t>babası</a:t>
            </a:r>
            <a:r>
              <a:rPr lang="en-US" dirty="0" smtClean="0"/>
              <a:t> </a:t>
            </a:r>
            <a:r>
              <a:rPr lang="en-US" dirty="0" err="1" smtClean="0"/>
              <a:t>kullanıldı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94" y="1041318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394" y="3174918"/>
            <a:ext cx="3811796" cy="34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5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4538"/>
            <a:ext cx="8229600" cy="23316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Kros-sirkülasyon</a:t>
            </a:r>
            <a:r>
              <a:rPr lang="en-US" dirty="0"/>
              <a:t> </a:t>
            </a:r>
            <a:r>
              <a:rPr lang="en-US" dirty="0" err="1"/>
              <a:t>tekniği</a:t>
            </a:r>
            <a:r>
              <a:rPr lang="en-US" dirty="0"/>
              <a:t> 1954–1955 </a:t>
            </a:r>
            <a:r>
              <a:rPr lang="en-US" dirty="0" err="1"/>
              <a:t>arasında</a:t>
            </a:r>
            <a:r>
              <a:rPr lang="en-US" dirty="0"/>
              <a:t> 45 </a:t>
            </a:r>
            <a:r>
              <a:rPr lang="en-US" dirty="0" err="1"/>
              <a:t>hastada</a:t>
            </a:r>
            <a:r>
              <a:rPr lang="en-US" dirty="0"/>
              <a:t> </a:t>
            </a:r>
            <a:r>
              <a:rPr lang="en-US" dirty="0" err="1"/>
              <a:t>kullanıldıktan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 smtClean="0"/>
              <a:t>terk</a:t>
            </a:r>
            <a:r>
              <a:rPr lang="en-US" dirty="0" smtClean="0"/>
              <a:t> </a:t>
            </a:r>
            <a:r>
              <a:rPr lang="en-US" dirty="0" err="1" smtClean="0"/>
              <a:t>edilmiştir</a:t>
            </a:r>
            <a:r>
              <a:rPr lang="en-US" dirty="0"/>
              <a:t>.</a:t>
            </a:r>
          </a:p>
          <a:p>
            <a:r>
              <a:rPr lang="en-US" dirty="0" err="1" smtClean="0"/>
              <a:t>Kalp</a:t>
            </a:r>
            <a:r>
              <a:rPr lang="en-US" dirty="0" err="1"/>
              <a:t>-akciğer</a:t>
            </a:r>
            <a:r>
              <a:rPr lang="en-US" dirty="0"/>
              <a:t> </a:t>
            </a:r>
            <a:r>
              <a:rPr lang="en-US" dirty="0" err="1"/>
              <a:t>pompasının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Kirklin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Lillehei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1955-</a:t>
            </a:r>
            <a:r>
              <a:rPr lang="en-US" dirty="0" smtClean="0"/>
              <a:t>1956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/>
              <a:t>başlamıştır</a:t>
            </a:r>
            <a:endParaRPr lang="en-US" dirty="0"/>
          </a:p>
          <a:p>
            <a:r>
              <a:rPr lang="en-US" dirty="0" err="1" smtClean="0"/>
              <a:t>Kardiyopulmoner</a:t>
            </a:r>
            <a:r>
              <a:rPr lang="en-US" dirty="0" smtClean="0"/>
              <a:t> </a:t>
            </a:r>
            <a:r>
              <a:rPr lang="en-US" dirty="0"/>
              <a:t>bypass (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kalp-akciğer</a:t>
            </a:r>
            <a:r>
              <a:rPr lang="en-US" dirty="0"/>
              <a:t> </a:t>
            </a:r>
            <a:r>
              <a:rPr lang="en-US" dirty="0" err="1"/>
              <a:t>makinaları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beraberinde</a:t>
            </a:r>
            <a:r>
              <a:rPr lang="en-US" dirty="0"/>
              <a:t> </a:t>
            </a:r>
            <a:r>
              <a:rPr lang="en-US" dirty="0" err="1"/>
              <a:t>geliştirilen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teknikle</a:t>
            </a:r>
            <a:r>
              <a:rPr lang="en-US" dirty="0" smtClean="0"/>
              <a:t> </a:t>
            </a:r>
            <a:r>
              <a:rPr lang="en-US" dirty="0" err="1"/>
              <a:t>beraber</a:t>
            </a:r>
            <a:r>
              <a:rPr lang="en-US" dirty="0"/>
              <a:t> </a:t>
            </a:r>
            <a:r>
              <a:rPr lang="en-US" dirty="0" err="1"/>
              <a:t>günümüze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ulaşmıştır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08" y="188846"/>
            <a:ext cx="2711021" cy="1667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30" y="1840715"/>
            <a:ext cx="2711021" cy="1781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181" y="338710"/>
            <a:ext cx="3215068" cy="32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7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74" y="431438"/>
            <a:ext cx="8106726" cy="681836"/>
          </a:xfrm>
        </p:spPr>
        <p:txBody>
          <a:bodyPr>
            <a:noAutofit/>
          </a:bodyPr>
          <a:lstStyle/>
          <a:p>
            <a:r>
              <a:rPr lang="en-US" sz="2800" dirty="0"/>
              <a:t>GÜNÜMÜZDE KARDİYOPULMONER BYPASS DEVRESİNİN</a:t>
            </a:r>
            <a:br>
              <a:rPr lang="en-US" sz="2800" dirty="0"/>
            </a:br>
            <a:r>
              <a:rPr lang="en-US" sz="2800" dirty="0"/>
              <a:t>TEMEL KONFİGÜRASYONU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622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459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KARDİYOPULMONER BYPASS</vt:lpstr>
      <vt:lpstr>Kardiyak Cerrahi ve KPB</vt:lpstr>
      <vt:lpstr>KPB</vt:lpstr>
      <vt:lpstr>PowerPoint Presentation</vt:lpstr>
      <vt:lpstr>John Heysham Gibbon Jr., MD (29 Eylül 1903 – 5 Şubat 1973) </vt:lpstr>
      <vt:lpstr>1953-KPB</vt:lpstr>
      <vt:lpstr>1954- Kross sirkülasyon</vt:lpstr>
      <vt:lpstr>PowerPoint Presentation</vt:lpstr>
      <vt:lpstr>GÜNÜMÜZDE KARDİYOPULMONER BYPASS DEVRESİNİN TEMEL KONFİGÜRASYONU</vt:lpstr>
      <vt:lpstr>KPB Sisteminin Temel Amacı</vt:lpstr>
      <vt:lpstr>PowerPoint Presentation</vt:lpstr>
      <vt:lpstr>PowerPoint Presentation</vt:lpstr>
      <vt:lpstr>KPB komplikasyonlar</vt:lpstr>
      <vt:lpstr>Sonuç olarak,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KARDİYOPULMONER BYPASS</dc:title>
  <dc:creator>Nur Dikmen Yaman</dc:creator>
  <cp:lastModifiedBy>Nur Dikmen Yaman</cp:lastModifiedBy>
  <cp:revision>15</cp:revision>
  <dcterms:created xsi:type="dcterms:W3CDTF">2022-09-21T19:42:44Z</dcterms:created>
  <dcterms:modified xsi:type="dcterms:W3CDTF">2022-09-21T23:43:01Z</dcterms:modified>
</cp:coreProperties>
</file>