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4" d="100"/>
          <a:sy n="74" d="100"/>
        </p:scale>
        <p:origin x="220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 title="scalloped circle"/>
          <p:cNvSpPr/>
          <p:nvPr/>
        </p:nvSpPr>
        <p:spPr bwMode="auto">
          <a:xfrm>
            <a:off x="3557016" y="630936"/>
            <a:ext cx="5235575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8523" y="1098388"/>
            <a:ext cx="10318418" cy="4394988"/>
          </a:xfrm>
        </p:spPr>
        <p:txBody>
          <a:bodyPr anchor="ctr">
            <a:noAutofit/>
          </a:bodyPr>
          <a:lstStyle>
            <a:lvl1pPr algn="ctr">
              <a:defRPr sz="10000" spc="800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5045" y="5979196"/>
            <a:ext cx="8045373" cy="742279"/>
          </a:xfrm>
        </p:spPr>
        <p:txBody>
          <a:bodyPr anchor="t"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 i="0" cap="all" spc="4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78523" y="6375679"/>
            <a:ext cx="2329722" cy="348462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9334D819-9F07-4261-B09B-9E467E5D9002}" type="datetimeFigureOut">
              <a:rPr lang="en-US" dirty="0"/>
              <a:pPr/>
              <a:t>1/17/2019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80332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67218" y="6375679"/>
            <a:ext cx="2329723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71766878-3199-4EAB-94E7-2D6D11070E14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3" name="Rectangle 12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1/17/2019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066321" y="382386"/>
            <a:ext cx="1492132" cy="5600404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382385"/>
            <a:ext cx="8392585" cy="560040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1/17/2019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1/17/2019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2929" y="1073888"/>
            <a:ext cx="8187071" cy="4064627"/>
          </a:xfrm>
        </p:spPr>
        <p:txBody>
          <a:bodyPr anchor="b">
            <a:normAutofit/>
          </a:bodyPr>
          <a:lstStyle>
            <a:lvl1pPr>
              <a:defRPr sz="8400" spc="800" baseline="0"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2930" y="5159781"/>
            <a:ext cx="7017488" cy="95113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 b="1" i="0" cap="all" spc="4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36546" y="6375679"/>
            <a:ext cx="1493947" cy="348462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9334D819-9F07-4261-B09B-9E467E5D9002}" type="datetimeFigureOut">
              <a:rPr lang="en-US" dirty="0"/>
              <a:pPr/>
              <a:t>1/17/2019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79064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42434" y="6375679"/>
            <a:ext cx="1487566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71766878-3199-4EAB-94E7-2D6D11070E14}" type="slidenum">
              <a:rPr lang="en-US" dirty="0"/>
              <a:pPr/>
              <a:t>‹#›</a:t>
            </a:fld>
            <a:endParaRPr lang="en-US" dirty="0"/>
          </a:p>
        </p:txBody>
      </p:sp>
      <p:grpSp>
        <p:nvGrpSpPr>
          <p:cNvPr id="7" name="Group 6" title="left scallop shape"/>
          <p:cNvGrpSpPr/>
          <p:nvPr/>
        </p:nvGrpSpPr>
        <p:grpSpPr>
          <a:xfrm>
            <a:off x="0" y="0"/>
            <a:ext cx="2814638" cy="6858000"/>
            <a:chOff x="0" y="0"/>
            <a:chExt cx="2814638" cy="6858000"/>
          </a:xfrm>
        </p:grpSpPr>
        <p:sp>
          <p:nvSpPr>
            <p:cNvPr id="11" name="Freeform 6" title="left scallop shape"/>
            <p:cNvSpPr/>
            <p:nvPr/>
          </p:nvSpPr>
          <p:spPr bwMode="auto">
            <a:xfrm>
              <a:off x="0" y="0"/>
              <a:ext cx="2814638" cy="6858000"/>
            </a:xfrm>
            <a:custGeom>
              <a:avLst/>
              <a:gdLst/>
              <a:ahLst/>
              <a:cxnLst/>
              <a:rect l="0" t="0" r="r" b="b"/>
              <a:pathLst>
                <a:path w="1773" h="4320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6" name="Freeform 11" title="left scallop inline"/>
            <p:cNvSpPr/>
            <p:nvPr/>
          </p:nvSpPr>
          <p:spPr bwMode="auto">
            <a:xfrm>
              <a:off x="874382" y="0"/>
              <a:ext cx="1646238" cy="6858000"/>
            </a:xfrm>
            <a:custGeom>
              <a:avLst/>
              <a:gdLst/>
              <a:ahLst/>
              <a:cxnLst/>
              <a:rect l="0" t="0" r="r" b="b"/>
              <a:pathLst>
                <a:path w="1037" h="4320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286000"/>
            <a:ext cx="4800600" cy="361950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47796" y="2286000"/>
            <a:ext cx="4800600" cy="361950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1/17/2019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2728" y="381000"/>
            <a:ext cx="10172700" cy="149351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7300" y="2909102"/>
            <a:ext cx="4800600" cy="299639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33864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33864" y="2909102"/>
            <a:ext cx="4800600" cy="299639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1/17/2019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1/17/2019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1/17/2019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4" y="457199"/>
            <a:ext cx="3092115" cy="1196671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cap="all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5051" y="920377"/>
            <a:ext cx="6158418" cy="498512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5" y="1741336"/>
            <a:ext cx="3092115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051" y="6375679"/>
            <a:ext cx="1233355" cy="348462"/>
          </a:xfrm>
        </p:spPr>
        <p:txBody>
          <a:bodyPr/>
          <a:lstStyle/>
          <a:p>
            <a:fld id="{9334D819-9F07-4261-B09B-9E467E5D9002}" type="datetimeFigureOut">
              <a:rPr lang="en-US" dirty="0"/>
              <a:t>1/17/2019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0" y="6375679"/>
            <a:ext cx="3482179" cy="34579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91014" y="6375679"/>
            <a:ext cx="1232456" cy="345796"/>
          </a:xfrm>
        </p:spPr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  <p:sp>
        <p:nvSpPr>
          <p:cNvPr id="8" name="Rectangle 7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696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83464" y="0"/>
            <a:ext cx="7355585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11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3" y="457200"/>
            <a:ext cx="3092117" cy="119667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3" y="1741336"/>
            <a:ext cx="3092117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950" y="6375679"/>
            <a:ext cx="1232456" cy="348462"/>
          </a:xfrm>
        </p:spPr>
        <p:txBody>
          <a:bodyPr/>
          <a:lstStyle/>
          <a:p>
            <a:fld id="{9334D819-9F07-4261-B09B-9E467E5D9002}" type="datetimeFigureOut">
              <a:rPr lang="en-US" dirty="0"/>
              <a:t>1/17/2019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1" y="6375679"/>
            <a:ext cx="3482178" cy="34579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87568" y="6375679"/>
            <a:ext cx="1234440" cy="345796"/>
          </a:xfrm>
        </p:spPr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286001"/>
            <a:ext cx="10178322" cy="3593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9334D819-9F07-4261-B09B-9E467E5D9002}" type="datetimeFigureOut">
              <a:rPr lang="en-US" dirty="0"/>
              <a:pPr/>
              <a:t>1/17/2019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71766878-3199-4EAB-94E7-2D6D11070E14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1" name="Freeform 6" title="Left scallop edge"/>
          <p:cNvSpPr/>
          <p:nvPr/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right edge border"/>
          <p:cNvSpPr/>
          <p:nvPr/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100" kern="1200" cap="all" spc="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792">
          <p15:clr>
            <a:srgbClr val="F26B43"/>
          </p15:clr>
        </p15:guide>
        <p15:guide id="2" pos="7200">
          <p15:clr>
            <a:srgbClr val="F26B43"/>
          </p15:clr>
        </p15:guide>
        <p15:guide id="3" orient="horz" pos="4008">
          <p15:clr>
            <a:srgbClr val="F26B43"/>
          </p15:clr>
        </p15:guide>
        <p15:guide id="4" orient="horz" pos="1440">
          <p15:clr>
            <a:srgbClr val="F26B43"/>
          </p15:clr>
        </p15:guide>
        <p15:guide id="5" orient="horz" pos="3720">
          <p15:clr>
            <a:srgbClr val="F26B43"/>
          </p15:clr>
        </p15:guide>
        <p15:guide id="6" orient="horz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mtClean="0"/>
              <a:t>VIII</a:t>
            </a:r>
            <a:r>
              <a:rPr lang="tr-TR" smtClean="0"/>
              <a:t>. </a:t>
            </a:r>
            <a:r>
              <a:rPr lang="tr-TR" dirty="0" smtClean="0"/>
              <a:t>DERS</a:t>
            </a:r>
            <a:endParaRPr lang="en-US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ja-JP" altLang="en-US" dirty="0" smtClean="0"/>
              <a:t>尊敬語　</a:t>
            </a:r>
            <a:r>
              <a:rPr lang="en-US" altLang="ja-JP" dirty="0" smtClean="0"/>
              <a:t>X</a:t>
            </a:r>
            <a:r>
              <a:rPr lang="ja-JP" altLang="en-US" dirty="0" smtClean="0"/>
              <a:t>謙譲語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40215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87043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Yüceltme Dili </a:t>
            </a:r>
            <a:r>
              <a:rPr lang="tr-TR" dirty="0" err="1" smtClean="0"/>
              <a:t>vE</a:t>
            </a:r>
            <a:r>
              <a:rPr lang="tr-TR" dirty="0" smtClean="0"/>
              <a:t> mütevazı dil kullanımı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altLang="ja-JP" dirty="0" smtClean="0"/>
              <a:t>Yüceltme dili ve mütevazı dil </a:t>
            </a:r>
            <a:r>
              <a:rPr lang="tr-TR" altLang="ja-JP" dirty="0" err="1" smtClean="0"/>
              <a:t>konuşmasırasında</a:t>
            </a:r>
            <a:r>
              <a:rPr lang="tr-TR" altLang="ja-JP" dirty="0" smtClean="0"/>
              <a:t> kim ile konuşulduğuna bağlı olarak birlikte kullanılır.</a:t>
            </a:r>
          </a:p>
          <a:p>
            <a:r>
              <a:rPr lang="tr-TR" altLang="ja-JP" dirty="0" smtClean="0"/>
              <a:t>Bu derste ekte </a:t>
            </a:r>
            <a:r>
              <a:rPr lang="tr-TR" altLang="ja-JP" dirty="0" err="1" smtClean="0"/>
              <a:t>URLsi</a:t>
            </a:r>
            <a:r>
              <a:rPr lang="tr-TR" altLang="ja-JP" dirty="0" smtClean="0"/>
              <a:t> verilen videolar serisi üzerinden ders yapılacaktır.</a:t>
            </a:r>
          </a:p>
        </p:txBody>
      </p:sp>
    </p:spTree>
    <p:extLst>
      <p:ext uri="{BB962C8B-B14F-4D97-AF65-F5344CB8AC3E}">
        <p14:creationId xmlns:p14="http://schemas.microsoft.com/office/powerpoint/2010/main" val="21556048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ja-JP" altLang="en-US" dirty="0"/>
              <a:t>敬語は面白い相談室　１　文化庁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5223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ja-JP" altLang="en-US" dirty="0"/>
              <a:t>敬語は面白い相談室　</a:t>
            </a:r>
            <a:r>
              <a:rPr lang="en-US" altLang="ja-JP" dirty="0" smtClean="0"/>
              <a:t>2</a:t>
            </a:r>
            <a:r>
              <a:rPr lang="ja-JP" altLang="en-US" dirty="0"/>
              <a:t>　文化庁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51940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ja-JP" altLang="en-US" dirty="0"/>
              <a:t>敬語は面白い相談室　</a:t>
            </a:r>
            <a:r>
              <a:rPr lang="tr-TR" altLang="ja-JP" dirty="0" smtClean="0"/>
              <a:t>3</a:t>
            </a:r>
            <a:r>
              <a:rPr lang="ja-JP" altLang="en-US" dirty="0"/>
              <a:t>　文化庁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65057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ja-JP" altLang="en-US" dirty="0"/>
              <a:t>敬語は面白い相談室　</a:t>
            </a:r>
            <a:r>
              <a:rPr lang="tr-TR" altLang="ja-JP" dirty="0" smtClean="0"/>
              <a:t>4</a:t>
            </a:r>
            <a:r>
              <a:rPr lang="ja-JP" altLang="en-US" dirty="0"/>
              <a:t>　文化庁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88970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ja-JP" altLang="en-US" dirty="0"/>
              <a:t>敬語は面白い相談室　</a:t>
            </a:r>
            <a:r>
              <a:rPr lang="tr-TR" altLang="ja-JP" dirty="0" smtClean="0"/>
              <a:t>5</a:t>
            </a:r>
            <a:r>
              <a:rPr lang="ja-JP" altLang="en-US" dirty="0"/>
              <a:t>　文化庁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63990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ja-JP" altLang="en-US" dirty="0"/>
              <a:t>敬語は面白い相談室　</a:t>
            </a:r>
            <a:r>
              <a:rPr lang="tr-TR" altLang="ja-JP" dirty="0" smtClean="0"/>
              <a:t>6</a:t>
            </a:r>
            <a:r>
              <a:rPr lang="ja-JP" altLang="en-US" dirty="0"/>
              <a:t>　文化庁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46737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ja-JP" altLang="en-US" dirty="0"/>
              <a:t>敬語は面白い相談室　</a:t>
            </a:r>
            <a:r>
              <a:rPr lang="tr-TR" altLang="ja-JP" dirty="0" smtClean="0"/>
              <a:t>7</a:t>
            </a:r>
            <a:r>
              <a:rPr lang="ja-JP" altLang="en-US" dirty="0"/>
              <a:t>　文化庁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3129172"/>
      </p:ext>
    </p:extLst>
  </p:cSld>
  <p:clrMapOvr>
    <a:masterClrMapping/>
  </p:clrMapOvr>
</p:sld>
</file>

<file path=ppt/theme/theme1.xml><?xml version="1.0" encoding="utf-8"?>
<a:theme xmlns:a="http://schemas.openxmlformats.org/drawingml/2006/main" name="Badge">
  <a:themeElements>
    <a:clrScheme name="Badge">
      <a:dk1>
        <a:sysClr val="windowText" lastClr="000000"/>
      </a:dk1>
      <a:lt1>
        <a:sysClr val="window" lastClr="FFFFFF"/>
      </a:lt1>
      <a:dk2>
        <a:srgbClr val="2A1A00"/>
      </a:dk2>
      <a:lt2>
        <a:srgbClr val="F3F3F2"/>
      </a:lt2>
      <a:accent1>
        <a:srgbClr val="F8B323"/>
      </a:accent1>
      <a:accent2>
        <a:srgbClr val="656A59"/>
      </a:accent2>
      <a:accent3>
        <a:srgbClr val="46B2B5"/>
      </a:accent3>
      <a:accent4>
        <a:srgbClr val="8CAA7E"/>
      </a:accent4>
      <a:accent5>
        <a:srgbClr val="D36F68"/>
      </a:accent5>
      <a:accent6>
        <a:srgbClr val="826276"/>
      </a:accent6>
      <a:hlink>
        <a:srgbClr val="46B2B5"/>
      </a:hlink>
      <a:folHlink>
        <a:srgbClr val="A46694"/>
      </a:folHlink>
    </a:clrScheme>
    <a:fontScheme name="Badge">
      <a:majorFont>
        <a:latin typeface="Impact" panose="020B080603090205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メイリオ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adg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12700" cap="flat" cmpd="sng" algn="in">
          <a:solidFill>
            <a:schemeClr val="phClr"/>
          </a:solidFill>
          <a:prstDash val="solid"/>
        </a:ln>
        <a:ln w="5080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algn="ct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dge" id="{71A07785-5930-41D4-9A83-E23602B48E98}" vid="{771EA782-DFA6-45B1-AEA3-661F1715B31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TM10001106[[fn=Rozet]]</Template>
  <TotalTime>25</TotalTime>
  <Words>100</Words>
  <Application>Microsoft Office PowerPoint</Application>
  <PresentationFormat>Geniş ekran</PresentationFormat>
  <Paragraphs>12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5" baseType="lpstr">
      <vt:lpstr>メイリオ</vt:lpstr>
      <vt:lpstr>Arial</vt:lpstr>
      <vt:lpstr>Gill Sans MT</vt:lpstr>
      <vt:lpstr>Impact</vt:lpstr>
      <vt:lpstr>Badge</vt:lpstr>
      <vt:lpstr>VIII. DERS</vt:lpstr>
      <vt:lpstr>Yüceltme Dili vE mütevazı dil kullanımı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XI. DERS</dc:title>
  <dc:creator>Windows Kullanıcısı</dc:creator>
  <cp:lastModifiedBy>Windows Kullanıcısı</cp:lastModifiedBy>
  <cp:revision>4</cp:revision>
  <dcterms:created xsi:type="dcterms:W3CDTF">2018-10-16T13:19:42Z</dcterms:created>
  <dcterms:modified xsi:type="dcterms:W3CDTF">2019-01-17T10:53:51Z</dcterms:modified>
</cp:coreProperties>
</file>