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61" r:id="rId5"/>
    <p:sldId id="262" r:id="rId6"/>
    <p:sldId id="258" r:id="rId7"/>
    <p:sldId id="259" r:id="rId8"/>
    <p:sldId id="263" r:id="rId9"/>
    <p:sldId id="264" r:id="rId10"/>
    <p:sldId id="265" r:id="rId11"/>
    <p:sldId id="266" r:id="rId12"/>
    <p:sldId id="269" r:id="rId13"/>
    <p:sldId id="267" r:id="rId14"/>
    <p:sldId id="268"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1" autoAdjust="0"/>
    <p:restoredTop sz="94624"/>
  </p:normalViewPr>
  <p:slideViewPr>
    <p:cSldViewPr>
      <p:cViewPr varScale="1">
        <p:scale>
          <a:sx n="106" d="100"/>
          <a:sy n="106" d="100"/>
        </p:scale>
        <p:origin x="1816"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12576" y="188640"/>
            <a:ext cx="3168352" cy="1440160"/>
          </a:xfrm>
          <a:prstGeom prst="rect">
            <a:avLst/>
          </a:prstGeom>
        </p:spPr>
      </p:pic>
      <p:pic>
        <p:nvPicPr>
          <p:cNvPr id="11"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7092280" y="1"/>
            <a:ext cx="2051720" cy="1700808"/>
          </a:xfrm>
          <a:prstGeom prst="rect">
            <a:avLst/>
          </a:prstGeom>
        </p:spPr>
      </p:pic>
      <p:sp>
        <p:nvSpPr>
          <p:cNvPr id="12" name="Dikdörtgen 16"/>
          <p:cNvSpPr/>
          <p:nvPr/>
        </p:nvSpPr>
        <p:spPr>
          <a:xfrm>
            <a:off x="0" y="3573016"/>
            <a:ext cx="8993039" cy="1200329"/>
          </a:xfrm>
          <a:prstGeom prst="rect">
            <a:avLst/>
          </a:prstGeom>
          <a:noFill/>
        </p:spPr>
        <p:txBody>
          <a:bodyPr wrap="square" lIns="91440" tIns="45720" rIns="91440" bIns="45720">
            <a:spAutoFit/>
          </a:bodyPr>
          <a:lstStyle/>
          <a:p>
            <a:pPr algn="ctr"/>
            <a:r>
              <a:rPr lang="tr-TR" sz="3600" b="1" dirty="0">
                <a:latin typeface="Arial Rounded MT Bold" pitchFamily="34" charset="0"/>
              </a:rPr>
              <a:t>Sağlık Bilimleri Fakültesi </a:t>
            </a:r>
          </a:p>
          <a:p>
            <a:pPr algn="ctr"/>
            <a:r>
              <a:rPr lang="tr-TR" sz="3600" b="1" dirty="0">
                <a:latin typeface="Arial Rounded MT Bold" pitchFamily="34" charset="0"/>
              </a:rPr>
              <a:t>Çocuk Gelişimi Bölümü</a:t>
            </a:r>
          </a:p>
        </p:txBody>
      </p:sp>
      <p:sp>
        <p:nvSpPr>
          <p:cNvPr id="13" name="Akış Çizelgesi: Delikli Teyp 5"/>
          <p:cNvSpPr/>
          <p:nvPr/>
        </p:nvSpPr>
        <p:spPr>
          <a:xfrm>
            <a:off x="1547664" y="1268760"/>
            <a:ext cx="5904656" cy="1872208"/>
          </a:xfrm>
          <a:prstGeom prst="flowChartPunchedTap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ERGENLİK PSİKOLOJİSİ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556792"/>
            <a:ext cx="8136904" cy="3600400"/>
          </a:xfrm>
        </p:spPr>
        <p:txBody>
          <a:bodyPr>
            <a:noAutofit/>
          </a:bodyPr>
          <a:lstStyle/>
          <a:p>
            <a:pPr algn="just">
              <a:buFont typeface="Wingdings" pitchFamily="2" charset="2"/>
              <a:buChar char="Ø"/>
            </a:pPr>
            <a:r>
              <a:rPr lang="tr-TR" sz="2400" dirty="0">
                <a:latin typeface="Arial Rounded MT Bold" pitchFamily="34" charset="0"/>
              </a:rPr>
              <a:t>12 ya da 13 yaşlarındaki ergen, çok sayıda yeni fiziksel, toplumsal ve zihinsel deneyimi özümler.</a:t>
            </a:r>
          </a:p>
          <a:p>
            <a:pPr algn="just">
              <a:buFont typeface="Wingdings" pitchFamily="2" charset="2"/>
              <a:buChar char="Ø"/>
            </a:pPr>
            <a:r>
              <a:rPr lang="tr-TR" sz="2400" dirty="0">
                <a:latin typeface="Arial Rounded MT Bold" pitchFamily="34" charset="0"/>
              </a:rPr>
              <a:t>Yaşanan deneyimler sindirilmeye başlanmadan önce genç sürekli dengesizlik durumundadır.</a:t>
            </a:r>
          </a:p>
          <a:p>
            <a:pPr algn="just">
              <a:buFont typeface="Wingdings" pitchFamily="2" charset="2"/>
              <a:buChar char="Ø"/>
            </a:pPr>
            <a:r>
              <a:rPr lang="tr-TR" sz="2400" dirty="0">
                <a:latin typeface="Arial Rounded MT Bold" pitchFamily="34" charset="0"/>
              </a:rPr>
              <a:t>Eski şemalar, eski örüntüler artık eskisi kadar işe yaramaz, ancak yerine henüz yenileri de koyulmamıştır. Bu erken dönemde akran grubu büyük önem kazanır.</a:t>
            </a:r>
          </a:p>
        </p:txBody>
      </p:sp>
      <p:sp>
        <p:nvSpPr>
          <p:cNvPr id="4" name="3 Yuvarlatılmış Dikdörtgen"/>
          <p:cNvSpPr/>
          <p:nvPr/>
        </p:nvSpPr>
        <p:spPr>
          <a:xfrm>
            <a:off x="1619672" y="692696"/>
            <a:ext cx="5760640"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  ERKEN ERGENLİK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08721"/>
            <a:ext cx="8352928" cy="3168352"/>
          </a:xfrm>
        </p:spPr>
        <p:txBody>
          <a:bodyPr>
            <a:normAutofit/>
          </a:bodyPr>
          <a:lstStyle/>
          <a:p>
            <a:pPr algn="just">
              <a:buFont typeface="Wingdings" pitchFamily="2" charset="2"/>
              <a:buChar char="Ø"/>
            </a:pPr>
            <a:r>
              <a:rPr lang="tr-TR" sz="2400" dirty="0">
                <a:latin typeface="Arial Rounded MT Bold" pitchFamily="34" charset="0"/>
              </a:rPr>
              <a:t>Erken ergenlik yılları ile yürümeye başlama çağı arasında birçok ortak yön bulunur.İki yaşındaki çocuklar, olumsuzlukları ve sürekli bağımsızlık için baskı yapmaları ile ünlüdür. Çok daha soyut düzeyde olsalar da egenler de bunların birçoğunu aynı şekilde sergilerler. Buluğ çağının başlaması ile anne babaya karşı olumsuz bir dönemden geçerler.Anne babayla çatışmanın merkezinde bağımsızlık konusu yer alır.</a:t>
            </a:r>
          </a:p>
          <a:p>
            <a:pPr algn="just">
              <a:buNone/>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92696"/>
            <a:ext cx="8352928" cy="4680520"/>
          </a:xfrm>
        </p:spPr>
        <p:txBody>
          <a:bodyPr>
            <a:noAutofit/>
          </a:bodyPr>
          <a:lstStyle/>
          <a:p>
            <a:pPr algn="just">
              <a:buFont typeface="Wingdings" pitchFamily="2" charset="2"/>
              <a:buChar char="Ø"/>
            </a:pPr>
            <a:r>
              <a:rPr lang="tr-TR" sz="2400" dirty="0">
                <a:latin typeface="Arial Rounded MT Bold" pitchFamily="34" charset="0"/>
              </a:rPr>
              <a:t>Ebeveyn-ergen çatışmalarının derinliği kolaylıkla abartılabilir. İlk gençlik yıllarındaki ergenlerde çok büyük bir çalkantı yaşanmasa da genel olarak bağımsızlık talebinde artış söz konusudur.</a:t>
            </a:r>
          </a:p>
          <a:p>
            <a:pPr algn="just">
              <a:buNone/>
            </a:pPr>
            <a:endParaRPr lang="tr-TR" sz="2400" dirty="0">
              <a:latin typeface="Arial Rounded MT Bold" pitchFamily="34" charset="0"/>
            </a:endParaRPr>
          </a:p>
          <a:p>
            <a:pPr algn="just">
              <a:buFont typeface="Wingdings" pitchFamily="2" charset="2"/>
              <a:buChar char="Ø"/>
            </a:pPr>
            <a:r>
              <a:rPr lang="tr-TR" sz="2400" dirty="0">
                <a:latin typeface="Arial Rounded MT Bold" pitchFamily="34" charset="0"/>
              </a:rPr>
              <a:t>Bağımsızlık arzusunda ergen bir dizi yeni taleple yüz yüze gelir. (toplumsal beceriler, yeni ve karmaşık okul görevleri, kimlik oluşturma gereksinimi)</a:t>
            </a: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r>
              <a:rPr lang="tr-TR" sz="2400" dirty="0">
                <a:latin typeface="Arial Rounded MT Bold" pitchFamily="34" charset="0"/>
              </a:rPr>
              <a:t>Kendisini ailesinden çocuk kimliğinden ayırarak yetişkin kimliği oluşturmak zorundadır.</a:t>
            </a:r>
          </a:p>
          <a:p>
            <a:pPr algn="just">
              <a:buFont typeface="Wingdings" pitchFamily="2" charset="2"/>
              <a:buChar char="Ø"/>
            </a:pPr>
            <a:endParaRPr lang="tr-TR" sz="2400" dirty="0">
              <a:latin typeface="Arial Rounded MT Bold" pitchFamily="34" charset="0"/>
            </a:endParaRPr>
          </a:p>
          <a:p>
            <a:pPr algn="just"/>
            <a:endParaRPr lang="tr-T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764704"/>
            <a:ext cx="8769152" cy="2376264"/>
          </a:xfrm>
        </p:spPr>
        <p:txBody>
          <a:bodyPr>
            <a:normAutofit/>
          </a:bodyPr>
          <a:lstStyle/>
          <a:p>
            <a:pPr algn="just">
              <a:buFont typeface="Wingdings" pitchFamily="2" charset="2"/>
              <a:buChar char="Ø"/>
            </a:pPr>
            <a:r>
              <a:rPr lang="tr-TR" sz="2400" dirty="0">
                <a:latin typeface="Arial Rounded MT Bold" pitchFamily="34" charset="0"/>
              </a:rPr>
              <a:t>Erken ergenlik dönemindeki ergenler 2 yaşındaki çocuk gibi dünyanın geri kalan bölümünü keşfe çıkarken aileyi güvenli bir üs olarak kullanır. Gereksinim duyulan güveni net kurallar ve sınırlar çizgisinde vermek ile bağımsızlık tanıma arasında denge kurulmalıdır.</a:t>
            </a: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endParaRPr lang="tr-TR" sz="2400" dirty="0">
              <a:latin typeface="Arial Rounded MT Bold"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628800"/>
            <a:ext cx="8748464" cy="2736304"/>
          </a:xfrm>
        </p:spPr>
        <p:txBody>
          <a:bodyPr>
            <a:noAutofit/>
          </a:bodyPr>
          <a:lstStyle/>
          <a:p>
            <a:pPr algn="just">
              <a:buFont typeface="Wingdings" pitchFamily="2" charset="2"/>
              <a:buChar char="Ø"/>
            </a:pPr>
            <a:r>
              <a:rPr lang="tr-TR" sz="2400" dirty="0">
                <a:latin typeface="Arial Rounded MT Bold" pitchFamily="34" charset="0"/>
              </a:rPr>
              <a:t>Okul yıllarının son dönemlerine benzer.Buluğ çağındaki fiziksel değişmeler büyük oranda tamamlanmış, yarattığı karışıklık sona ermiştir.</a:t>
            </a:r>
          </a:p>
          <a:p>
            <a:pPr algn="just">
              <a:buFont typeface="Wingdings" pitchFamily="2" charset="2"/>
              <a:buChar char="Ø"/>
            </a:pPr>
            <a:r>
              <a:rPr lang="tr-TR" sz="2400" dirty="0">
                <a:latin typeface="Arial Rounded MT Bold" pitchFamily="34" charset="0"/>
              </a:rPr>
              <a:t>Aile sistemi gence daha fazla özgürlük ve bağımsızlık tanıyacak şekilde değişmiş, yeni kimlik oluşturmaya yönelik adımlar atılmıştır.</a:t>
            </a:r>
          </a:p>
        </p:txBody>
      </p:sp>
      <p:sp>
        <p:nvSpPr>
          <p:cNvPr id="4" name="3 Yuvarlatılmış Dikdörtgen"/>
          <p:cNvSpPr/>
          <p:nvPr/>
        </p:nvSpPr>
        <p:spPr>
          <a:xfrm>
            <a:off x="1763688" y="620688"/>
            <a:ext cx="5544616"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a:solidFill>
                  <a:schemeClr val="tx1"/>
                </a:solidFill>
                <a:latin typeface="Arial Rounded MT Bold" pitchFamily="34" charset="0"/>
              </a:rPr>
              <a:t>GEÇ </a:t>
            </a:r>
            <a:r>
              <a:rPr lang="tr-TR" sz="3200" b="1" dirty="0">
                <a:solidFill>
                  <a:schemeClr val="tx1"/>
                </a:solidFill>
                <a:latin typeface="Arial Rounded MT Bold" pitchFamily="34" charset="0"/>
              </a:rPr>
              <a:t>ERGENLİK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908721"/>
            <a:ext cx="8424936" cy="2448272"/>
          </a:xfrm>
        </p:spPr>
        <p:txBody>
          <a:bodyPr>
            <a:normAutofit/>
          </a:bodyPr>
          <a:lstStyle/>
          <a:p>
            <a:pPr algn="just">
              <a:buFont typeface="Wingdings" pitchFamily="2" charset="2"/>
              <a:buChar char="Ø"/>
            </a:pPr>
            <a:r>
              <a:rPr lang="tr-TR" sz="2400" dirty="0">
                <a:latin typeface="Arial Rounded MT Bold" pitchFamily="34" charset="0"/>
              </a:rPr>
              <a:t>Duygusal açıdan yakın ilişkiler kurmak dönemin önemli görevleri arasındadır.</a:t>
            </a:r>
          </a:p>
          <a:p>
            <a:pPr algn="just">
              <a:buFont typeface="Wingdings" pitchFamily="2" charset="2"/>
              <a:buChar char="Ø"/>
            </a:pPr>
            <a:r>
              <a:rPr lang="tr-TR" sz="2400" dirty="0">
                <a:latin typeface="Arial Rounded MT Bold" pitchFamily="34" charset="0"/>
              </a:rPr>
              <a:t>Öz saygı düzeyi yükselir, aile içi tartışma ya da çatışmalar azalır.</a:t>
            </a:r>
          </a:p>
          <a:p>
            <a:endParaRPr lang="tr-TR"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AC7BC3-470D-4D40-BDB2-07E752010472}"/>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680B4736-5B79-E843-9BF6-BA563C8F6382}"/>
              </a:ext>
            </a:extLst>
          </p:cNvPr>
          <p:cNvGraphicFramePr>
            <a:graphicFrameLocks noGrp="1"/>
          </p:cNvGraphicFramePr>
          <p:nvPr/>
        </p:nvGraphicFramePr>
        <p:xfrm>
          <a:off x="457200" y="2628741"/>
          <a:ext cx="8229600" cy="2468880"/>
        </p:xfrm>
        <a:graphic>
          <a:graphicData uri="http://schemas.openxmlformats.org/drawingml/2006/table">
            <a:tbl>
              <a:tblPr/>
              <a:tblGrid>
                <a:gridCol w="8229600">
                  <a:extLst>
                    <a:ext uri="{9D8B030D-6E8A-4147-A177-3AD203B41FA5}">
                      <a16:colId xmlns:a16="http://schemas.microsoft.com/office/drawing/2014/main" val="345401606"/>
                    </a:ext>
                  </a:extLst>
                </a:gridCol>
              </a:tblGrid>
              <a:tr h="0">
                <a:tc>
                  <a:txBody>
                    <a:bodyPr/>
                    <a:lstStyle/>
                    <a:p>
                      <a:r>
                        <a:rPr lang="tr-TR">
                          <a:effectLst/>
                        </a:rPr>
                        <a:t>Bee, H. And Boyd, D. 2010. The Developing Child. Pearson Education, Boston. </a:t>
                      </a:r>
                    </a:p>
                  </a:txBody>
                  <a:tcPr marL="0" marR="0" marT="0" marB="0" anchor="ctr">
                    <a:lnL>
                      <a:noFill/>
                    </a:lnL>
                    <a:lnR>
                      <a:noFill/>
                    </a:lnR>
                    <a:lnT>
                      <a:noFill/>
                    </a:lnT>
                    <a:lnB>
                      <a:noFill/>
                    </a:lnB>
                  </a:tcPr>
                </a:tc>
                <a:extLst>
                  <a:ext uri="{0D108BD9-81ED-4DB2-BD59-A6C34878D82A}">
                    <a16:rowId xmlns:a16="http://schemas.microsoft.com/office/drawing/2014/main" val="1527853480"/>
                  </a:ext>
                </a:extLst>
              </a:tr>
              <a:tr h="0">
                <a:tc>
                  <a:txBody>
                    <a:bodyPr/>
                    <a:lstStyle/>
                    <a:p>
                      <a:r>
                        <a:rPr lang="tr-TR">
                          <a:effectLst/>
                        </a:rPr>
                        <a:t>Bilgin, M. , İnanç, B.Y. Ve Atıcı, M.K. 2008. Çocuk ve Ergen Gelişimi. Pegem Aakademi Yayınıcılık, Ankara. </a:t>
                      </a:r>
                    </a:p>
                  </a:txBody>
                  <a:tcPr marL="0" marR="0" marT="0" marB="0" anchor="ctr">
                    <a:lnL>
                      <a:noFill/>
                    </a:lnL>
                    <a:lnR>
                      <a:noFill/>
                    </a:lnR>
                    <a:lnT>
                      <a:noFill/>
                    </a:lnT>
                    <a:lnB>
                      <a:noFill/>
                    </a:lnB>
                  </a:tcPr>
                </a:tc>
                <a:extLst>
                  <a:ext uri="{0D108BD9-81ED-4DB2-BD59-A6C34878D82A}">
                    <a16:rowId xmlns:a16="http://schemas.microsoft.com/office/drawing/2014/main" val="4153516803"/>
                  </a:ext>
                </a:extLst>
              </a:tr>
              <a:tr h="0">
                <a:tc>
                  <a:txBody>
                    <a:bodyPr/>
                    <a:lstStyle/>
                    <a:p>
                      <a:r>
                        <a:rPr lang="tr-TR">
                          <a:effectLst/>
                        </a:rPr>
                        <a:t>Mertens, B.S. , Anfara, N.A. And Caskey,M.M. 2006. The Young Adolescent and The Middle School. Information Publishing, North Carolina. </a:t>
                      </a:r>
                    </a:p>
                  </a:txBody>
                  <a:tcPr marL="0" marR="0" marT="0" marB="0" anchor="ctr">
                    <a:lnL>
                      <a:noFill/>
                    </a:lnL>
                    <a:lnR>
                      <a:noFill/>
                    </a:lnR>
                    <a:lnT>
                      <a:noFill/>
                    </a:lnT>
                    <a:lnB>
                      <a:noFill/>
                    </a:lnB>
                  </a:tcPr>
                </a:tc>
                <a:extLst>
                  <a:ext uri="{0D108BD9-81ED-4DB2-BD59-A6C34878D82A}">
                    <a16:rowId xmlns:a16="http://schemas.microsoft.com/office/drawing/2014/main" val="4072807625"/>
                  </a:ext>
                </a:extLst>
              </a:tr>
              <a:tr h="0">
                <a:tc>
                  <a:txBody>
                    <a:bodyPr/>
                    <a:lstStyle/>
                    <a:p>
                      <a:r>
                        <a:rPr lang="tr-TR">
                          <a:effectLst/>
                        </a:rPr>
                        <a:t>Onur, B. 1987. Ergenlik Psikolojisi. Hacettepe Taş, Ankara. </a:t>
                      </a:r>
                    </a:p>
                  </a:txBody>
                  <a:tcPr marL="0" marR="0" marT="0" marB="0" anchor="ctr">
                    <a:lnL>
                      <a:noFill/>
                    </a:lnL>
                    <a:lnR>
                      <a:noFill/>
                    </a:lnR>
                    <a:lnT>
                      <a:noFill/>
                    </a:lnT>
                    <a:lnB>
                      <a:noFill/>
                    </a:lnB>
                  </a:tcPr>
                </a:tc>
                <a:extLst>
                  <a:ext uri="{0D108BD9-81ED-4DB2-BD59-A6C34878D82A}">
                    <a16:rowId xmlns:a16="http://schemas.microsoft.com/office/drawing/2014/main" val="2791999208"/>
                  </a:ext>
                </a:extLst>
              </a:tr>
              <a:tr h="0">
                <a:tc>
                  <a:txBody>
                    <a:bodyPr/>
                    <a:lstStyle/>
                    <a:p>
                      <a:r>
                        <a:rPr lang="tr-TR">
                          <a:effectLst/>
                        </a:rPr>
                        <a:t>Onur,B. 2008. Gelişim Psikolojisi. İmge Kitabevi, Ankara. </a:t>
                      </a:r>
                    </a:p>
                  </a:txBody>
                  <a:tcPr marL="0" marR="0" marT="0" marB="0" anchor="ctr">
                    <a:lnL>
                      <a:noFill/>
                    </a:lnL>
                    <a:lnR>
                      <a:noFill/>
                    </a:lnR>
                    <a:lnT>
                      <a:noFill/>
                    </a:lnT>
                    <a:lnB>
                      <a:noFill/>
                    </a:lnB>
                  </a:tcPr>
                </a:tc>
                <a:extLst>
                  <a:ext uri="{0D108BD9-81ED-4DB2-BD59-A6C34878D82A}">
                    <a16:rowId xmlns:a16="http://schemas.microsoft.com/office/drawing/2014/main" val="806289829"/>
                  </a:ext>
                </a:extLst>
              </a:tr>
              <a:tr h="0">
                <a:tc>
                  <a:txBody>
                    <a:bodyPr/>
                    <a:lstStyle/>
                    <a:p>
                      <a:r>
                        <a:rPr lang="tr-TR">
                          <a:effectLst/>
                        </a:rPr>
                        <a:t>Schab, L,M. The Anxiety Workbook For Teens.Instant Help Bokks, Oakland. </a:t>
                      </a:r>
                    </a:p>
                  </a:txBody>
                  <a:tcPr marL="0" marR="0" marT="0" marB="0" anchor="ctr">
                    <a:lnL>
                      <a:noFill/>
                    </a:lnL>
                    <a:lnR>
                      <a:noFill/>
                    </a:lnR>
                    <a:lnT>
                      <a:noFill/>
                    </a:lnT>
                    <a:lnB>
                      <a:noFill/>
                    </a:lnB>
                  </a:tcPr>
                </a:tc>
                <a:extLst>
                  <a:ext uri="{0D108BD9-81ED-4DB2-BD59-A6C34878D82A}">
                    <a16:rowId xmlns:a16="http://schemas.microsoft.com/office/drawing/2014/main" val="3752075827"/>
                  </a:ext>
                </a:extLst>
              </a:tr>
              <a:tr h="0">
                <a:tc>
                  <a:txBody>
                    <a:bodyPr/>
                    <a:lstStyle/>
                    <a:p>
                      <a:r>
                        <a:rPr lang="tr-TR" dirty="0" err="1">
                          <a:effectLst/>
                        </a:rPr>
                        <a:t>Weis</a:t>
                      </a:r>
                      <a:r>
                        <a:rPr lang="tr-TR" dirty="0">
                          <a:effectLst/>
                        </a:rPr>
                        <a:t>, R. 2008. </a:t>
                      </a:r>
                      <a:r>
                        <a:rPr lang="tr-TR" dirty="0" err="1">
                          <a:effectLst/>
                        </a:rPr>
                        <a:t>Abnormal</a:t>
                      </a:r>
                      <a:r>
                        <a:rPr lang="tr-TR" dirty="0">
                          <a:effectLst/>
                        </a:rPr>
                        <a:t> Child </a:t>
                      </a:r>
                      <a:r>
                        <a:rPr lang="tr-TR" dirty="0" err="1">
                          <a:effectLst/>
                        </a:rPr>
                        <a:t>and</a:t>
                      </a:r>
                      <a:r>
                        <a:rPr lang="tr-TR" dirty="0">
                          <a:effectLst/>
                        </a:rPr>
                        <a:t> </a:t>
                      </a:r>
                      <a:r>
                        <a:rPr lang="tr-TR" dirty="0" err="1">
                          <a:effectLst/>
                        </a:rPr>
                        <a:t>Adoslescent</a:t>
                      </a:r>
                      <a:r>
                        <a:rPr lang="tr-TR" dirty="0">
                          <a:effectLst/>
                        </a:rPr>
                        <a:t> </a:t>
                      </a:r>
                      <a:r>
                        <a:rPr lang="tr-TR" dirty="0" err="1">
                          <a:effectLst/>
                        </a:rPr>
                        <a:t>Psychology</a:t>
                      </a:r>
                      <a:r>
                        <a:rPr lang="tr-TR" dirty="0">
                          <a:effectLst/>
                        </a:rPr>
                        <a:t>. </a:t>
                      </a:r>
                      <a:r>
                        <a:rPr lang="tr-TR" dirty="0" err="1">
                          <a:effectLst/>
                        </a:rPr>
                        <a:t>Sage</a:t>
                      </a:r>
                      <a:r>
                        <a:rPr lang="tr-TR" dirty="0">
                          <a:effectLst/>
                        </a:rPr>
                        <a:t> Publications, California. </a:t>
                      </a:r>
                    </a:p>
                  </a:txBody>
                  <a:tcPr marL="0" marR="0" marT="0" marB="0" anchor="ctr">
                    <a:lnL>
                      <a:noFill/>
                    </a:lnL>
                    <a:lnR>
                      <a:noFill/>
                    </a:lnR>
                    <a:lnT>
                      <a:noFill/>
                    </a:lnT>
                    <a:lnB>
                      <a:noFill/>
                    </a:lnB>
                  </a:tcPr>
                </a:tc>
                <a:extLst>
                  <a:ext uri="{0D108BD9-81ED-4DB2-BD59-A6C34878D82A}">
                    <a16:rowId xmlns:a16="http://schemas.microsoft.com/office/drawing/2014/main" val="2879706244"/>
                  </a:ext>
                </a:extLst>
              </a:tr>
            </a:tbl>
          </a:graphicData>
        </a:graphic>
      </p:graphicFrame>
    </p:spTree>
    <p:extLst>
      <p:ext uri="{BB962C8B-B14F-4D97-AF65-F5344CB8AC3E}">
        <p14:creationId xmlns:p14="http://schemas.microsoft.com/office/powerpoint/2010/main" val="419910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1691680" y="1340768"/>
            <a:ext cx="6120680" cy="3672408"/>
          </a:xfrm>
          <a:prstGeom prst="ellipse">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solidFill>
                  <a:schemeClr val="tx1"/>
                </a:solidFill>
                <a:latin typeface="Arial Rounded MT Bold" pitchFamily="34" charset="0"/>
              </a:rPr>
              <a:t>ERGENLİĞİN TANIMI, ÖNEMİ VE SINIFLANDIRILMASI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700808"/>
            <a:ext cx="8496944" cy="3096344"/>
          </a:xfrm>
        </p:spPr>
        <p:txBody>
          <a:bodyPr>
            <a:normAutofit/>
          </a:bodyPr>
          <a:lstStyle/>
          <a:p>
            <a:pPr algn="just">
              <a:buFont typeface="Wingdings" pitchFamily="2" charset="2"/>
              <a:buChar char="Ø"/>
            </a:pPr>
            <a:r>
              <a:rPr lang="tr-TR" sz="2400" dirty="0">
                <a:latin typeface="Arial Rounded MT Bold" pitchFamily="34" charset="0"/>
              </a:rPr>
              <a:t>Ergenlik dönemi insan hayatı içinde çocuklukla yetişkinliği birbirine bağlayan bir geçiş dönemidir.</a:t>
            </a:r>
          </a:p>
          <a:p>
            <a:pPr algn="just">
              <a:buFont typeface="Wingdings" pitchFamily="2" charset="2"/>
              <a:buChar char="Ø"/>
            </a:pPr>
            <a:endParaRPr lang="tr-TR" sz="2400" dirty="0">
              <a:latin typeface="Arial Rounded MT Bold" pitchFamily="34" charset="0"/>
            </a:endParaRPr>
          </a:p>
          <a:p>
            <a:pPr algn="just">
              <a:buFont typeface="Wingdings" pitchFamily="2" charset="2"/>
              <a:buChar char="Ø"/>
            </a:pPr>
            <a:r>
              <a:rPr lang="tr-TR" sz="2400" dirty="0">
                <a:latin typeface="Arial Rounded MT Bold" pitchFamily="34" charset="0"/>
              </a:rPr>
              <a:t>Ergenlik dönemi bir isyan, kriz, hastalık ve sapkınlık  gibi görülmez. Ergenlik dönemi değerlendirme, karar verme, sorumluluk ve dünyada kendi yerini edinme dönemi olarak görülür.</a:t>
            </a:r>
          </a:p>
          <a:p>
            <a:pPr algn="just">
              <a:buNone/>
            </a:pPr>
            <a:endParaRPr lang="tr-TR" sz="2400" dirty="0">
              <a:latin typeface="Arial Rounded MT Bold" pitchFamily="34" charset="0"/>
            </a:endParaRPr>
          </a:p>
        </p:txBody>
      </p:sp>
      <p:sp>
        <p:nvSpPr>
          <p:cNvPr id="6" name="5 Yuvarlatılmış Dikdörtgen"/>
          <p:cNvSpPr/>
          <p:nvPr/>
        </p:nvSpPr>
        <p:spPr>
          <a:xfrm>
            <a:off x="2555776" y="620688"/>
            <a:ext cx="4320480"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TANIMI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ulut Belirtme Çizgisi"/>
          <p:cNvSpPr/>
          <p:nvPr/>
        </p:nvSpPr>
        <p:spPr>
          <a:xfrm>
            <a:off x="1115616" y="1196752"/>
            <a:ext cx="6768752" cy="3744416"/>
          </a:xfrm>
          <a:prstGeom prst="cloudCallo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       ERGENLİK, YAŞAMIN    EN ZOR VE KARMAŞIK DÖNEMLERİNDEN BİRİDİR!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268760"/>
            <a:ext cx="8964488" cy="4525963"/>
          </a:xfrm>
        </p:spPr>
        <p:txBody>
          <a:bodyPr/>
          <a:lstStyle/>
          <a:p>
            <a:pPr algn="just">
              <a:buFont typeface="Wingdings" pitchFamily="2" charset="2"/>
              <a:buChar char="Ø"/>
            </a:pPr>
            <a:r>
              <a:rPr lang="tr-TR" sz="2400" dirty="0">
                <a:latin typeface="Arial Rounded MT Bold" pitchFamily="34" charset="0"/>
              </a:rPr>
              <a:t>Psikolojik, biyolojik ve sosyal gelişmenin,olgunlaşmanın olduğu dönemdir.</a:t>
            </a:r>
          </a:p>
          <a:p>
            <a:pPr algn="just">
              <a:buFont typeface="Wingdings" pitchFamily="2" charset="2"/>
              <a:buChar char="Ø"/>
            </a:pPr>
            <a:r>
              <a:rPr lang="tr-TR" sz="2400" dirty="0">
                <a:latin typeface="Arial Rounded MT Bold" pitchFamily="34" charset="0"/>
              </a:rPr>
              <a:t>Biyolojik açıdan,cinsel olgunlaşmanın başlamasıyla ayırt edilir. Kültürel açıdan, aileden ekonomik ve duygusal bağımsızlığın kazanılması ile ayırt edilir.</a:t>
            </a:r>
          </a:p>
          <a:p>
            <a:pPr algn="just">
              <a:buFont typeface="Wingdings" pitchFamily="2" charset="2"/>
              <a:buChar char="Ø"/>
            </a:pPr>
            <a:r>
              <a:rPr lang="tr-TR" sz="2400" dirty="0">
                <a:latin typeface="Arial Rounded MT Bold" pitchFamily="34" charset="0"/>
              </a:rPr>
              <a:t>Aslında hayatın en keyifli zamanları iken,yaşanan bazı değişimler kişinin çok farklı bir ruh haline bürünmesine neden olmaktadır.</a:t>
            </a:r>
          </a:p>
          <a:p>
            <a:pPr>
              <a:buFont typeface="Wingdings" pitchFamily="2" charset="2"/>
              <a:buChar char="Ø"/>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844824"/>
            <a:ext cx="8280920" cy="3096344"/>
          </a:xfrm>
        </p:spPr>
        <p:txBody>
          <a:bodyPr>
            <a:normAutofit/>
          </a:bodyPr>
          <a:lstStyle/>
          <a:p>
            <a:pPr algn="just">
              <a:buFont typeface="Wingdings" pitchFamily="2" charset="2"/>
              <a:buChar char="Ø"/>
            </a:pPr>
            <a:r>
              <a:rPr lang="tr-TR" sz="2400" dirty="0">
                <a:latin typeface="Arial Rounded MT Bold" pitchFamily="34" charset="0"/>
              </a:rPr>
              <a:t>Genetik, çevresel ve sosyal faktörler çocukluk döneminde olduğu gibi ergenlik döneminde de etkilidir. </a:t>
            </a:r>
          </a:p>
          <a:p>
            <a:pPr algn="just">
              <a:buFont typeface="Wingdings" pitchFamily="2" charset="2"/>
              <a:buChar char="Ø"/>
            </a:pPr>
            <a:r>
              <a:rPr lang="tr-TR" sz="2400" dirty="0">
                <a:latin typeface="Arial Rounded MT Bold" pitchFamily="34" charset="0"/>
              </a:rPr>
              <a:t>Çocukluk döneminde anne babayla, yaşıtlarla ve öğretmenlerle çok zaman geçiren ergen, şimdi önemli biyolojik değişiklikler, yeni yaşantılar ve gelişim ödevleriyle karşılaşır. </a:t>
            </a:r>
          </a:p>
        </p:txBody>
      </p:sp>
      <p:sp>
        <p:nvSpPr>
          <p:cNvPr id="4" name="3 Yuvarlatılmış Dikdörtgen"/>
          <p:cNvSpPr/>
          <p:nvPr/>
        </p:nvSpPr>
        <p:spPr>
          <a:xfrm>
            <a:off x="2699792" y="548680"/>
            <a:ext cx="4176464"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ÖNEMİ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340768"/>
            <a:ext cx="8363272" cy="4176464"/>
          </a:xfrm>
        </p:spPr>
        <p:txBody>
          <a:bodyPr>
            <a:normAutofit/>
          </a:bodyPr>
          <a:lstStyle/>
          <a:p>
            <a:pPr algn="just">
              <a:buFont typeface="Wingdings" pitchFamily="2" charset="2"/>
              <a:buChar char="Ø"/>
            </a:pPr>
            <a:r>
              <a:rPr lang="tr-TR" sz="2400" dirty="0">
                <a:latin typeface="Arial Rounded MT Bold" pitchFamily="34" charset="0"/>
              </a:rPr>
              <a:t>Anne babayla ilişkiler yeni bir şekle dönüşür. Yaşıtlar ile ilişkiler daha yakınlaşır.  Karşı cinsle ilk buluşmalar yapılır. Ergen düşüncesi daha soyut ve idealisttir. Biyolojik değişiklikler beden imgesine ilgiyi arttırır.</a:t>
            </a:r>
          </a:p>
          <a:p>
            <a:pPr algn="just">
              <a:buFont typeface="Wingdings" pitchFamily="2" charset="2"/>
              <a:buChar char="Ø"/>
            </a:pPr>
            <a:r>
              <a:rPr lang="tr-TR" sz="2400" dirty="0">
                <a:latin typeface="Arial Rounded MT Bold" pitchFamily="34" charset="0"/>
              </a:rPr>
              <a:t>Çocukça alışkanlık ve davranışların yerini olgun tutum ve davranışlar alır.</a:t>
            </a:r>
          </a:p>
          <a:p>
            <a:pPr algn="just">
              <a:buNone/>
            </a:pPr>
            <a:endParaRPr lang="tr-TR" sz="2400" dirty="0">
              <a:latin typeface="Arial Rounded MT Bold"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700808"/>
            <a:ext cx="9144000" cy="2376264"/>
          </a:xfrm>
        </p:spPr>
        <p:txBody>
          <a:bodyPr>
            <a:noAutofit/>
          </a:bodyPr>
          <a:lstStyle/>
          <a:p>
            <a:pPr algn="just">
              <a:buFont typeface="Wingdings" pitchFamily="2" charset="2"/>
              <a:buChar char="Ø"/>
            </a:pPr>
            <a:r>
              <a:rPr lang="tr-TR" sz="2400" dirty="0">
                <a:latin typeface="Arial Rounded MT Bold" pitchFamily="34" charset="0"/>
              </a:rPr>
              <a:t>Uzmanların bir bölümü 12 ile 20 yaşlar arasında kalan yılların iki alt gruba bölünebileceğini savunuyor,bunlardan birincisi 11 ya da 12 yaşlarında,diğeri de 16 ya da 17 yaşlarında başlayabilir.Bazıları bu dönemleri ‘ergenlik’ ve ‘gençlik’ olarak ikiye ayırırken diğerleri ‘erken’ ve ‘geç’ ergenlik olarak ikiye ayırır.</a:t>
            </a:r>
          </a:p>
        </p:txBody>
      </p:sp>
      <p:sp>
        <p:nvSpPr>
          <p:cNvPr id="4" name="3 Yuvarlatılmış Dikdörtgen"/>
          <p:cNvSpPr/>
          <p:nvPr/>
        </p:nvSpPr>
        <p:spPr>
          <a:xfrm>
            <a:off x="1691680" y="548680"/>
            <a:ext cx="6048672" cy="504056"/>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600" b="1" dirty="0">
                <a:solidFill>
                  <a:schemeClr val="tx1"/>
                </a:solidFill>
                <a:latin typeface="Arial Rounded MT Bold" pitchFamily="34" charset="0"/>
              </a:rPr>
              <a:t>SINIFLANDIRILMASI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628800"/>
            <a:ext cx="8748464" cy="2260847"/>
          </a:xfrm>
        </p:spPr>
        <p:txBody>
          <a:bodyPr>
            <a:normAutofit lnSpcReduction="10000"/>
          </a:bodyPr>
          <a:lstStyle/>
          <a:p>
            <a:pPr algn="just">
              <a:buFont typeface="Wingdings" pitchFamily="2" charset="2"/>
              <a:buChar char="Ø"/>
            </a:pPr>
            <a:r>
              <a:rPr lang="tr-TR" sz="2400" dirty="0">
                <a:latin typeface="Arial Rounded MT Bold" pitchFamily="34" charset="0"/>
              </a:rPr>
              <a:t>Erken ergenlik dönemi neredeyse bir geçiş dönemidir. Bu dönemde çocuğun işleyişinin hemen her yönünde önemli değişiklikler yaşanır.</a:t>
            </a:r>
          </a:p>
          <a:p>
            <a:pPr algn="just">
              <a:buFont typeface="Wingdings" pitchFamily="2" charset="2"/>
              <a:buChar char="Ø"/>
            </a:pPr>
            <a:r>
              <a:rPr lang="tr-TR" sz="2400" dirty="0">
                <a:latin typeface="Arial Rounded MT Bold" pitchFamily="34" charset="0"/>
              </a:rPr>
              <a:t>Geç ergenlik ise daha çok bir bütünleştirme dönemidir. Bu dönemde genç hedefleri ve rol bağlılıkları daha net bütünsel bir kimlik sahibi olur.</a:t>
            </a:r>
          </a:p>
          <a:p>
            <a:pPr algn="just">
              <a:buNone/>
            </a:pPr>
            <a:endParaRPr lang="tr-TR" sz="2400" dirty="0">
              <a:latin typeface="Arial Rounded MT Bold" pitchFamily="34" charset="0"/>
            </a:endParaRPr>
          </a:p>
        </p:txBody>
      </p:sp>
      <p:sp>
        <p:nvSpPr>
          <p:cNvPr id="4" name="3 Yuvarlatılmış Dikdörtgen"/>
          <p:cNvSpPr/>
          <p:nvPr/>
        </p:nvSpPr>
        <p:spPr>
          <a:xfrm>
            <a:off x="1187624" y="620688"/>
            <a:ext cx="6912768" cy="576064"/>
          </a:xfrm>
          <a:prstGeom prst="round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solidFill>
                  <a:schemeClr val="tx1"/>
                </a:solidFill>
                <a:latin typeface="Arial Rounded MT Bold" pitchFamily="34" charset="0"/>
              </a:rPr>
              <a:t>ERKEN VE GEÇ ERGENLİK DÖNEMLERİ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746</Words>
  <Application>Microsoft Macintosh PowerPoint</Application>
  <PresentationFormat>Ekran Gösterisi (4:3)</PresentationFormat>
  <Paragraphs>49</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Arial Rounded MT Bold</vt:lpstr>
      <vt:lpstr>Calibri</vt:lpstr>
      <vt:lpstr>Wingdings</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Ergenlik Psikolojisi  </dc:title>
  <dc:creator>CASPER</dc:creator>
  <cp:lastModifiedBy>Taşkın TAŞTEPE</cp:lastModifiedBy>
  <cp:revision>21</cp:revision>
  <dcterms:created xsi:type="dcterms:W3CDTF">2017-10-21T17:01:54Z</dcterms:created>
  <dcterms:modified xsi:type="dcterms:W3CDTF">2020-05-04T20:44:09Z</dcterms:modified>
</cp:coreProperties>
</file>