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417" r:id="rId2"/>
    <p:sldId id="418" r:id="rId3"/>
    <p:sldId id="289" r:id="rId4"/>
    <p:sldId id="291" r:id="rId5"/>
    <p:sldId id="292" r:id="rId6"/>
    <p:sldId id="332" r:id="rId7"/>
    <p:sldId id="383" r:id="rId8"/>
    <p:sldId id="412" r:id="rId9"/>
    <p:sldId id="413" r:id="rId10"/>
    <p:sldId id="414" r:id="rId11"/>
    <p:sldId id="415" r:id="rId12"/>
    <p:sldId id="38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FD4CA-3B79-4D28-8776-AC05710BB63A}" type="datetimeFigureOut">
              <a:rPr lang="tr-TR" smtClean="0"/>
              <a:pPr/>
              <a:t>22.11.2019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03F16-6000-41C4-899C-CA30D91F67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122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A02D-C74B-4418-8319-F4124100E1F6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B84A3-8038-4A15-A9B9-36DEEB014B3B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872DD-0FB4-4C93-98AB-DCFC0EE43538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5B23-8F67-46E5-990A-1605D00BB197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66B4-AB8B-48A8-9B16-EAA5D450CB64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BA83-D8D2-44CB-944D-C89FECBB7C06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57CA-624C-45B9-B6ED-EE6903179A1E}" type="datetime1">
              <a:rPr lang="tr-TR" smtClean="0"/>
              <a:t>22.11.2019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30B75-1F66-433B-A045-E6BB16730D85}" type="datetime1">
              <a:rPr lang="tr-TR" smtClean="0"/>
              <a:t>22.11.2019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1C9-48A8-4AEC-B782-D283021050BC}" type="datetime1">
              <a:rPr lang="tr-TR" smtClean="0"/>
              <a:t>22.11.2019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BD26-1E0F-454D-8DD4-829D90D4F085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ACFB-1FF0-4DC7-8EE3-BC620F25E605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973A6-C1DE-410D-9FF9-C2F9A7201EC8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280920" cy="2190105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solidFill>
                  <a:srgbClr val="FF0000"/>
                </a:solidFill>
                <a:latin typeface="Arial Black" pitchFamily="34" charset="0"/>
              </a:rPr>
              <a:t>Kişilik ve </a:t>
            </a:r>
            <a:r>
              <a:rPr lang="tr-TR" sz="4800" b="1" smtClean="0">
                <a:solidFill>
                  <a:srgbClr val="FF0000"/>
                </a:solidFill>
                <a:latin typeface="Arial Black" pitchFamily="34" charset="0"/>
              </a:rPr>
              <a:t>Meslek Değerleri</a:t>
            </a:r>
            <a:endParaRPr lang="tr-TR" sz="48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72952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>
          <a:xfrm>
            <a:off x="351991" y="0"/>
            <a:ext cx="8509796" cy="1097643"/>
          </a:xfrm>
        </p:spPr>
        <p:txBody>
          <a:bodyPr/>
          <a:lstStyle/>
          <a:p>
            <a:pPr eaLnBrk="1" hangingPunct="1"/>
            <a:r>
              <a:rPr lang="tr-TR" sz="3500" dirty="0" smtClean="0">
                <a:solidFill>
                  <a:srgbClr val="FF0000"/>
                </a:solidFill>
                <a:latin typeface="Arial Black" pitchFamily="34" charset="0"/>
              </a:rPr>
              <a:t>Tablo 1. Meslek Değerleri -Devam</a:t>
            </a:r>
            <a:endParaRPr lang="en-US" sz="35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2213" y="1371298"/>
          <a:ext cx="8440211" cy="4702555"/>
        </p:xfrm>
        <a:graphic>
          <a:graphicData uri="http://schemas.openxmlformats.org/drawingml/2006/table">
            <a:tbl>
              <a:tblPr/>
              <a:tblGrid>
                <a:gridCol w="400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7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7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6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677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Çok önemli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Orta Önemli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Önemsiz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23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19. Yalnız Başına Çalışma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23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20. Arkadaşlık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23">
                <a:tc>
                  <a:txBody>
                    <a:bodyPr/>
                    <a:lstStyle/>
                    <a:p>
                      <a:pPr marL="72000" marR="0" lvl="0" indent="0" algn="l" defTabSz="946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21. Esnek Çalışma Saatleri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723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22. Tanınma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723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23. Başkalarına Yardım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723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24. Estetik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723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25. Değerlerle Uyuşum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0723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26. Yenilik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>
          <a:xfrm>
            <a:off x="457433" y="533703"/>
            <a:ext cx="8229134" cy="1143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  <a:latin typeface="Arial Black" pitchFamily="34" charset="0"/>
              </a:rPr>
              <a:t>En önemli 5 Değer</a:t>
            </a:r>
            <a:endParaRPr lang="en-US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13" y="2057703"/>
          <a:ext cx="8229600" cy="259080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itchFamily="34" charset="0"/>
                          <a:ea typeface="ＭＳ Ｐゴシック" pitchFamily="34" charset="-128"/>
                          <a:cs typeface="Arial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itchFamily="34" charset="0"/>
                          <a:ea typeface="ＭＳ Ｐゴシック" pitchFamily="34" charset="-128"/>
                          <a:cs typeface="Arial" charset="0"/>
                        </a:rPr>
                        <a:t>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itchFamily="34" charset="0"/>
                          <a:ea typeface="ＭＳ Ｐゴシック" pitchFamily="34" charset="-128"/>
                          <a:cs typeface="Arial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itchFamily="34" charset="0"/>
                          <a:ea typeface="ＭＳ Ｐゴシック" pitchFamily="34" charset="-128"/>
                          <a:cs typeface="Arial" charset="0"/>
                        </a:rPr>
                        <a:t>4.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Black" pitchFamily="34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itchFamily="34" charset="0"/>
                          <a:ea typeface="ＭＳ Ｐゴシック" pitchFamily="34" charset="-128"/>
                          <a:cs typeface="Arial" charset="0"/>
                        </a:rPr>
                        <a:t>5.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Black" pitchFamily="34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2218258"/>
          </a:xfrm>
        </p:spPr>
        <p:txBody>
          <a:bodyPr/>
          <a:lstStyle/>
          <a:p>
            <a:r>
              <a:rPr lang="tr-TR" sz="5400" dirty="0" smtClean="0">
                <a:solidFill>
                  <a:srgbClr val="FF0000"/>
                </a:solidFill>
                <a:latin typeface="Arial Black" pitchFamily="34" charset="0"/>
              </a:rPr>
              <a:t>Teşekkürler</a:t>
            </a:r>
            <a:endParaRPr lang="tr-T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496944" cy="2880320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Kariyer Gelişim Sürecini Etkileyen </a:t>
            </a:r>
            <a:r>
              <a:rPr lang="tr-TR" sz="48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Faktörler</a:t>
            </a:r>
            <a:br>
              <a:rPr lang="tr-TR" sz="48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tr-TR" b="1" dirty="0" smtClean="0">
                <a:solidFill>
                  <a:srgbClr val="FF0000"/>
                </a:solidFill>
                <a:latin typeface="Arial Black" pitchFamily="34" charset="0"/>
              </a:rPr>
              <a:t>Kişilik ve Meslek Değerleri</a:t>
            </a:r>
            <a:endParaRPr lang="tr-TR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>
                    <a:lumMod val="50000"/>
                  </a:srgbClr>
                </a:solidFill>
                <a:effectLst/>
                <a:uLnTx/>
                <a:uFillTx/>
                <a:latin typeface="Calibri"/>
                <a:ea typeface="ＭＳ Ｐゴシック" pitchFamily="-65" charset="-128"/>
                <a:cs typeface="+mn-cs"/>
              </a:rPr>
              <a:t>Mesleki Rehberlik ve Danışma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>
                    <a:lumMod val="50000"/>
                  </a:srgbClr>
                </a:solidFill>
                <a:effectLst/>
                <a:uLnTx/>
                <a:uFillTx/>
                <a:latin typeface="Calibri"/>
                <a:ea typeface="ＭＳ Ｐゴシック" pitchFamily="-65" charset="-128"/>
                <a:cs typeface="+mn-cs"/>
              </a:rPr>
              <a:t>Prof. Dr. Metin PİŞKİN</a:t>
            </a:r>
            <a:endParaRPr kumimoji="0" lang="tr-TR" sz="1400" b="1" i="0" u="none" strike="noStrike" kern="1200" cap="none" spc="0" normalizeH="0" baseline="0" noProof="0" dirty="0">
              <a:ln>
                <a:noFill/>
              </a:ln>
              <a:solidFill>
                <a:srgbClr val="0F6FC6">
                  <a:lumMod val="50000"/>
                </a:srgbClr>
              </a:solidFill>
              <a:effectLst/>
              <a:uLnTx/>
              <a:uFillTx/>
              <a:latin typeface="Calibri"/>
              <a:ea typeface="ＭＳ Ｐゴシック" pitchFamily="-65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3958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sz="4000" b="1" dirty="0" smtClean="0">
                <a:solidFill>
                  <a:srgbClr val="FF0000"/>
                </a:solidFill>
              </a:rPr>
              <a:t>c) </a:t>
            </a:r>
            <a:r>
              <a:rPr lang="tr-TR" sz="4000" b="1" dirty="0">
                <a:solidFill>
                  <a:srgbClr val="FF0000"/>
                </a:solidFill>
              </a:rPr>
              <a:t>Kişilik </a:t>
            </a:r>
            <a:r>
              <a:rPr lang="tr-TR" sz="4000" b="1" dirty="0" smtClean="0">
                <a:solidFill>
                  <a:srgbClr val="FF0000"/>
                </a:solidFill>
              </a:rPr>
              <a:t>Özellikleri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 Black" pitchFamily="34" charset="0"/>
              </a:rPr>
              <a:t>Tanım</a:t>
            </a:r>
            <a:r>
              <a:rPr lang="tr-TR" dirty="0" smtClean="0"/>
              <a:t>: </a:t>
            </a:r>
          </a:p>
          <a:p>
            <a:pPr>
              <a:buNone/>
            </a:pPr>
            <a:r>
              <a:rPr lang="tr-TR" dirty="0" smtClean="0"/>
              <a:t>	İnsanın çevreye kendine özgü bir biçimde uyum sağlamasını belirleyen karakterinin, duygusal, bilişsel ve fiziksel yapısının nispeten kararlı ve durağan bir biçimde örgütlenmesidir (</a:t>
            </a:r>
            <a:r>
              <a:rPr lang="tr-TR" dirty="0" err="1" smtClean="0"/>
              <a:t>Eysenck</a:t>
            </a:r>
            <a:r>
              <a:rPr lang="tr-TR" dirty="0" smtClean="0"/>
              <a:t>, 1970).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Holland’a</a:t>
            </a:r>
            <a:r>
              <a:rPr lang="tr-TR" dirty="0" smtClean="0">
                <a:solidFill>
                  <a:srgbClr val="FF0000"/>
                </a:solidFill>
              </a:rPr>
              <a:t> Göre Kişilik Tipleri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Gerçekçi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Araştırmacı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Sanatçı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Sosyal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Girişimci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Gelenekçi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Beş Faktör Kişilik Modeli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Nevrotizm</a:t>
            </a:r>
            <a:r>
              <a:rPr lang="tr-TR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Dışadönüklük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Yaşantılara açık olma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Uyumluluk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Sorumluluk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914865" y="228298"/>
            <a:ext cx="7312719" cy="686405"/>
          </a:xfrm>
        </p:spPr>
        <p:txBody>
          <a:bodyPr/>
          <a:lstStyle/>
          <a:p>
            <a:pPr eaLnBrk="1" hangingPunct="1"/>
            <a:r>
              <a:rPr lang="tr-TR" sz="3600" dirty="0" smtClean="0">
                <a:solidFill>
                  <a:srgbClr val="FF3300"/>
                </a:solidFill>
                <a:latin typeface="Arial Black" pitchFamily="34" charset="0"/>
              </a:rPr>
              <a:t>Meslek Değerleri</a:t>
            </a:r>
            <a:endParaRPr lang="en-US" sz="3600" dirty="0" smtClean="0">
              <a:solidFill>
                <a:srgbClr val="FF3300"/>
              </a:solidFill>
            </a:endParaRPr>
          </a:p>
        </p:txBody>
      </p:sp>
      <p:pic>
        <p:nvPicPr>
          <p:cNvPr id="43011" name="Picture 4" descr="par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434" y="1295703"/>
            <a:ext cx="2315073" cy="229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5" descr="images-1.jpe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53930" y="3360965"/>
            <a:ext cx="2209631" cy="1657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3" name="Picture 7" descr="upload\kariyer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3628572"/>
            <a:ext cx="2285612" cy="1956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4" name="Picture 8" descr="328317959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24509" y="4050394"/>
            <a:ext cx="2921366" cy="193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5" name="Picture 12" descr="radyasyon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52946" y="1371298"/>
            <a:ext cx="1825078" cy="1927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7" name="Picture 12" descr="http://egitimcihaber.net/files/2011/01/hakim_tokma%C4%9F%C4%B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75698" y="822477"/>
            <a:ext cx="2739943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10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433" y="275167"/>
            <a:ext cx="8291159" cy="958548"/>
          </a:xfrm>
        </p:spPr>
        <p:txBody>
          <a:bodyPr/>
          <a:lstStyle/>
          <a:p>
            <a:pPr eaLnBrk="1" hangingPunct="1"/>
            <a:r>
              <a:rPr lang="tr-TR" sz="4000" dirty="0" smtClean="0">
                <a:solidFill>
                  <a:srgbClr val="FF3300"/>
                </a:solidFill>
              </a:rPr>
              <a:t>Meslek Değerleri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68287" y="1646465"/>
            <a:ext cx="8207426" cy="4159250"/>
          </a:xfrm>
        </p:spPr>
        <p:txBody>
          <a:bodyPr/>
          <a:lstStyle/>
          <a:p>
            <a:pPr eaLnBrk="1" hangingPunct="1">
              <a:lnSpc>
                <a:spcPct val="75000"/>
              </a:lnSpc>
              <a:spcBef>
                <a:spcPct val="75000"/>
              </a:spcBef>
            </a:pPr>
            <a:r>
              <a:rPr lang="tr-TR" sz="3100" dirty="0" smtClean="0"/>
              <a:t>Bir mesleğe girme sonucunda o mesleğin </a:t>
            </a:r>
            <a:r>
              <a:rPr lang="tr-TR" sz="3100" dirty="0" smtClean="0">
                <a:solidFill>
                  <a:srgbClr val="FF0000"/>
                </a:solidFill>
              </a:rPr>
              <a:t>getirilerinden</a:t>
            </a:r>
            <a:r>
              <a:rPr lang="tr-TR" sz="3100" dirty="0" smtClean="0"/>
              <a:t> elde edilen doyumdur.</a:t>
            </a:r>
          </a:p>
          <a:p>
            <a:pPr eaLnBrk="1" hangingPunct="1">
              <a:lnSpc>
                <a:spcPct val="75000"/>
              </a:lnSpc>
              <a:spcBef>
                <a:spcPct val="75000"/>
              </a:spcBef>
            </a:pPr>
            <a:r>
              <a:rPr lang="tr-TR" sz="3100" dirty="0" smtClean="0"/>
              <a:t>Meslek değerleri, bir mesleği birey için </a:t>
            </a:r>
            <a:r>
              <a:rPr lang="tr-TR" sz="3100" dirty="0" smtClean="0">
                <a:solidFill>
                  <a:srgbClr val="FF0000"/>
                </a:solidFill>
              </a:rPr>
              <a:t>değerli</a:t>
            </a:r>
            <a:r>
              <a:rPr lang="tr-TR" sz="3100" dirty="0" smtClean="0"/>
              <a:t> kılan özelliklerin, bir başka ifade ile bir meslekten beklenen doyum türlerinin sıralaması anlamına gelir</a:t>
            </a:r>
            <a:r>
              <a:rPr lang="tr-TR" sz="2800" dirty="0" smtClean="0"/>
              <a:t>. </a:t>
            </a:r>
          </a:p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sz="2800" dirty="0" smtClean="0"/>
              <a:t>Mesleklerin sahip olduğu çeşitli özelliklere atfedilen değer kuşkusuz bireyden bireye değişir.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5DD622-AFAF-450D-969F-D07FC53649E2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457433" y="275166"/>
            <a:ext cx="8229134" cy="56242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600" dirty="0" smtClean="0">
                <a:solidFill>
                  <a:srgbClr val="FF0000"/>
                </a:solidFill>
                <a:latin typeface="Arial Black" pitchFamily="34" charset="0"/>
              </a:rPr>
              <a:t>Tablo 1: Meslek Değerleri</a:t>
            </a:r>
            <a:endParaRPr lang="en-US" sz="36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1991" y="1235227"/>
          <a:ext cx="8352941" cy="4893491"/>
        </p:xfrm>
        <a:graphic>
          <a:graphicData uri="http://schemas.openxmlformats.org/drawingml/2006/table">
            <a:tbl>
              <a:tblPr/>
              <a:tblGrid>
                <a:gridCol w="3744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1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8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86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721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Çok önemli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Orta Önemli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Önemsiz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1. Yüksek Ücret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2. Toplumsal Saygınlık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3. Sosyal Güvence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4. Güvenlik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5. Yükselme Olanakları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72000" marR="0" lvl="0" indent="0" algn="l" defTabSz="946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6. Yetenekleri Kullanma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7. Yaratıcılık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8. Bağımsızlık 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7200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9. Güç ve Otorite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351991" y="275166"/>
            <a:ext cx="8581125" cy="56242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500" dirty="0" smtClean="0">
                <a:solidFill>
                  <a:srgbClr val="FF0000"/>
                </a:solidFill>
                <a:latin typeface="Arial Black" pitchFamily="34" charset="0"/>
              </a:rPr>
              <a:t>Tablo 1: Meslek Değerleri - Devam </a:t>
            </a:r>
            <a:endParaRPr lang="en-US" sz="35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1991" y="1235227"/>
          <a:ext cx="8510548" cy="4893491"/>
        </p:xfrm>
        <a:graphic>
          <a:graphicData uri="http://schemas.openxmlformats.org/drawingml/2006/table">
            <a:tbl>
              <a:tblPr/>
              <a:tblGrid>
                <a:gridCol w="3815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7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7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721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Çok önemli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Orta Önemli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Önemsiz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60000" marR="0" lvl="0" indent="-5143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10. Rekabet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60000" marR="0" lvl="0" indent="-5143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11. İkna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60000" indent="-514350">
                        <a:spcBef>
                          <a:spcPts val="0"/>
                        </a:spcBef>
                        <a:buFont typeface="+mj-lt"/>
                        <a:buNone/>
                      </a:pPr>
                      <a:r>
                        <a:rPr lang="tr-TR" sz="2700" dirty="0" smtClean="0">
                          <a:latin typeface="+mn-lt"/>
                        </a:rPr>
                        <a:t>12. Değişiklik</a:t>
                      </a:r>
                      <a:endParaRPr lang="tr-TR" sz="27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60000" marR="0" lvl="0" indent="-514350" algn="l" defTabSz="946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13. Düzenlilik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60000" marR="0" lvl="0" indent="-514350" algn="l" defTabSz="946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14. Değişiklik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60000" marR="0" lvl="0" indent="-514350" algn="l" defTabSz="946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15. Seyahat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60000" marR="0" lvl="0" indent="-514350" algn="l" defTabSz="946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tr-TR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  <a:cs typeface="Arial" charset="0"/>
                        </a:rPr>
                        <a:t>16. Sorumluluk Alma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60000" marR="0" lvl="0" indent="-514350" algn="l" defTabSz="946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tr-TR" sz="2700" dirty="0" smtClean="0">
                          <a:latin typeface="+mn-lt"/>
                        </a:rPr>
                        <a:t>17. İşbirliği</a:t>
                      </a:r>
                      <a:endParaRPr kumimoji="0" lang="en-US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60000" indent="-514350">
                        <a:spcBef>
                          <a:spcPts val="0"/>
                        </a:spcBef>
                        <a:buFont typeface="+mj-lt"/>
                        <a:buNone/>
                      </a:pPr>
                      <a:r>
                        <a:rPr lang="tr-TR" sz="2700" dirty="0" smtClean="0">
                          <a:latin typeface="+mn-lt"/>
                        </a:rPr>
                        <a:t>18. Takım Çalışması</a:t>
                      </a:r>
                      <a:endParaRPr lang="tr-TR" sz="27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+mn-lt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359</Words>
  <Application>Microsoft Office PowerPoint</Application>
  <PresentationFormat>Ekran Gösterisi (4:3)</PresentationFormat>
  <Paragraphs>102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ＭＳ Ｐゴシック</vt:lpstr>
      <vt:lpstr>Arial</vt:lpstr>
      <vt:lpstr>Arial Black</vt:lpstr>
      <vt:lpstr>Calibri</vt:lpstr>
      <vt:lpstr>Ofis Teması</vt:lpstr>
      <vt:lpstr>Kişilik ve Meslek Değerleri</vt:lpstr>
      <vt:lpstr>Kariyer Gelişim Sürecini Etkileyen Faktörler Kişilik ve Meslek Değerleri</vt:lpstr>
      <vt:lpstr>c) Kişilik Özellikleri</vt:lpstr>
      <vt:lpstr>Holland’a Göre Kişilik Tipleri</vt:lpstr>
      <vt:lpstr>Beş Faktör Kişilik Modeli</vt:lpstr>
      <vt:lpstr>Meslek Değerleri</vt:lpstr>
      <vt:lpstr>Meslek Değerleri</vt:lpstr>
      <vt:lpstr>Tablo 1: Meslek Değerleri</vt:lpstr>
      <vt:lpstr>Tablo 1: Meslek Değerleri - Devam </vt:lpstr>
      <vt:lpstr>Tablo 1. Meslek Değerleri -Devam</vt:lpstr>
      <vt:lpstr>En önemli 5 Değer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2.Bölüm Kariyer Gelişim Sürecini Etkileyen Faktörler</dc:title>
  <dc:creator>acer</dc:creator>
  <cp:lastModifiedBy>User</cp:lastModifiedBy>
  <cp:revision>75</cp:revision>
  <dcterms:created xsi:type="dcterms:W3CDTF">2011-10-08T18:47:05Z</dcterms:created>
  <dcterms:modified xsi:type="dcterms:W3CDTF">2019-11-22T10:40:38Z</dcterms:modified>
</cp:coreProperties>
</file>