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DOĞRU BESLENME İLKELERİ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48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DOĞRU BESLENME İLKELERİ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07524"/>
            <a:ext cx="8596668" cy="488091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Karbonhidratlar</a:t>
            </a:r>
          </a:p>
          <a:p>
            <a:r>
              <a:rPr lang="tr-TR" dirty="0" smtClean="0"/>
              <a:t>Proteinler</a:t>
            </a:r>
          </a:p>
          <a:p>
            <a:r>
              <a:rPr lang="tr-TR" dirty="0" smtClean="0"/>
              <a:t>Yağlar</a:t>
            </a:r>
          </a:p>
          <a:p>
            <a:r>
              <a:rPr lang="tr-TR" dirty="0" smtClean="0"/>
              <a:t>Vitaminler</a:t>
            </a:r>
          </a:p>
          <a:p>
            <a:r>
              <a:rPr lang="tr-TR" dirty="0" smtClean="0"/>
              <a:t>Mineraller</a:t>
            </a:r>
          </a:p>
          <a:p>
            <a:r>
              <a:rPr lang="tr-TR" dirty="0" smtClean="0"/>
              <a:t>Su</a:t>
            </a:r>
          </a:p>
          <a:p>
            <a:pPr lvl="1"/>
            <a:endParaRPr lang="tr-TR" dirty="0"/>
          </a:p>
          <a:p>
            <a:pPr lvl="1"/>
            <a:r>
              <a:rPr lang="tr-TR" dirty="0" err="1" smtClean="0"/>
              <a:t>Obezite</a:t>
            </a:r>
            <a:endParaRPr lang="tr-TR" dirty="0" smtClean="0"/>
          </a:p>
          <a:p>
            <a:pPr lvl="1"/>
            <a:r>
              <a:rPr lang="tr-TR" dirty="0" smtClean="0"/>
              <a:t>Kolesterol</a:t>
            </a:r>
          </a:p>
          <a:p>
            <a:pPr lvl="1"/>
            <a:r>
              <a:rPr lang="tr-TR" dirty="0" smtClean="0"/>
              <a:t>Gut</a:t>
            </a:r>
          </a:p>
          <a:p>
            <a:pPr lvl="1"/>
            <a:r>
              <a:rPr lang="tr-TR" dirty="0" smtClean="0"/>
              <a:t>Diyabet</a:t>
            </a:r>
          </a:p>
          <a:p>
            <a:pPr lvl="1"/>
            <a:r>
              <a:rPr lang="tr-TR" dirty="0" err="1" smtClean="0"/>
              <a:t>Anoreksia</a:t>
            </a:r>
            <a:r>
              <a:rPr lang="tr-TR" dirty="0" smtClean="0"/>
              <a:t> Nevroza</a:t>
            </a:r>
          </a:p>
          <a:p>
            <a:pPr lvl="1"/>
            <a:r>
              <a:rPr lang="tr-TR" dirty="0" err="1" smtClean="0"/>
              <a:t>Bulimia</a:t>
            </a:r>
            <a:endParaRPr lang="tr-TR" dirty="0" smtClean="0"/>
          </a:p>
          <a:p>
            <a:pPr lvl="1"/>
            <a:r>
              <a:rPr lang="tr-TR" dirty="0" smtClean="0"/>
              <a:t>Çürük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919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Çürük Kontrolünde Beslenme ve Diyet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 çürüğü; </a:t>
            </a:r>
            <a:r>
              <a:rPr lang="tr-TR" dirty="0" err="1" smtClean="0"/>
              <a:t>dental</a:t>
            </a:r>
            <a:r>
              <a:rPr lang="tr-TR" dirty="0" smtClean="0"/>
              <a:t> plaktaki bakterilerin besin karbonhidratlarını fermente etmesi sonucu üretilen asitler, özellikle de laktik asit tarafından diş dokularının bölgesel yıkımıyla ortaya çıkan </a:t>
            </a:r>
            <a:r>
              <a:rPr lang="tr-TR" dirty="0" err="1" smtClean="0"/>
              <a:t>enfeksiyöz</a:t>
            </a:r>
            <a:r>
              <a:rPr lang="tr-TR" dirty="0" smtClean="0"/>
              <a:t> bir hastalıktır.</a:t>
            </a:r>
          </a:p>
          <a:p>
            <a:r>
              <a:rPr lang="tr-TR" dirty="0" smtClean="0"/>
              <a:t>Dolayısıyla karbonhidrat ve bakteri yokluğunda çürük oluşmamaktadır.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34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besin maddesinin çürük oluşturma potansiyeli;	</a:t>
            </a:r>
          </a:p>
          <a:p>
            <a:pPr lvl="1"/>
            <a:r>
              <a:rPr lang="tr-TR" dirty="0" smtClean="0"/>
              <a:t>İçerdiği karbonhidratın tipine ve miktarına (</a:t>
            </a:r>
            <a:r>
              <a:rPr lang="tr-TR" dirty="0" err="1" smtClean="0"/>
              <a:t>glukoz</a:t>
            </a:r>
            <a:r>
              <a:rPr lang="tr-TR" dirty="0" smtClean="0"/>
              <a:t>, </a:t>
            </a:r>
            <a:r>
              <a:rPr lang="tr-TR" dirty="0" err="1" smtClean="0"/>
              <a:t>fruktoz</a:t>
            </a:r>
            <a:r>
              <a:rPr lang="tr-TR" dirty="0" smtClean="0"/>
              <a:t>, </a:t>
            </a:r>
            <a:r>
              <a:rPr lang="tr-TR" dirty="0" err="1" smtClean="0"/>
              <a:t>galaktoz</a:t>
            </a:r>
            <a:r>
              <a:rPr lang="tr-TR" dirty="0" smtClean="0"/>
              <a:t> gibi </a:t>
            </a:r>
            <a:r>
              <a:rPr lang="tr-TR" dirty="0" err="1" smtClean="0"/>
              <a:t>monosakkaritler</a:t>
            </a:r>
            <a:r>
              <a:rPr lang="tr-TR" dirty="0" smtClean="0"/>
              <a:t> veya </a:t>
            </a:r>
            <a:r>
              <a:rPr lang="tr-TR" dirty="0" err="1" smtClean="0"/>
              <a:t>sukroz</a:t>
            </a:r>
            <a:r>
              <a:rPr lang="tr-TR" dirty="0" smtClean="0"/>
              <a:t>, maltoz ve laktoz gibi </a:t>
            </a:r>
            <a:r>
              <a:rPr lang="tr-TR" dirty="0" err="1" smtClean="0"/>
              <a:t>disakkaritler</a:t>
            </a:r>
            <a:r>
              <a:rPr lang="tr-TR" dirty="0" smtClean="0"/>
              <a:t> ve </a:t>
            </a:r>
            <a:r>
              <a:rPr lang="tr-TR" dirty="0" err="1" smtClean="0"/>
              <a:t>polisakkaritler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İçerdiği koruyucu </a:t>
            </a:r>
            <a:r>
              <a:rPr lang="tr-TR" dirty="0" err="1" smtClean="0"/>
              <a:t>komponentlere</a:t>
            </a:r>
            <a:r>
              <a:rPr lang="tr-TR" dirty="0" smtClean="0"/>
              <a:t> (proteinler, yağlar, kalsiyum, fosfat, </a:t>
            </a:r>
            <a:r>
              <a:rPr lang="tr-TR" dirty="0" err="1" smtClean="0"/>
              <a:t>florid</a:t>
            </a:r>
            <a:r>
              <a:rPr lang="tr-TR" dirty="0" smtClean="0"/>
              <a:t>)</a:t>
            </a:r>
            <a:endParaRPr lang="tr-TR" dirty="0"/>
          </a:p>
          <a:p>
            <a:pPr lvl="1"/>
            <a:r>
              <a:rPr lang="tr-TR" dirty="0" smtClean="0"/>
              <a:t>Fiziksel ve kimyasal özelliklerine (sıvı, katı, çözünürlük, </a:t>
            </a:r>
            <a:r>
              <a:rPr lang="tr-TR" dirty="0" err="1" smtClean="0"/>
              <a:t>pH</a:t>
            </a:r>
            <a:r>
              <a:rPr lang="tr-TR" dirty="0" smtClean="0"/>
              <a:t>, </a:t>
            </a:r>
            <a:r>
              <a:rPr lang="tr-TR" dirty="0" err="1" smtClean="0"/>
              <a:t>tamponlama</a:t>
            </a:r>
            <a:r>
              <a:rPr lang="tr-TR" dirty="0" smtClean="0"/>
              <a:t> kapasitesi, salya akıtıcı özellikleri)</a:t>
            </a:r>
          </a:p>
          <a:p>
            <a:pPr lvl="1"/>
            <a:r>
              <a:rPr lang="tr-TR" dirty="0" smtClean="0"/>
              <a:t>Tüketim sıklığına bağlıdır.</a:t>
            </a:r>
          </a:p>
        </p:txBody>
      </p:sp>
    </p:spTree>
    <p:extLst>
      <p:ext uri="{BB962C8B-B14F-4D97-AF65-F5344CB8AC3E}">
        <p14:creationId xmlns:p14="http://schemas.microsoft.com/office/powerpoint/2010/main" val="65619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Şeker, çikolata, karamel, kuru üzüm, gibi dişlere yapışan gıdalar daha kolay aside dönüşüp ağız ortamının </a:t>
            </a:r>
            <a:r>
              <a:rPr lang="tr-TR" dirty="0" err="1" smtClean="0"/>
              <a:t>pH’ını</a:t>
            </a:r>
            <a:r>
              <a:rPr lang="tr-TR" dirty="0" smtClean="0"/>
              <a:t> düşürerek diş çürüğü riskini arttırır.</a:t>
            </a:r>
          </a:p>
          <a:p>
            <a:r>
              <a:rPr lang="tr-TR" dirty="0" smtClean="0"/>
              <a:t>Kolalı ve asitli içecekler çürük riskini arttırır.</a:t>
            </a:r>
          </a:p>
          <a:p>
            <a:r>
              <a:rPr lang="tr-TR" dirty="0" smtClean="0"/>
              <a:t>Elma, havuç, peynir gibi besinler de mekanik temizliği sağlar.</a:t>
            </a:r>
          </a:p>
          <a:p>
            <a:r>
              <a:rPr lang="tr-TR" dirty="0" smtClean="0"/>
              <a:t>Sakız tükürük akışını arttırır.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003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Beslenme alışkanlığı 3 ana, 3 ara öğün olmalıdır.</a:t>
            </a:r>
          </a:p>
          <a:p>
            <a:r>
              <a:rPr lang="tr-TR" dirty="0" smtClean="0"/>
              <a:t>Asitli, şekerli besinler ana öğünlerde tüketilmelidir. </a:t>
            </a:r>
          </a:p>
          <a:p>
            <a:r>
              <a:rPr lang="tr-TR" dirty="0" smtClean="0"/>
              <a:t>Biberon çürüğü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01362"/>
            <a:ext cx="381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Yüzey</Template>
  <TotalTime>87</TotalTime>
  <Words>149</Words>
  <Application>Microsoft Macintosh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Trebuchet MS</vt:lpstr>
      <vt:lpstr>Wingdings 3</vt:lpstr>
      <vt:lpstr>Arial</vt:lpstr>
      <vt:lpstr>Kristal</vt:lpstr>
      <vt:lpstr>DOĞRU BESLENME İLKELERİ</vt:lpstr>
      <vt:lpstr>DOĞRU BESLENME İLKELERİ</vt:lpstr>
      <vt:lpstr>Çürük Kontrolünde Beslenme ve Diyet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yurttutan</cp:lastModifiedBy>
  <cp:revision>11</cp:revision>
  <dcterms:created xsi:type="dcterms:W3CDTF">2018-03-18T17:46:15Z</dcterms:created>
  <dcterms:modified xsi:type="dcterms:W3CDTF">2018-06-02T16:18:12Z</dcterms:modified>
</cp:coreProperties>
</file>