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7" r:id="rId2"/>
    <p:sldId id="258" r:id="rId3"/>
    <p:sldId id="259" r:id="rId4"/>
    <p:sldId id="260" r:id="rId5"/>
    <p:sldId id="261" r:id="rId6"/>
    <p:sldId id="262" r:id="rId7"/>
    <p:sldId id="263" r:id="rId8"/>
    <p:sldId id="264" r:id="rId9"/>
    <p:sldId id="266" r:id="rId10"/>
    <p:sldId id="265"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endParaRPr lang="en-US" dirty="0"/>
          </a:p>
        </p:txBody>
      </p:sp>
      <p:sp>
        <p:nvSpPr>
          <p:cNvPr id="4" name="Date Placeholder 3"/>
          <p:cNvSpPr>
            <a:spLocks noGrp="1"/>
          </p:cNvSpPr>
          <p:nvPr>
            <p:ph type="dt" sz="half" idx="10"/>
          </p:nvPr>
        </p:nvSpPr>
        <p:spPr/>
        <p:txBody>
          <a:bodyPr/>
          <a:lstStyle/>
          <a:p>
            <a:fld id="{85657FB0-72B0-4CC8-8142-884482494533}" type="datetimeFigureOut">
              <a:rPr lang="tr-TR" smtClean="0"/>
              <a:t>24.04.2020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FB88AC45-557B-4F40-810D-D97CA44D2A25}" type="slidenum">
              <a:rPr lang="tr-TR" smtClean="0"/>
              <a:t>‹#›</a:t>
            </a:fld>
            <a:endParaRPr lang="tr-TR"/>
          </a:p>
        </p:txBody>
      </p:sp>
    </p:spTree>
    <p:extLst>
      <p:ext uri="{BB962C8B-B14F-4D97-AF65-F5344CB8AC3E}">
        <p14:creationId xmlns:p14="http://schemas.microsoft.com/office/powerpoint/2010/main" val="14405310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85657FB0-72B0-4CC8-8142-884482494533}" type="datetimeFigureOut">
              <a:rPr lang="tr-TR" smtClean="0"/>
              <a:t>24.04.2020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B88AC45-557B-4F40-810D-D97CA44D2A25}" type="slidenum">
              <a:rPr lang="tr-TR" smtClean="0"/>
              <a:t>‹#›</a:t>
            </a:fld>
            <a:endParaRPr lang="tr-TR"/>
          </a:p>
        </p:txBody>
      </p:sp>
    </p:spTree>
    <p:extLst>
      <p:ext uri="{BB962C8B-B14F-4D97-AF65-F5344CB8AC3E}">
        <p14:creationId xmlns:p14="http://schemas.microsoft.com/office/powerpoint/2010/main" val="25288834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tıklatın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85657FB0-72B0-4CC8-8142-884482494533}" type="datetimeFigureOut">
              <a:rPr lang="tr-TR" smtClean="0"/>
              <a:t>24.04.2020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B88AC45-557B-4F40-810D-D97CA44D2A25}"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4797295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tıklatın</a:t>
            </a:r>
          </a:p>
        </p:txBody>
      </p:sp>
      <p:sp>
        <p:nvSpPr>
          <p:cNvPr id="5" name="Date Placeholder 4"/>
          <p:cNvSpPr>
            <a:spLocks noGrp="1"/>
          </p:cNvSpPr>
          <p:nvPr>
            <p:ph type="dt" sz="half" idx="10"/>
          </p:nvPr>
        </p:nvSpPr>
        <p:spPr/>
        <p:txBody>
          <a:bodyPr/>
          <a:lstStyle/>
          <a:p>
            <a:fld id="{85657FB0-72B0-4CC8-8142-884482494533}" type="datetimeFigureOut">
              <a:rPr lang="tr-TR" smtClean="0"/>
              <a:t>24.04.2020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B88AC45-557B-4F40-810D-D97CA44D2A25}" type="slidenum">
              <a:rPr lang="tr-TR" smtClean="0"/>
              <a:t>‹#›</a:t>
            </a:fld>
            <a:endParaRPr lang="tr-TR"/>
          </a:p>
        </p:txBody>
      </p:sp>
    </p:spTree>
    <p:extLst>
      <p:ext uri="{BB962C8B-B14F-4D97-AF65-F5344CB8AC3E}">
        <p14:creationId xmlns:p14="http://schemas.microsoft.com/office/powerpoint/2010/main" val="11853309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tıklatın</a:t>
            </a:r>
          </a:p>
        </p:txBody>
      </p:sp>
      <p:sp>
        <p:nvSpPr>
          <p:cNvPr id="5" name="Date Placeholder 4"/>
          <p:cNvSpPr>
            <a:spLocks noGrp="1"/>
          </p:cNvSpPr>
          <p:nvPr>
            <p:ph type="dt" sz="half" idx="10"/>
          </p:nvPr>
        </p:nvSpPr>
        <p:spPr/>
        <p:txBody>
          <a:bodyPr/>
          <a:lstStyle/>
          <a:p>
            <a:fld id="{85657FB0-72B0-4CC8-8142-884482494533}" type="datetimeFigureOut">
              <a:rPr lang="tr-TR" smtClean="0"/>
              <a:t>24.04.2020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B88AC45-557B-4F40-810D-D97CA44D2A25}"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0070025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tıklatın</a:t>
            </a:r>
          </a:p>
        </p:txBody>
      </p:sp>
      <p:sp>
        <p:nvSpPr>
          <p:cNvPr id="5" name="Date Placeholder 4"/>
          <p:cNvSpPr>
            <a:spLocks noGrp="1"/>
          </p:cNvSpPr>
          <p:nvPr>
            <p:ph type="dt" sz="half" idx="10"/>
          </p:nvPr>
        </p:nvSpPr>
        <p:spPr/>
        <p:txBody>
          <a:bodyPr/>
          <a:lstStyle/>
          <a:p>
            <a:fld id="{85657FB0-72B0-4CC8-8142-884482494533}" type="datetimeFigureOut">
              <a:rPr lang="tr-TR" smtClean="0"/>
              <a:t>24.04.2020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B88AC45-557B-4F40-810D-D97CA44D2A25}" type="slidenum">
              <a:rPr lang="tr-TR" smtClean="0"/>
              <a:t>‹#›</a:t>
            </a:fld>
            <a:endParaRPr lang="tr-TR"/>
          </a:p>
        </p:txBody>
      </p:sp>
    </p:spTree>
    <p:extLst>
      <p:ext uri="{BB962C8B-B14F-4D97-AF65-F5344CB8AC3E}">
        <p14:creationId xmlns:p14="http://schemas.microsoft.com/office/powerpoint/2010/main" val="278356797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5657FB0-72B0-4CC8-8142-884482494533}" type="datetimeFigureOut">
              <a:rPr lang="tr-TR" smtClean="0"/>
              <a:t>24.04.2020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B88AC45-557B-4F40-810D-D97CA44D2A25}" type="slidenum">
              <a:rPr lang="tr-TR" smtClean="0"/>
              <a:t>‹#›</a:t>
            </a:fld>
            <a:endParaRPr lang="tr-TR"/>
          </a:p>
        </p:txBody>
      </p:sp>
    </p:spTree>
    <p:extLst>
      <p:ext uri="{BB962C8B-B14F-4D97-AF65-F5344CB8AC3E}">
        <p14:creationId xmlns:p14="http://schemas.microsoft.com/office/powerpoint/2010/main" val="22686950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5657FB0-72B0-4CC8-8142-884482494533}" type="datetimeFigureOut">
              <a:rPr lang="tr-TR" smtClean="0"/>
              <a:t>24.04.2020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B88AC45-557B-4F40-810D-D97CA44D2A25}" type="slidenum">
              <a:rPr lang="tr-TR" smtClean="0"/>
              <a:t>‹#›</a:t>
            </a:fld>
            <a:endParaRPr lang="tr-TR"/>
          </a:p>
        </p:txBody>
      </p:sp>
    </p:spTree>
    <p:extLst>
      <p:ext uri="{BB962C8B-B14F-4D97-AF65-F5344CB8AC3E}">
        <p14:creationId xmlns:p14="http://schemas.microsoft.com/office/powerpoint/2010/main" val="16872510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5657FB0-72B0-4CC8-8142-884482494533}" type="datetimeFigureOut">
              <a:rPr lang="tr-TR" smtClean="0"/>
              <a:t>24.04.2020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B88AC45-557B-4F40-810D-D97CA44D2A25}" type="slidenum">
              <a:rPr lang="tr-TR" smtClean="0"/>
              <a:t>‹#›</a:t>
            </a:fld>
            <a:endParaRPr lang="tr-TR"/>
          </a:p>
        </p:txBody>
      </p:sp>
    </p:spTree>
    <p:extLst>
      <p:ext uri="{BB962C8B-B14F-4D97-AF65-F5344CB8AC3E}">
        <p14:creationId xmlns:p14="http://schemas.microsoft.com/office/powerpoint/2010/main" val="4179576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85657FB0-72B0-4CC8-8142-884482494533}" type="datetimeFigureOut">
              <a:rPr lang="tr-TR" smtClean="0"/>
              <a:t>24.04.2020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B88AC45-557B-4F40-810D-D97CA44D2A25}" type="slidenum">
              <a:rPr lang="tr-TR" smtClean="0"/>
              <a:t>‹#›</a:t>
            </a:fld>
            <a:endParaRPr lang="tr-TR"/>
          </a:p>
        </p:txBody>
      </p:sp>
    </p:spTree>
    <p:extLst>
      <p:ext uri="{BB962C8B-B14F-4D97-AF65-F5344CB8AC3E}">
        <p14:creationId xmlns:p14="http://schemas.microsoft.com/office/powerpoint/2010/main" val="36691767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85657FB0-72B0-4CC8-8142-884482494533}" type="datetimeFigureOut">
              <a:rPr lang="tr-TR" smtClean="0"/>
              <a:t>24.04.2020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FB88AC45-557B-4F40-810D-D97CA44D2A25}" type="slidenum">
              <a:rPr lang="tr-TR" smtClean="0"/>
              <a:t>‹#›</a:t>
            </a:fld>
            <a:endParaRPr lang="tr-TR"/>
          </a:p>
        </p:txBody>
      </p:sp>
    </p:spTree>
    <p:extLst>
      <p:ext uri="{BB962C8B-B14F-4D97-AF65-F5344CB8AC3E}">
        <p14:creationId xmlns:p14="http://schemas.microsoft.com/office/powerpoint/2010/main" val="7764201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85657FB0-72B0-4CC8-8142-884482494533}" type="datetimeFigureOut">
              <a:rPr lang="tr-TR" smtClean="0"/>
              <a:t>24.04.2020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FB88AC45-557B-4F40-810D-D97CA44D2A25}" type="slidenum">
              <a:rPr lang="tr-TR" smtClean="0"/>
              <a:t>‹#›</a:t>
            </a:fld>
            <a:endParaRPr lang="tr-TR"/>
          </a:p>
        </p:txBody>
      </p:sp>
    </p:spTree>
    <p:extLst>
      <p:ext uri="{BB962C8B-B14F-4D97-AF65-F5344CB8AC3E}">
        <p14:creationId xmlns:p14="http://schemas.microsoft.com/office/powerpoint/2010/main" val="7482419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85657FB0-72B0-4CC8-8142-884482494533}" type="datetimeFigureOut">
              <a:rPr lang="tr-TR" smtClean="0"/>
              <a:t>24.04.2020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FB88AC45-557B-4F40-810D-D97CA44D2A25}" type="slidenum">
              <a:rPr lang="tr-TR" smtClean="0"/>
              <a:t>‹#›</a:t>
            </a:fld>
            <a:endParaRPr lang="tr-TR"/>
          </a:p>
        </p:txBody>
      </p:sp>
    </p:spTree>
    <p:extLst>
      <p:ext uri="{BB962C8B-B14F-4D97-AF65-F5344CB8AC3E}">
        <p14:creationId xmlns:p14="http://schemas.microsoft.com/office/powerpoint/2010/main" val="1463577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5657FB0-72B0-4CC8-8142-884482494533}" type="datetimeFigureOut">
              <a:rPr lang="tr-TR" smtClean="0"/>
              <a:t>24.04.2020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FB88AC45-557B-4F40-810D-D97CA44D2A25}" type="slidenum">
              <a:rPr lang="tr-TR" smtClean="0"/>
              <a:t>‹#›</a:t>
            </a:fld>
            <a:endParaRPr lang="tr-TR"/>
          </a:p>
        </p:txBody>
      </p:sp>
    </p:spTree>
    <p:extLst>
      <p:ext uri="{BB962C8B-B14F-4D97-AF65-F5344CB8AC3E}">
        <p14:creationId xmlns:p14="http://schemas.microsoft.com/office/powerpoint/2010/main" val="5627089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85657FB0-72B0-4CC8-8142-884482494533}" type="datetimeFigureOut">
              <a:rPr lang="tr-TR" smtClean="0"/>
              <a:t>24.04.2020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FB88AC45-557B-4F40-810D-D97CA44D2A25}" type="slidenum">
              <a:rPr lang="tr-TR" smtClean="0"/>
              <a:t>‹#›</a:t>
            </a:fld>
            <a:endParaRPr lang="tr-TR"/>
          </a:p>
        </p:txBody>
      </p:sp>
    </p:spTree>
    <p:extLst>
      <p:ext uri="{BB962C8B-B14F-4D97-AF65-F5344CB8AC3E}">
        <p14:creationId xmlns:p14="http://schemas.microsoft.com/office/powerpoint/2010/main" val="34657767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85657FB0-72B0-4CC8-8142-884482494533}" type="datetimeFigureOut">
              <a:rPr lang="tr-TR" smtClean="0"/>
              <a:t>24.04.2020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B88AC45-557B-4F40-810D-D97CA44D2A25}" type="slidenum">
              <a:rPr lang="tr-TR" smtClean="0"/>
              <a:t>‹#›</a:t>
            </a:fld>
            <a:endParaRPr lang="tr-TR"/>
          </a:p>
        </p:txBody>
      </p:sp>
    </p:spTree>
    <p:extLst>
      <p:ext uri="{BB962C8B-B14F-4D97-AF65-F5344CB8AC3E}">
        <p14:creationId xmlns:p14="http://schemas.microsoft.com/office/powerpoint/2010/main" val="9988782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85657FB0-72B0-4CC8-8142-884482494533}" type="datetimeFigureOut">
              <a:rPr lang="tr-TR" smtClean="0"/>
              <a:t>24.04.2020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FB88AC45-557B-4F40-810D-D97CA44D2A25}" type="slidenum">
              <a:rPr lang="tr-TR" smtClean="0"/>
              <a:t>‹#›</a:t>
            </a:fld>
            <a:endParaRPr lang="tr-TR"/>
          </a:p>
        </p:txBody>
      </p:sp>
    </p:spTree>
    <p:extLst>
      <p:ext uri="{BB962C8B-B14F-4D97-AF65-F5344CB8AC3E}">
        <p14:creationId xmlns:p14="http://schemas.microsoft.com/office/powerpoint/2010/main" val="340048799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Ahlaki gelişim süreci</a:t>
            </a:r>
          </a:p>
        </p:txBody>
      </p:sp>
      <p:sp>
        <p:nvSpPr>
          <p:cNvPr id="3" name="İçerik Yer Tutucusu 2"/>
          <p:cNvSpPr>
            <a:spLocks noGrp="1"/>
          </p:cNvSpPr>
          <p:nvPr>
            <p:ph idx="1"/>
          </p:nvPr>
        </p:nvSpPr>
        <p:spPr/>
        <p:txBody>
          <a:bodyPr>
            <a:normAutofit lnSpcReduction="10000"/>
          </a:bodyPr>
          <a:lstStyle/>
          <a:p>
            <a:pPr algn="just"/>
            <a:r>
              <a:rPr lang="tr-TR" dirty="0"/>
              <a:t> Ahlaki gelişim sürecine ilişkin bilişsel yaklaşım  kuramı, </a:t>
            </a:r>
            <a:r>
              <a:rPr lang="tr-TR" dirty="0" err="1"/>
              <a:t>Kohlberg’e</a:t>
            </a:r>
            <a:r>
              <a:rPr lang="tr-TR" dirty="0"/>
              <a:t> aittir. Çocuklarda ahlaksal gelişimini inceleyen </a:t>
            </a:r>
            <a:r>
              <a:rPr lang="tr-TR" dirty="0" err="1"/>
              <a:t>Kohlberg</a:t>
            </a:r>
            <a:r>
              <a:rPr lang="tr-TR" dirty="0"/>
              <a:t> (1975), ahlaksal düşüncenin gelişiminin, (</a:t>
            </a:r>
            <a:r>
              <a:rPr lang="tr-TR" dirty="0" err="1"/>
              <a:t>Piaget’nin</a:t>
            </a:r>
            <a:r>
              <a:rPr lang="tr-TR" dirty="0"/>
              <a:t> kuramını temel alarak)  yedi aşamada gerçekleştiğini ileri sürmüştür (</a:t>
            </a:r>
            <a:r>
              <a:rPr lang="tr-TR" dirty="0" err="1"/>
              <a:t>Cüceloğlu</a:t>
            </a:r>
            <a:r>
              <a:rPr lang="tr-TR" dirty="0"/>
              <a:t>, 1991, s. 353-354):</a:t>
            </a:r>
          </a:p>
          <a:p>
            <a:r>
              <a:rPr lang="tr-TR" dirty="0"/>
              <a:t>1. Aşama. Ceza  ve itaat  yönelimi </a:t>
            </a:r>
          </a:p>
          <a:p>
            <a:r>
              <a:rPr lang="tr-TR" dirty="0"/>
              <a:t>2. Aşama. Bireysellik, amaca yönelik değiş tokuş</a:t>
            </a:r>
          </a:p>
          <a:p>
            <a:r>
              <a:rPr lang="tr-TR" dirty="0"/>
              <a:t>3. Aşama. İyi çocuk yönelimi </a:t>
            </a:r>
          </a:p>
          <a:p>
            <a:r>
              <a:rPr lang="tr-TR" dirty="0"/>
              <a:t>4. Aşama. Yasa ve düzen  yönelimi </a:t>
            </a:r>
          </a:p>
          <a:p>
            <a:r>
              <a:rPr lang="tr-TR" dirty="0"/>
              <a:t>5. Aşama. Toplumla sözleşme  yönelimi </a:t>
            </a:r>
          </a:p>
          <a:p>
            <a:r>
              <a:rPr lang="tr-TR" dirty="0"/>
              <a:t>6. Aşama. Evrensel ahlak ilkeleri  </a:t>
            </a:r>
          </a:p>
          <a:p>
            <a:r>
              <a:rPr lang="tr-TR" dirty="0"/>
              <a:t>7. Aşama. Kutsallıktan kaynaklanan ahlak anlayışı </a:t>
            </a:r>
          </a:p>
        </p:txBody>
      </p:sp>
    </p:spTree>
    <p:extLst>
      <p:ext uri="{BB962C8B-B14F-4D97-AF65-F5344CB8AC3E}">
        <p14:creationId xmlns:p14="http://schemas.microsoft.com/office/powerpoint/2010/main" val="13352463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dirty="0">
                <a:solidFill>
                  <a:schemeClr val="tx1"/>
                </a:solidFill>
              </a:rPr>
              <a:t>İnsan doğasındaki bencillik gereği hareket ediyorsa, doğal olan bir davranış için övme ya da kınamadan söz edilemez. Bütün davranışları bencillik güdüsüyle açıklarken diğer nedenler göz ardı edilmektedir. Örneğin; bir kişi sınavda kopya çekmemesinin  daha çok  çıkarına olacağı sonucu çıkarsa da, sınavda kopya çekmemesinin daha temel nedeni olabilir. Kişinin kopya çekerek alacağı ceza nedeniyle diğer sınavlara girmesi engellenebilir. Başarılı olabileceği diğer sınavlarda  kendini kanıtlama fırsatını kaybedebilir. Bu nedenle bazı eylemlerde ahlaki kurallara uyulması için başka temel nedenler olabilir. Kişinin kendi çıkarları ikinci planda olabilir. Dolayısıyla davranışın ortaya çıkma nedenini yalnız bencillik ile açıklamak yeterli değildir (</a:t>
            </a:r>
            <a:r>
              <a:rPr lang="tr-TR" dirty="0" err="1">
                <a:solidFill>
                  <a:schemeClr val="tx1"/>
                </a:solidFill>
              </a:rPr>
              <a:t>Desensi</a:t>
            </a:r>
            <a:r>
              <a:rPr lang="tr-TR" dirty="0">
                <a:solidFill>
                  <a:schemeClr val="tx1"/>
                </a:solidFill>
              </a:rPr>
              <a:t> ve Rosenberg,1996, 57,58).</a:t>
            </a:r>
          </a:p>
        </p:txBody>
      </p:sp>
    </p:spTree>
    <p:extLst>
      <p:ext uri="{BB962C8B-B14F-4D97-AF65-F5344CB8AC3E}">
        <p14:creationId xmlns:p14="http://schemas.microsoft.com/office/powerpoint/2010/main" val="10197936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t> Ahlaki gelişimin, çocuğun bilişsel gelişme dönemlerine paralel bir ilişki içinde olduğu kabul edilmektedir. Ancak ahlaki gelişim yalnızca yaş ile gerçekleşen bir süreç değildir. Yetişkin oldukları halde, ahlaki gelişimini tamamlayamamış bireyleri görmek her zaman olanaklıdır.  Ahlaki gelişme, yukarıda belirtilen yedi aşamanın sonunda  tamamlanmaktadır. Birey yetiştiği çevresel koşullara göre bu aşamaların bir  ya da birkaçına ulaşabilir (Aydın, 1999,52). Ahlaki gelişimin yanı sıra “ahlaksal davranışı, yasaklanan davranışın çekicilik derecesi, bireyin içinde bulunduğu grubun baskısı, yakalanma ihtimalinin düşük  ya da yüksek olması gibi başka faktörler de etkiler” (</a:t>
            </a:r>
            <a:r>
              <a:rPr lang="tr-TR" dirty="0" err="1"/>
              <a:t>Cüceloğlu</a:t>
            </a:r>
            <a:r>
              <a:rPr lang="tr-TR" dirty="0"/>
              <a:t>, 1991,354). </a:t>
            </a:r>
          </a:p>
        </p:txBody>
      </p:sp>
    </p:spTree>
    <p:extLst>
      <p:ext uri="{BB962C8B-B14F-4D97-AF65-F5344CB8AC3E}">
        <p14:creationId xmlns:p14="http://schemas.microsoft.com/office/powerpoint/2010/main" val="36947740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Etik Teorileri</a:t>
            </a:r>
            <a:endParaRPr lang="tr-TR" dirty="0"/>
          </a:p>
        </p:txBody>
      </p:sp>
      <p:sp>
        <p:nvSpPr>
          <p:cNvPr id="3" name="İçerik Yer Tutucusu 2"/>
          <p:cNvSpPr>
            <a:spLocks noGrp="1"/>
          </p:cNvSpPr>
          <p:nvPr>
            <p:ph idx="1"/>
          </p:nvPr>
        </p:nvSpPr>
        <p:spPr/>
        <p:txBody>
          <a:bodyPr/>
          <a:lstStyle/>
          <a:p>
            <a:pPr algn="just"/>
            <a:r>
              <a:rPr lang="tr-TR" dirty="0"/>
              <a:t>Etik yargıların altında yatan nedenleri ele almak, iyinin ve doğrunun ne olduğu sorularına yanıt vermek amacıyla ortaya  çeşitli teoriler çıkmıştır.</a:t>
            </a:r>
          </a:p>
          <a:p>
            <a:pPr algn="just"/>
            <a:r>
              <a:rPr lang="tr-TR" dirty="0"/>
              <a:t> Ahlaki karar verme sürecinde yer alan  etik ilkelerin, çeşitli  şekillerde  sınıflandığını görürüz. Bu çeşitlilik, ahlak felsefecilerinin etik yargılamaların altında yatan nedenler konusunda ortak bir görüşe sahip olmamalarından kaynaklanmaktadır. Etik davranışın altında  yatan nedenlere ilişkin çeşitli yanıtlar verilebilir. İnsanlar çıkarlarını düşünerek mi davranırlar yoksa ahlaki yükümlülük ya da görev duygusu ile mi hareket ederler? Yoksa bu nedenlerin dışında  başka nedenler var mıdır? Bu sorulara kesin  yanıtlar vermek olanaklı değildir. Ancak çeşitli etik teorileri inceleyerek, doğru yanıtlar bulunulabilir (</a:t>
            </a:r>
            <a:r>
              <a:rPr lang="tr-TR" dirty="0" err="1"/>
              <a:t>Desensi</a:t>
            </a:r>
            <a:r>
              <a:rPr lang="tr-TR" dirty="0"/>
              <a:t> ve </a:t>
            </a:r>
            <a:r>
              <a:rPr lang="tr-TR" dirty="0" err="1"/>
              <a:t>Rosenberg</a:t>
            </a:r>
            <a:r>
              <a:rPr lang="tr-TR" dirty="0"/>
              <a:t>, 1996, 53,54).</a:t>
            </a:r>
          </a:p>
          <a:p>
            <a:endParaRPr lang="tr-TR" dirty="0"/>
          </a:p>
        </p:txBody>
      </p:sp>
    </p:spTree>
    <p:extLst>
      <p:ext uri="{BB962C8B-B14F-4D97-AF65-F5344CB8AC3E}">
        <p14:creationId xmlns:p14="http://schemas.microsoft.com/office/powerpoint/2010/main" val="713247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ETİĞİN TÜRLERİ</a:t>
            </a:r>
          </a:p>
        </p:txBody>
      </p:sp>
      <p:sp>
        <p:nvSpPr>
          <p:cNvPr id="3" name="İçerik Yer Tutucusu 2"/>
          <p:cNvSpPr>
            <a:spLocks noGrp="1"/>
          </p:cNvSpPr>
          <p:nvPr>
            <p:ph idx="1"/>
          </p:nvPr>
        </p:nvSpPr>
        <p:spPr/>
        <p:txBody>
          <a:bodyPr/>
          <a:lstStyle/>
          <a:p>
            <a:pPr algn="just"/>
            <a:r>
              <a:rPr lang="tr-TR" dirty="0"/>
              <a:t>Etiğin  betimleyici, normatif ve </a:t>
            </a:r>
            <a:r>
              <a:rPr lang="tr-TR" dirty="0" err="1"/>
              <a:t>metaetik</a:t>
            </a:r>
            <a:r>
              <a:rPr lang="tr-TR" dirty="0"/>
              <a:t> olmak üzere, birbiriyle ilişkili üç ayrı türü vardır. </a:t>
            </a:r>
            <a:r>
              <a:rPr lang="tr-TR" b="1" dirty="0"/>
              <a:t>Betimleyici etik</a:t>
            </a:r>
            <a:r>
              <a:rPr lang="tr-TR" dirty="0"/>
              <a:t>, insan eylemini gözlemleyerek, eylemin sonuçlarını bilimsel bir yaklaşımla tasvir ederek açıklar. </a:t>
            </a:r>
            <a:r>
              <a:rPr lang="tr-TR" b="1" dirty="0"/>
              <a:t>Normatif etik</a:t>
            </a:r>
            <a:r>
              <a:rPr lang="tr-TR" dirty="0"/>
              <a:t>, ahlaki eylemler için norm ve düzenleyici ilkeler ortaya koyar. </a:t>
            </a:r>
            <a:r>
              <a:rPr lang="tr-TR" b="1" dirty="0" err="1"/>
              <a:t>Metaetik</a:t>
            </a:r>
            <a:r>
              <a:rPr lang="tr-TR" b="1" dirty="0"/>
              <a:t> </a:t>
            </a:r>
            <a:r>
              <a:rPr lang="tr-TR" dirty="0"/>
              <a:t>ise, normatif etiğin ortaya koyduğu ahlaki yargıları analiz eder (Cevizci,2002, 6,11). </a:t>
            </a:r>
          </a:p>
        </p:txBody>
      </p:sp>
    </p:spTree>
    <p:extLst>
      <p:ext uri="{BB962C8B-B14F-4D97-AF65-F5344CB8AC3E}">
        <p14:creationId xmlns:p14="http://schemas.microsoft.com/office/powerpoint/2010/main" val="752815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t> </a:t>
            </a:r>
            <a:r>
              <a:rPr lang="tr-TR" dirty="0">
                <a:solidFill>
                  <a:schemeClr val="tx1"/>
                </a:solidFill>
              </a:rPr>
              <a:t>Normatif etik, etiğin en büyük çalışma alanını oluşturur. Normatif etik alanında ileri sürülmüş çok sayıda etik teori vardır. Normatif etik teoriler, kendi içinde </a:t>
            </a:r>
            <a:r>
              <a:rPr lang="tr-TR" b="1" dirty="0" err="1">
                <a:solidFill>
                  <a:schemeClr val="tx1"/>
                </a:solidFill>
              </a:rPr>
              <a:t>aksiyolojik</a:t>
            </a:r>
            <a:r>
              <a:rPr lang="tr-TR" dirty="0">
                <a:solidFill>
                  <a:schemeClr val="tx1"/>
                </a:solidFill>
              </a:rPr>
              <a:t>, </a:t>
            </a:r>
            <a:r>
              <a:rPr lang="tr-TR" b="1" dirty="0">
                <a:solidFill>
                  <a:schemeClr val="tx1"/>
                </a:solidFill>
              </a:rPr>
              <a:t>teleolojik</a:t>
            </a:r>
            <a:r>
              <a:rPr lang="tr-TR" dirty="0">
                <a:solidFill>
                  <a:schemeClr val="tx1"/>
                </a:solidFill>
              </a:rPr>
              <a:t> ve </a:t>
            </a:r>
            <a:r>
              <a:rPr lang="tr-TR" b="1" dirty="0">
                <a:solidFill>
                  <a:schemeClr val="tx1"/>
                </a:solidFill>
              </a:rPr>
              <a:t>deontolojik</a:t>
            </a:r>
            <a:r>
              <a:rPr lang="tr-TR" dirty="0">
                <a:solidFill>
                  <a:schemeClr val="tx1"/>
                </a:solidFill>
              </a:rPr>
              <a:t> </a:t>
            </a:r>
            <a:r>
              <a:rPr lang="tr-TR" b="1" dirty="0">
                <a:solidFill>
                  <a:schemeClr val="tx1"/>
                </a:solidFill>
              </a:rPr>
              <a:t>teoriler</a:t>
            </a:r>
            <a:r>
              <a:rPr lang="tr-TR" dirty="0">
                <a:solidFill>
                  <a:schemeClr val="tx1"/>
                </a:solidFill>
              </a:rPr>
              <a:t> olarak üçe ayrılır. </a:t>
            </a:r>
            <a:r>
              <a:rPr lang="tr-TR" b="1" dirty="0">
                <a:solidFill>
                  <a:schemeClr val="tx1"/>
                </a:solidFill>
              </a:rPr>
              <a:t>Teleolojik  etik</a:t>
            </a:r>
            <a:r>
              <a:rPr lang="tr-TR" dirty="0">
                <a:solidFill>
                  <a:schemeClr val="tx1"/>
                </a:solidFill>
              </a:rPr>
              <a:t>, ahlaki eylemin değerini belirleyen şeyin eylemin sonucu olduğunu ileri sürer.  </a:t>
            </a:r>
            <a:r>
              <a:rPr lang="tr-TR" b="1" dirty="0" err="1">
                <a:solidFill>
                  <a:schemeClr val="tx1"/>
                </a:solidFill>
              </a:rPr>
              <a:t>Aksiyolojik</a:t>
            </a:r>
            <a:r>
              <a:rPr lang="tr-TR" b="1" dirty="0">
                <a:solidFill>
                  <a:schemeClr val="tx1"/>
                </a:solidFill>
              </a:rPr>
              <a:t> etik</a:t>
            </a:r>
            <a:r>
              <a:rPr lang="tr-TR" dirty="0">
                <a:solidFill>
                  <a:schemeClr val="tx1"/>
                </a:solidFill>
              </a:rPr>
              <a:t>, teleolojik etiğe yakın olmakla birlikte, ahlaki eylemin sonucunun yanında, içerdiği değerden dolayı da ahlaken doğru olduklarını ileri süren etik görüşüdür. </a:t>
            </a:r>
            <a:r>
              <a:rPr lang="tr-TR" b="1" dirty="0">
                <a:solidFill>
                  <a:schemeClr val="tx1"/>
                </a:solidFill>
              </a:rPr>
              <a:t>Deontolojik etik</a:t>
            </a:r>
            <a:r>
              <a:rPr lang="tr-TR" dirty="0">
                <a:solidFill>
                  <a:schemeClr val="tx1"/>
                </a:solidFill>
              </a:rPr>
              <a:t> ise, ahlaki bir eylemin doğruluğu ya da yanlışlığı eylemin sonucundan çok onun bir takım ödev ya da kuralları uyup uymamasına bağlı olduğunu öne sürer (Cevizci, 2002, 13-16).</a:t>
            </a:r>
          </a:p>
        </p:txBody>
      </p:sp>
    </p:spTree>
    <p:extLst>
      <p:ext uri="{BB962C8B-B14F-4D97-AF65-F5344CB8AC3E}">
        <p14:creationId xmlns:p14="http://schemas.microsoft.com/office/powerpoint/2010/main" val="18134065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solidFill>
                  <a:schemeClr val="tx1"/>
                </a:solidFill>
              </a:rPr>
              <a:t> </a:t>
            </a:r>
            <a:r>
              <a:rPr lang="tr-TR" b="1" dirty="0">
                <a:solidFill>
                  <a:schemeClr val="tx1"/>
                </a:solidFill>
              </a:rPr>
              <a:t>1-Teleolojik Teoriler: </a:t>
            </a:r>
          </a:p>
          <a:p>
            <a:r>
              <a:rPr lang="tr-TR" dirty="0">
                <a:solidFill>
                  <a:schemeClr val="tx1"/>
                </a:solidFill>
              </a:rPr>
              <a:t>Bencillik (</a:t>
            </a:r>
            <a:r>
              <a:rPr lang="tr-TR" dirty="0" err="1">
                <a:solidFill>
                  <a:schemeClr val="tx1"/>
                </a:solidFill>
              </a:rPr>
              <a:t>Egoism</a:t>
            </a:r>
            <a:r>
              <a:rPr lang="tr-TR" dirty="0">
                <a:solidFill>
                  <a:schemeClr val="tx1"/>
                </a:solidFill>
              </a:rPr>
              <a:t>),</a:t>
            </a:r>
          </a:p>
          <a:p>
            <a:r>
              <a:rPr lang="tr-TR" dirty="0">
                <a:solidFill>
                  <a:schemeClr val="tx1"/>
                </a:solidFill>
              </a:rPr>
              <a:t> Yararcılık (</a:t>
            </a:r>
            <a:r>
              <a:rPr lang="tr-TR" dirty="0" err="1">
                <a:solidFill>
                  <a:schemeClr val="tx1"/>
                </a:solidFill>
              </a:rPr>
              <a:t>Utilitarizm</a:t>
            </a:r>
            <a:r>
              <a:rPr lang="tr-TR" dirty="0">
                <a:solidFill>
                  <a:schemeClr val="tx1"/>
                </a:solidFill>
              </a:rPr>
              <a:t>), </a:t>
            </a:r>
          </a:p>
          <a:p>
            <a:r>
              <a:rPr lang="tr-TR" dirty="0">
                <a:solidFill>
                  <a:schemeClr val="tx1"/>
                </a:solidFill>
              </a:rPr>
              <a:t>Durum </a:t>
            </a:r>
            <a:endParaRPr lang="tr-TR" b="1" dirty="0">
              <a:solidFill>
                <a:schemeClr val="tx1"/>
              </a:solidFill>
            </a:endParaRPr>
          </a:p>
          <a:p>
            <a:r>
              <a:rPr lang="tr-TR" dirty="0">
                <a:solidFill>
                  <a:schemeClr val="tx1"/>
                </a:solidFill>
              </a:rPr>
              <a:t>Etiği (</a:t>
            </a:r>
            <a:r>
              <a:rPr lang="tr-TR" dirty="0" err="1">
                <a:solidFill>
                  <a:schemeClr val="tx1"/>
                </a:solidFill>
              </a:rPr>
              <a:t>Situation</a:t>
            </a:r>
            <a:r>
              <a:rPr lang="tr-TR" dirty="0">
                <a:solidFill>
                  <a:schemeClr val="tx1"/>
                </a:solidFill>
              </a:rPr>
              <a:t> </a:t>
            </a:r>
            <a:r>
              <a:rPr lang="tr-TR" dirty="0" err="1">
                <a:solidFill>
                  <a:schemeClr val="tx1"/>
                </a:solidFill>
              </a:rPr>
              <a:t>Ethics</a:t>
            </a:r>
            <a:r>
              <a:rPr lang="tr-TR" dirty="0">
                <a:solidFill>
                  <a:schemeClr val="tx1"/>
                </a:solidFill>
              </a:rPr>
              <a:t>).</a:t>
            </a:r>
            <a:endParaRPr lang="tr-TR" b="1" dirty="0">
              <a:solidFill>
                <a:schemeClr val="tx1"/>
              </a:solidFill>
            </a:endParaRPr>
          </a:p>
          <a:p>
            <a:r>
              <a:rPr lang="tr-TR" b="1" dirty="0">
                <a:solidFill>
                  <a:schemeClr val="tx1"/>
                </a:solidFill>
              </a:rPr>
              <a:t> 2-Deontolojik Teoriler:</a:t>
            </a:r>
          </a:p>
          <a:p>
            <a:r>
              <a:rPr lang="tr-TR" dirty="0">
                <a:solidFill>
                  <a:schemeClr val="tx1"/>
                </a:solidFill>
              </a:rPr>
              <a:t> </a:t>
            </a:r>
            <a:r>
              <a:rPr lang="tr-TR" dirty="0" err="1">
                <a:solidFill>
                  <a:schemeClr val="tx1"/>
                </a:solidFill>
              </a:rPr>
              <a:t>Kantçı</a:t>
            </a:r>
            <a:r>
              <a:rPr lang="tr-TR" dirty="0">
                <a:solidFill>
                  <a:schemeClr val="tx1"/>
                </a:solidFill>
              </a:rPr>
              <a:t> Etik (</a:t>
            </a:r>
            <a:r>
              <a:rPr lang="tr-TR" dirty="0" err="1">
                <a:solidFill>
                  <a:schemeClr val="tx1"/>
                </a:solidFill>
              </a:rPr>
              <a:t>Kantian</a:t>
            </a:r>
            <a:r>
              <a:rPr lang="tr-TR" dirty="0">
                <a:solidFill>
                  <a:schemeClr val="tx1"/>
                </a:solidFill>
              </a:rPr>
              <a:t> </a:t>
            </a:r>
            <a:r>
              <a:rPr lang="tr-TR" dirty="0" err="1">
                <a:solidFill>
                  <a:schemeClr val="tx1"/>
                </a:solidFill>
              </a:rPr>
              <a:t>Ethics</a:t>
            </a:r>
            <a:r>
              <a:rPr lang="tr-TR" dirty="0">
                <a:solidFill>
                  <a:schemeClr val="tx1"/>
                </a:solidFill>
              </a:rPr>
              <a:t>), </a:t>
            </a:r>
          </a:p>
          <a:p>
            <a:r>
              <a:rPr lang="tr-TR" dirty="0">
                <a:solidFill>
                  <a:schemeClr val="tx1"/>
                </a:solidFill>
              </a:rPr>
              <a:t>Altın Kural (Golden </a:t>
            </a:r>
            <a:r>
              <a:rPr lang="tr-TR" dirty="0" err="1">
                <a:solidFill>
                  <a:schemeClr val="tx1"/>
                </a:solidFill>
              </a:rPr>
              <a:t>Rule</a:t>
            </a:r>
            <a:r>
              <a:rPr lang="tr-TR" dirty="0">
                <a:solidFill>
                  <a:schemeClr val="tx1"/>
                </a:solidFill>
              </a:rPr>
              <a:t>),  </a:t>
            </a:r>
          </a:p>
          <a:p>
            <a:r>
              <a:rPr lang="tr-TR" dirty="0" err="1">
                <a:solidFill>
                  <a:schemeClr val="tx1"/>
                </a:solidFill>
              </a:rPr>
              <a:t>Ross’un</a:t>
            </a:r>
            <a:r>
              <a:rPr lang="tr-TR" dirty="0">
                <a:solidFill>
                  <a:schemeClr val="tx1"/>
                </a:solidFill>
              </a:rPr>
              <a:t> Koşullu / İlk Elden  Ödevleri (</a:t>
            </a:r>
            <a:r>
              <a:rPr lang="tr-TR" dirty="0" err="1">
                <a:solidFill>
                  <a:schemeClr val="tx1"/>
                </a:solidFill>
              </a:rPr>
              <a:t>Ross’un</a:t>
            </a:r>
            <a:r>
              <a:rPr lang="tr-TR" dirty="0">
                <a:solidFill>
                  <a:schemeClr val="tx1"/>
                </a:solidFill>
              </a:rPr>
              <a:t> </a:t>
            </a:r>
            <a:r>
              <a:rPr lang="tr-TR" dirty="0" err="1">
                <a:solidFill>
                  <a:schemeClr val="tx1"/>
                </a:solidFill>
              </a:rPr>
              <a:t>Prima</a:t>
            </a:r>
            <a:r>
              <a:rPr lang="tr-TR" dirty="0">
                <a:solidFill>
                  <a:schemeClr val="tx1"/>
                </a:solidFill>
              </a:rPr>
              <a:t> Facia </a:t>
            </a:r>
            <a:r>
              <a:rPr lang="tr-TR" dirty="0" err="1">
                <a:solidFill>
                  <a:schemeClr val="tx1"/>
                </a:solidFill>
              </a:rPr>
              <a:t>Duties</a:t>
            </a:r>
            <a:r>
              <a:rPr lang="tr-TR" dirty="0">
                <a:solidFill>
                  <a:schemeClr val="tx1"/>
                </a:solidFill>
              </a:rPr>
              <a:t>). </a:t>
            </a:r>
          </a:p>
        </p:txBody>
      </p:sp>
    </p:spTree>
    <p:extLst>
      <p:ext uri="{BB962C8B-B14F-4D97-AF65-F5344CB8AC3E}">
        <p14:creationId xmlns:p14="http://schemas.microsoft.com/office/powerpoint/2010/main" val="30492543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1-Teleolojik Teoriler</a:t>
            </a:r>
            <a:br>
              <a:rPr lang="tr-TR" b="1" dirty="0"/>
            </a:br>
            <a:endParaRPr lang="tr-TR" dirty="0"/>
          </a:p>
        </p:txBody>
      </p:sp>
      <p:sp>
        <p:nvSpPr>
          <p:cNvPr id="3" name="İçerik Yer Tutucusu 2"/>
          <p:cNvSpPr>
            <a:spLocks noGrp="1"/>
          </p:cNvSpPr>
          <p:nvPr>
            <p:ph idx="1"/>
          </p:nvPr>
        </p:nvSpPr>
        <p:spPr/>
        <p:txBody>
          <a:bodyPr>
            <a:normAutofit lnSpcReduction="10000"/>
          </a:bodyPr>
          <a:lstStyle/>
          <a:p>
            <a:pPr algn="just"/>
            <a:r>
              <a:rPr lang="tr-TR" dirty="0" err="1">
                <a:solidFill>
                  <a:schemeClr val="tx1"/>
                </a:solidFill>
              </a:rPr>
              <a:t>Sonuçcu</a:t>
            </a:r>
            <a:r>
              <a:rPr lang="tr-TR" dirty="0">
                <a:solidFill>
                  <a:schemeClr val="tx1"/>
                </a:solidFill>
              </a:rPr>
              <a:t> etik öğretiler olarak bilinen teleolojik teoriler, ahlaki eylemin değerini eylemin sonucunun belirlediğini öne sürer. Son derece iyi niyetle ya da ahlaki ilkelere uygun davranan bir kimsenin davranışı sonucunda başkalarına zarar vermesi durumunda, bu eylemin ahlaki bakından yanlış olacağını savunur. Bu teorilerin temel sorunu en yüksek iyiye ulaşmaktır (Cevizci, 2002, 15). </a:t>
            </a:r>
            <a:r>
              <a:rPr lang="tr-TR" b="1" dirty="0">
                <a:solidFill>
                  <a:schemeClr val="tx1"/>
                </a:solidFill>
              </a:rPr>
              <a:t> </a:t>
            </a:r>
            <a:endParaRPr lang="tr-TR" dirty="0">
              <a:solidFill>
                <a:schemeClr val="tx1"/>
              </a:solidFill>
            </a:endParaRPr>
          </a:p>
          <a:p>
            <a:pPr algn="just"/>
            <a:r>
              <a:rPr lang="tr-TR" b="1" dirty="0">
                <a:solidFill>
                  <a:schemeClr val="tx1"/>
                </a:solidFill>
              </a:rPr>
              <a:t>           Teleolojik etik, </a:t>
            </a:r>
            <a:r>
              <a:rPr lang="tr-TR" dirty="0">
                <a:solidFill>
                  <a:schemeClr val="tx1"/>
                </a:solidFill>
              </a:rPr>
              <a:t>ahlaki eylemin niyetinden ya da niteliğinden çok sonuçlarını vurgular. Birçok ahlaki karar teleolojik yöntemler kullanılarak verilir. Kişi ahlaki bir problemle karşılaştığında bazı hareketlerin yarar ve zararlarını değerlendirerek, davranışın sonuçları üzerinde odaklaşır. Eğer sonuç hiç zarar vermiyorsa o zaman belki daha fazla yarar elde edilebilir. Burada neyin zarar olabileceği tartışmalıdır. Bir insanın hareketinden kaynaklanabilecek tüm olası zararların önceden görmek her zaman olanaklı değildir (</a:t>
            </a:r>
            <a:r>
              <a:rPr lang="tr-TR" dirty="0" err="1">
                <a:solidFill>
                  <a:schemeClr val="tx1"/>
                </a:solidFill>
              </a:rPr>
              <a:t>Desensi</a:t>
            </a:r>
            <a:r>
              <a:rPr lang="tr-TR" dirty="0">
                <a:solidFill>
                  <a:schemeClr val="tx1"/>
                </a:solidFill>
              </a:rPr>
              <a:t> ve </a:t>
            </a:r>
            <a:r>
              <a:rPr lang="tr-TR" dirty="0" err="1">
                <a:solidFill>
                  <a:schemeClr val="tx1"/>
                </a:solidFill>
              </a:rPr>
              <a:t>Rosenberg</a:t>
            </a:r>
            <a:r>
              <a:rPr lang="tr-TR" dirty="0">
                <a:solidFill>
                  <a:schemeClr val="tx1"/>
                </a:solidFill>
              </a:rPr>
              <a:t>, 1996, 54).</a:t>
            </a:r>
          </a:p>
          <a:p>
            <a:endParaRPr lang="tr-TR" dirty="0"/>
          </a:p>
        </p:txBody>
      </p:sp>
    </p:spTree>
    <p:extLst>
      <p:ext uri="{BB962C8B-B14F-4D97-AF65-F5344CB8AC3E}">
        <p14:creationId xmlns:p14="http://schemas.microsoft.com/office/powerpoint/2010/main" val="26660078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 </a:t>
            </a:r>
            <a:r>
              <a:rPr lang="tr-TR" b="1" dirty="0"/>
              <a:t>Bencillik.</a:t>
            </a:r>
            <a:r>
              <a:rPr lang="tr-TR" dirty="0"/>
              <a:t> </a:t>
            </a:r>
          </a:p>
        </p:txBody>
      </p:sp>
      <p:sp>
        <p:nvSpPr>
          <p:cNvPr id="3" name="İçerik Yer Tutucusu 2"/>
          <p:cNvSpPr>
            <a:spLocks noGrp="1"/>
          </p:cNvSpPr>
          <p:nvPr>
            <p:ph idx="1"/>
          </p:nvPr>
        </p:nvSpPr>
        <p:spPr/>
        <p:txBody>
          <a:bodyPr>
            <a:normAutofit/>
          </a:bodyPr>
          <a:lstStyle/>
          <a:p>
            <a:pPr algn="just"/>
            <a:r>
              <a:rPr lang="tr-TR" dirty="0">
                <a:solidFill>
                  <a:schemeClr val="tx1"/>
                </a:solidFill>
              </a:rPr>
              <a:t>İnsanın bütün çevresini kendi yararına uydurma isteği bencillik olarak kabul edilir. Bencillik, insanın korunma içgüdüsünden doğar (</a:t>
            </a:r>
            <a:r>
              <a:rPr lang="tr-TR" dirty="0" err="1">
                <a:solidFill>
                  <a:schemeClr val="tx1"/>
                </a:solidFill>
              </a:rPr>
              <a:t>Hançerlioğlu</a:t>
            </a:r>
            <a:r>
              <a:rPr lang="tr-TR" dirty="0">
                <a:solidFill>
                  <a:schemeClr val="tx1"/>
                </a:solidFill>
              </a:rPr>
              <a:t>, 1982, 27). Bencillik görüşüne göre, iyi olan kişinin çıkarlarını tatmin eden şeydir. İnsanların kendi çıkarı dışında hareket etmesi az rastlanan bir durumdur. Bu görüşün şiddetli savunucuları, tüm ahlaki hareketlerimizin kendi çıkarlarımız ile yönlendirildiğini ileri sürmektedirler. Gerçeği söylemek, verdiği sözü tutmak, kopya çekmemek ve benzer davranışlar sergilenerek sağlanacak kişisel çıkarlar ve yararlar vardır. Kahramanlık, gönüllülük, hayırseverlik gibi iyi hareketler bile kişisel çıkar sağlamak amacıyla ortaya konmaktadır. Örneğin, boğulmakta olan bir çocuğu kurtaran kişi, kahraman olarak anılmak ister ya da yüksek riskli durumlara meydan okuyarak heyecan yaşar. Bu nedenle bencillik, etik davranışların “içinde benim için ne var” savı ile harekete geçtiğini ısrarla savunur (</a:t>
            </a:r>
            <a:r>
              <a:rPr lang="tr-TR" dirty="0" err="1">
                <a:solidFill>
                  <a:schemeClr val="tx1"/>
                </a:solidFill>
              </a:rPr>
              <a:t>Desensi</a:t>
            </a:r>
            <a:r>
              <a:rPr lang="tr-TR" dirty="0">
                <a:solidFill>
                  <a:schemeClr val="tx1"/>
                </a:solidFill>
              </a:rPr>
              <a:t> ve </a:t>
            </a:r>
            <a:r>
              <a:rPr lang="tr-TR" dirty="0" err="1">
                <a:solidFill>
                  <a:schemeClr val="tx1"/>
                </a:solidFill>
              </a:rPr>
              <a:t>Rosenberg</a:t>
            </a:r>
            <a:r>
              <a:rPr lang="tr-TR" dirty="0">
                <a:solidFill>
                  <a:schemeClr val="tx1"/>
                </a:solidFill>
              </a:rPr>
              <a:t>, 1996, 55).</a:t>
            </a:r>
          </a:p>
        </p:txBody>
      </p:sp>
    </p:spTree>
    <p:extLst>
      <p:ext uri="{BB962C8B-B14F-4D97-AF65-F5344CB8AC3E}">
        <p14:creationId xmlns:p14="http://schemas.microsoft.com/office/powerpoint/2010/main" val="14282236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solidFill>
                  <a:schemeClr val="tx1"/>
                </a:solidFill>
              </a:rPr>
              <a:t> Psikoloji tarihinde, psikolojik bencilliğin ilkelerini açıklayan ilk önemli kişi </a:t>
            </a:r>
            <a:r>
              <a:rPr lang="tr-TR" dirty="0" err="1">
                <a:solidFill>
                  <a:schemeClr val="tx1"/>
                </a:solidFill>
              </a:rPr>
              <a:t>Hobbes’dir</a:t>
            </a:r>
            <a:r>
              <a:rPr lang="tr-TR" dirty="0">
                <a:solidFill>
                  <a:schemeClr val="tx1"/>
                </a:solidFill>
              </a:rPr>
              <a:t>(1588-1679). </a:t>
            </a:r>
            <a:r>
              <a:rPr lang="tr-TR" dirty="0" err="1">
                <a:solidFill>
                  <a:schemeClr val="tx1"/>
                </a:solidFill>
              </a:rPr>
              <a:t>Hobbes</a:t>
            </a:r>
            <a:r>
              <a:rPr lang="tr-TR" dirty="0">
                <a:solidFill>
                  <a:schemeClr val="tx1"/>
                </a:solidFill>
              </a:rPr>
              <a:t> tüm insan davranışlarını, kişinin çıkarlarının  yönlendirdiğini kanıtlamak için büyük çaba harcamıştır. Ona göre insanoğlu yaratılışı gereği bencildir ve her davranışı kişisel çıkar açısından açıklanabilir (</a:t>
            </a:r>
            <a:r>
              <a:rPr lang="tr-TR" dirty="0" err="1">
                <a:solidFill>
                  <a:schemeClr val="tx1"/>
                </a:solidFill>
              </a:rPr>
              <a:t>Desensi</a:t>
            </a:r>
            <a:r>
              <a:rPr lang="tr-TR" dirty="0">
                <a:solidFill>
                  <a:schemeClr val="tx1"/>
                </a:solidFill>
              </a:rPr>
              <a:t> ve </a:t>
            </a:r>
            <a:r>
              <a:rPr lang="tr-TR" dirty="0" err="1">
                <a:solidFill>
                  <a:schemeClr val="tx1"/>
                </a:solidFill>
              </a:rPr>
              <a:t>Rosenberg</a:t>
            </a:r>
            <a:r>
              <a:rPr lang="tr-TR" dirty="0">
                <a:solidFill>
                  <a:schemeClr val="tx1"/>
                </a:solidFill>
              </a:rPr>
              <a:t>, 1996, 56).</a:t>
            </a:r>
          </a:p>
          <a:p>
            <a:pPr algn="just"/>
            <a:r>
              <a:rPr lang="tr-TR" dirty="0"/>
              <a:t> </a:t>
            </a:r>
            <a:r>
              <a:rPr lang="tr-TR" dirty="0">
                <a:solidFill>
                  <a:schemeClr val="tx1"/>
                </a:solidFill>
              </a:rPr>
              <a:t>İnsan davranışlarının nedenleri hakkında bu tür yorumlanabilir açıklamalar psikolojik bencillik yaklaşımının yetersizliğini  göstermektedir. İnsan davranışlarını çıkar güdüsüne bağlamak olanaklıdır ancak yeterli değildir. Çünkü bencillik insanın doğasının bir parçası ise bu teorinin insanlara önerebileceği  hiçbir şey yoktur. </a:t>
            </a:r>
          </a:p>
        </p:txBody>
      </p:sp>
    </p:spTree>
    <p:extLst>
      <p:ext uri="{BB962C8B-B14F-4D97-AF65-F5344CB8AC3E}">
        <p14:creationId xmlns:p14="http://schemas.microsoft.com/office/powerpoint/2010/main" val="3669476868"/>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Ana Olay</Template>
  <TotalTime>17</TotalTime>
  <Words>968</Words>
  <Application>Microsoft Office PowerPoint</Application>
  <PresentationFormat>Geniş ekran</PresentationFormat>
  <Paragraphs>33</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Century Gothic</vt:lpstr>
      <vt:lpstr>Wingdings 3</vt:lpstr>
      <vt:lpstr>Duman</vt:lpstr>
      <vt:lpstr>Ahlaki gelişim süreci</vt:lpstr>
      <vt:lpstr>PowerPoint Sunusu</vt:lpstr>
      <vt:lpstr>Etik Teorileri</vt:lpstr>
      <vt:lpstr>ETİĞİN TÜRLERİ</vt:lpstr>
      <vt:lpstr>PowerPoint Sunusu</vt:lpstr>
      <vt:lpstr>PowerPoint Sunusu</vt:lpstr>
      <vt:lpstr>1-Teleolojik Teoriler </vt:lpstr>
      <vt:lpstr> Bencillik. </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Ahlaki gelişim sürecine</dc:title>
  <dc:creator>Oğuz Özbek</dc:creator>
  <cp:lastModifiedBy>Oguz.Ozbek</cp:lastModifiedBy>
  <cp:revision>12</cp:revision>
  <dcterms:created xsi:type="dcterms:W3CDTF">2018-05-07T20:05:05Z</dcterms:created>
  <dcterms:modified xsi:type="dcterms:W3CDTF">2020-04-24T12:18:47Z</dcterms:modified>
</cp:coreProperties>
</file>