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64" r:id="rId2"/>
    <p:sldId id="257" r:id="rId3"/>
    <p:sldId id="259" r:id="rId4"/>
    <p:sldId id="265"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031912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146635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79049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4126276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299057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9124585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7912352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683117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119656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924897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913787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203922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612534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667010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050399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858509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23.05.2020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66001540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415BF7C-1286-484B-8833-63D605F44284}"/>
              </a:ext>
            </a:extLst>
          </p:cNvPr>
          <p:cNvSpPr>
            <a:spLocks noGrp="1"/>
          </p:cNvSpPr>
          <p:nvPr>
            <p:ph idx="1"/>
          </p:nvPr>
        </p:nvSpPr>
        <p:spPr>
          <a:xfrm>
            <a:off x="677335" y="742123"/>
            <a:ext cx="8281136" cy="5075581"/>
          </a:xfrm>
        </p:spPr>
        <p:txBody>
          <a:bodyPr>
            <a:normAutofit fontScale="62500" lnSpcReduction="20000"/>
          </a:bodyPr>
          <a:lstStyle/>
          <a:p>
            <a:pPr marL="0" indent="0">
              <a:buNone/>
            </a:pPr>
            <a:r>
              <a:rPr lang="tr-TR" dirty="0"/>
              <a:t>	</a:t>
            </a:r>
            <a:r>
              <a:rPr lang="tr-TR" sz="6300" b="1" dirty="0"/>
              <a:t>	Organizasyon yükümlülükleri</a:t>
            </a:r>
          </a:p>
          <a:p>
            <a:pPr marL="0" indent="0">
              <a:buNone/>
            </a:pPr>
            <a:r>
              <a:rPr lang="tr-TR" sz="6300" b="1" dirty="0"/>
              <a:t>	Organizasyon yükümlülüğünün pratikte görülen en açık şekli, yetkili, sorumlu kişinin tıbbi müdahaleye çağrılmamasıdır. Bu durum, bizzat ilgili kişinin sorumlu tutulmasını gerektirmektedir.</a:t>
            </a:r>
          </a:p>
        </p:txBody>
      </p:sp>
    </p:spTree>
    <p:extLst>
      <p:ext uri="{BB962C8B-B14F-4D97-AF65-F5344CB8AC3E}">
        <p14:creationId xmlns:p14="http://schemas.microsoft.com/office/powerpoint/2010/main" val="2102563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675861"/>
            <a:ext cx="8596668" cy="5365501"/>
          </a:xfrm>
        </p:spPr>
        <p:txBody>
          <a:bodyPr>
            <a:normAutofit fontScale="92500"/>
          </a:bodyPr>
          <a:lstStyle/>
          <a:p>
            <a:pPr marL="0" indent="0">
              <a:buNone/>
            </a:pPr>
            <a:r>
              <a:rPr lang="tr-TR" dirty="0"/>
              <a:t>	</a:t>
            </a:r>
            <a:r>
              <a:rPr lang="tr-TR" sz="4000" b="1" dirty="0"/>
              <a:t>	Hekimin organizasyon yükümlülüğüne ilişkin verilen ilginç bir kararda, meslek sahibi bir hastaya muayenehanesinde muayene için bekleme süresinin oldukça uzun olduğunun bildirilmemesi organizasyon yükümlülüğünün ihmali olarak değerlendirilmiş ve hekim tazminata mahkum edilmiştir.</a:t>
            </a:r>
            <a:endParaRPr lang="tr-TR" b="1" dirty="0"/>
          </a:p>
        </p:txBody>
      </p:sp>
    </p:spTree>
    <p:extLst>
      <p:ext uri="{BB962C8B-B14F-4D97-AF65-F5344CB8AC3E}">
        <p14:creationId xmlns:p14="http://schemas.microsoft.com/office/powerpoint/2010/main" val="74200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874643"/>
            <a:ext cx="8596668" cy="5166719"/>
          </a:xfrm>
        </p:spPr>
        <p:txBody>
          <a:bodyPr/>
          <a:lstStyle/>
          <a:p>
            <a:pPr marL="0" indent="0">
              <a:buNone/>
            </a:pPr>
            <a:r>
              <a:rPr lang="tr-TR" dirty="0"/>
              <a:t>	</a:t>
            </a:r>
            <a:r>
              <a:rPr lang="tr-TR" sz="4000" b="1" dirty="0"/>
              <a:t>	Kullanılan ürün ve ilaçlarla ilgili yükümlülükler</a:t>
            </a:r>
          </a:p>
          <a:p>
            <a:pPr marL="0" indent="0">
              <a:buNone/>
            </a:pPr>
            <a:r>
              <a:rPr lang="tr-TR" sz="4000" b="1" dirty="0"/>
              <a:t>	Gerek hekim ve gerekse hastane, kullanılan tıbbi ürün ve ilaçların doğru kullanılmasını temin ve hastayı muhtemel riskler ve yan etkiler konusunda uyarma yükümlülüğü altındadır.</a:t>
            </a:r>
          </a:p>
        </p:txBody>
      </p:sp>
    </p:spTree>
    <p:extLst>
      <p:ext uri="{BB962C8B-B14F-4D97-AF65-F5344CB8AC3E}">
        <p14:creationId xmlns:p14="http://schemas.microsoft.com/office/powerpoint/2010/main" val="2485252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1C653F8-F61D-4BF0-8980-50BEADCB576C}"/>
              </a:ext>
            </a:extLst>
          </p:cNvPr>
          <p:cNvSpPr>
            <a:spLocks noGrp="1"/>
          </p:cNvSpPr>
          <p:nvPr>
            <p:ph idx="1"/>
          </p:nvPr>
        </p:nvSpPr>
        <p:spPr>
          <a:xfrm>
            <a:off x="677334" y="728871"/>
            <a:ext cx="8596668" cy="5312492"/>
          </a:xfrm>
        </p:spPr>
        <p:txBody>
          <a:bodyPr/>
          <a:lstStyle/>
          <a:p>
            <a:pPr marL="0" indent="0">
              <a:buNone/>
            </a:pPr>
            <a:r>
              <a:rPr lang="tr-TR" dirty="0"/>
              <a:t>		</a:t>
            </a:r>
            <a:r>
              <a:rPr lang="tr-TR" sz="4800" b="1" dirty="0"/>
              <a:t>Hekimler, ilaçlar, tıbbi cihazlar ve aletler için sorumlu tutulabilir. Hekimin kullandığı bir tıbbi ürün bozuk ise ve hasta bundan dolayı zarar görürse, hekim sorumlu olabilir.</a:t>
            </a:r>
            <a:endParaRPr lang="tr-TR" b="1" dirty="0"/>
          </a:p>
        </p:txBody>
      </p:sp>
    </p:spTree>
    <p:extLst>
      <p:ext uri="{BB962C8B-B14F-4D97-AF65-F5344CB8AC3E}">
        <p14:creationId xmlns:p14="http://schemas.microsoft.com/office/powerpoint/2010/main" val="891682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649357"/>
            <a:ext cx="8596668" cy="5392005"/>
          </a:xfrm>
        </p:spPr>
        <p:txBody>
          <a:bodyPr/>
          <a:lstStyle/>
          <a:p>
            <a:pPr marL="0" indent="0">
              <a:buNone/>
            </a:pPr>
            <a:r>
              <a:rPr lang="tr-TR" dirty="0"/>
              <a:t>	</a:t>
            </a:r>
            <a:r>
              <a:rPr lang="tr-TR" sz="4800" b="1" dirty="0"/>
              <a:t>	Mesleki bilgisini geliştirme yükümlülüğü</a:t>
            </a:r>
          </a:p>
          <a:p>
            <a:pPr marL="0" indent="0">
              <a:buNone/>
            </a:pPr>
            <a:r>
              <a:rPr lang="tr-TR" sz="4800" b="1" dirty="0"/>
              <a:t>	Hekimin ödevlerinden birisi de mesleki bilgisini en güncel halde tutmaktır. Bu da meslek içi eğitim ile sağlanır.</a:t>
            </a:r>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424071"/>
            <a:ext cx="8596668" cy="5617292"/>
          </a:xfrm>
        </p:spPr>
        <p:txBody>
          <a:bodyPr>
            <a:normAutofit lnSpcReduction="10000"/>
          </a:bodyPr>
          <a:lstStyle/>
          <a:p>
            <a:pPr marL="0" indent="0">
              <a:buNone/>
            </a:pPr>
            <a:r>
              <a:rPr lang="tr-TR" dirty="0"/>
              <a:t>	</a:t>
            </a:r>
            <a:r>
              <a:rPr lang="tr-TR" sz="5400" b="1" dirty="0"/>
              <a:t>	Hekim için meslek içi eğitim, kendini geliştirme, yenileme ödevi birçok diğer meslek grubuna nazaran çok daha büyük önem arz etmektedir.</a:t>
            </a:r>
            <a:endParaRPr lang="tr-TR" b="1" dirty="0"/>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795131"/>
            <a:ext cx="8596668" cy="5246232"/>
          </a:xfrm>
        </p:spPr>
        <p:txBody>
          <a:bodyPr>
            <a:normAutofit lnSpcReduction="10000"/>
          </a:bodyPr>
          <a:lstStyle/>
          <a:p>
            <a:pPr marL="0" indent="0">
              <a:buNone/>
            </a:pPr>
            <a:r>
              <a:rPr lang="tr-TR" dirty="0"/>
              <a:t>	</a:t>
            </a:r>
            <a:r>
              <a:rPr lang="tr-TR" sz="4400" b="1" dirty="0"/>
              <a:t>	Kimlik tespiti yapma yükümlülüğü</a:t>
            </a:r>
          </a:p>
          <a:p>
            <a:pPr marL="0" indent="0">
              <a:buNone/>
            </a:pPr>
            <a:r>
              <a:rPr lang="tr-TR" sz="4400" b="1" dirty="0"/>
              <a:t>	Hekim, sosyal güvencesi olan veya herhangi bir başka nedenle kimliği belirlenmesi gereken hastaların kimliğinin doğruluğunu denetlemek durumundadır.</a:t>
            </a:r>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649357"/>
            <a:ext cx="8596668" cy="5392005"/>
          </a:xfrm>
        </p:spPr>
        <p:txBody>
          <a:bodyPr/>
          <a:lstStyle/>
          <a:p>
            <a:pPr marL="0" indent="0">
              <a:buNone/>
            </a:pPr>
            <a:r>
              <a:rPr lang="tr-TR" dirty="0"/>
              <a:t>		</a:t>
            </a:r>
            <a:r>
              <a:rPr lang="tr-TR" sz="5400" b="1" dirty="0"/>
              <a:t>Hekim, muayene için gelen kişilerin ibraz ettiği belgedeki kişi olup olmadığını denetlemekle görevlidir.</a:t>
            </a:r>
            <a:endParaRPr lang="tr-TR" b="1" dirty="0"/>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44</TotalTime>
  <Words>227</Words>
  <Application>Microsoft Office PowerPoint</Application>
  <PresentationFormat>Geniş ekran</PresentationFormat>
  <Paragraphs>12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16</cp:revision>
  <dcterms:created xsi:type="dcterms:W3CDTF">2020-05-12T10:57:22Z</dcterms:created>
  <dcterms:modified xsi:type="dcterms:W3CDTF">2020-05-23T13:39:12Z</dcterms:modified>
</cp:coreProperties>
</file>