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
            </a:r>
            <a:br>
              <a:rPr lang="tr-TR" dirty="0" smtClean="0"/>
            </a:br>
            <a:r>
              <a:rPr lang="tr-TR" dirty="0" smtClean="0"/>
              <a:t>Temel </a:t>
            </a:r>
            <a:r>
              <a:rPr lang="tr-TR" dirty="0"/>
              <a:t>Kavramlar</a:t>
            </a:r>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a:t>
            </a:r>
            <a:r>
              <a:rPr lang="en-US" dirty="0" err="1" smtClean="0"/>
              <a:t>Ömer</a:t>
            </a:r>
            <a:r>
              <a:rPr lang="en-US" dirty="0" smtClean="0"/>
              <a:t> </a:t>
            </a:r>
            <a:r>
              <a:rPr lang="en-US" dirty="0" err="1" smtClean="0"/>
              <a:t>Kutlu</a:t>
            </a:r>
            <a:endParaRPr lang="tr-TR" dirty="0" smtClean="0"/>
          </a:p>
          <a:p>
            <a:r>
              <a:rPr lang="tr-TR" dirty="0" smtClean="0"/>
              <a:t>BAŞARI TESTLERİNİN GELİŞTİRİLMESİ</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a:t>Her sistem, gerçekleştirdiği etkinliklerin amaca ne derece hizmet edip etmediğini saptayabilmek için bilgi toplar yani ölçme (gözlem) yapar ve gözlem sonuçlarından yararlanarak bazı, kararlara ulaşmaya çalışır. Herhangi bir sistemle ilgili gözlemler yapmak ve gözlem sonuçlarına dayalı doğru kararlar verebilmek, ölçme ve değerlendirme konusundaki ilkeleri ve yaklaşımları bilmekle ve bu ilkeleri doğru biçimde uygulamakla olasıdır. </a:t>
            </a:r>
          </a:p>
        </p:txBody>
      </p:sp>
    </p:spTree>
    <p:extLst>
      <p:ext uri="{BB962C8B-B14F-4D97-AF65-F5344CB8AC3E}">
        <p14:creationId xmlns:p14="http://schemas.microsoft.com/office/powerpoint/2010/main" val="1586816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a:t>Eğitim sisteminde de doğru kararlara ulaşılması, ölçme ve değerlendirmeyle ilgili ilkelerin bilinmesine ve bu ilkelerin doğru uygulanmasına bağlıdır</a:t>
            </a:r>
            <a:r>
              <a:rPr lang="tr-TR" dirty="0" smtClean="0"/>
              <a:t>. </a:t>
            </a:r>
            <a:r>
              <a:rPr lang="tr-TR" dirty="0"/>
              <a:t>Eğitimde ölçme ve değerlendirme denince akla çoğunlukla puanlar/notlar gelmektedir. </a:t>
            </a:r>
          </a:p>
          <a:p>
            <a:pPr algn="just"/>
            <a:endParaRPr lang="tr-TR" dirty="0"/>
          </a:p>
        </p:txBody>
      </p:sp>
    </p:spTree>
    <p:extLst>
      <p:ext uri="{BB962C8B-B14F-4D97-AF65-F5344CB8AC3E}">
        <p14:creationId xmlns:p14="http://schemas.microsoft.com/office/powerpoint/2010/main" val="7282936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smtClean="0"/>
              <a:t>Oysa </a:t>
            </a:r>
            <a:r>
              <a:rPr lang="tr-TR" dirty="0"/>
              <a:t>ölçme sonuçlarına dayalı olarak yapılan değerlendirmenin doğruluğu eğitim sürecinin bütününden elde edilen başarıya bağlıdır. </a:t>
            </a:r>
            <a:r>
              <a:rPr lang="tr-TR" dirty="0" smtClean="0"/>
              <a:t>Ölçme ve değerlendirme sürecinin temel kavramları denilince akla ilk olarak ölçme ve değerlendirme kavramlarının kendileri gelmektedir.</a:t>
            </a:r>
            <a:endParaRPr lang="tr-TR" dirty="0"/>
          </a:p>
          <a:p>
            <a:pPr algn="just"/>
            <a:endParaRPr lang="tr-TR" dirty="0"/>
          </a:p>
        </p:txBody>
      </p:sp>
    </p:spTree>
    <p:extLst>
      <p:ext uri="{BB962C8B-B14F-4D97-AF65-F5344CB8AC3E}">
        <p14:creationId xmlns:p14="http://schemas.microsoft.com/office/powerpoint/2010/main" val="20775658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Ölçme Nedir?</a:t>
            </a:r>
            <a:endParaRPr lang="tr-TR" dirty="0"/>
          </a:p>
        </p:txBody>
      </p:sp>
      <p:sp>
        <p:nvSpPr>
          <p:cNvPr id="3" name="İçerik Yer Tutucusu 2"/>
          <p:cNvSpPr>
            <a:spLocks noGrp="1"/>
          </p:cNvSpPr>
          <p:nvPr>
            <p:ph idx="1"/>
          </p:nvPr>
        </p:nvSpPr>
        <p:spPr/>
        <p:txBody>
          <a:bodyPr/>
          <a:lstStyle/>
          <a:p>
            <a:pPr marL="0" indent="0" algn="just">
              <a:buNone/>
            </a:pPr>
            <a:r>
              <a:rPr lang="tr-TR" dirty="0"/>
              <a:t>Ölçme gerek günlük yaşamımızda, gerekse bilimsel çalışmalarda önemli bir yer tutar. Bir bilim dalındaki çalışmalar ve bunların uygulamaya konulması, o bilim dalına özgü ölçme araç ve yöntemlerinin bulunmasıyla hızlanmıştır (</a:t>
            </a:r>
            <a:r>
              <a:rPr lang="tr-TR" dirty="0" err="1"/>
              <a:t>Baykul</a:t>
            </a:r>
            <a:r>
              <a:rPr lang="tr-TR" dirty="0"/>
              <a:t>, 2000).	</a:t>
            </a:r>
          </a:p>
          <a:p>
            <a:pPr algn="just"/>
            <a:endParaRPr lang="tr-TR" dirty="0"/>
          </a:p>
        </p:txBody>
      </p:sp>
    </p:spTree>
    <p:extLst>
      <p:ext uri="{BB962C8B-B14F-4D97-AF65-F5344CB8AC3E}">
        <p14:creationId xmlns:p14="http://schemas.microsoft.com/office/powerpoint/2010/main" val="29276482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lgn="just">
              <a:buNone/>
            </a:pPr>
            <a:r>
              <a:rPr lang="tr-TR" dirty="0"/>
              <a:t>Turgut (1984) ölçmeyi, "Bir niteliğin gözlenip gözlem sonucunun sayılarla veya başka sembollerle gösterilmesidir." biçiminde tanımlarken; Tekin (</a:t>
            </a:r>
            <a:r>
              <a:rPr lang="tr-TR" dirty="0" smtClean="0"/>
              <a:t>2014) </a:t>
            </a:r>
            <a:r>
              <a:rPr lang="tr-TR" dirty="0"/>
              <a:t>ölçmeyi, "Belli bir nesnenin ya da nesnelerin belli bir özelliğe sahip olup olmadığının, sahipse sahip oluş derecesinin gözlenip gözlem sonuçlarının sembollerle ve özellikle sayı sembolleriyle ifade edilmesidir." diye tanımlamaktadır.</a:t>
            </a:r>
          </a:p>
          <a:p>
            <a:pPr algn="just"/>
            <a:endParaRPr lang="tr-TR" dirty="0"/>
          </a:p>
        </p:txBody>
      </p:sp>
      <p:sp>
        <p:nvSpPr>
          <p:cNvPr id="4" name="Unvan 1"/>
          <p:cNvSpPr>
            <a:spLocks noGrp="1"/>
          </p:cNvSpPr>
          <p:nvPr>
            <p:ph type="title"/>
          </p:nvPr>
        </p:nvSpPr>
        <p:spPr>
          <a:xfrm>
            <a:off x="838200" y="365125"/>
            <a:ext cx="10515600" cy="1325563"/>
          </a:xfrm>
        </p:spPr>
        <p:txBody>
          <a:bodyPr/>
          <a:lstStyle/>
          <a:p>
            <a:r>
              <a:rPr lang="tr-TR" dirty="0" smtClean="0"/>
              <a:t>Ölçme Nedir?</a:t>
            </a:r>
            <a:endParaRPr lang="tr-TR" dirty="0"/>
          </a:p>
        </p:txBody>
      </p:sp>
    </p:spTree>
    <p:extLst>
      <p:ext uri="{BB962C8B-B14F-4D97-AF65-F5344CB8AC3E}">
        <p14:creationId xmlns:p14="http://schemas.microsoft.com/office/powerpoint/2010/main" val="9712471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Değerlendirme Nedir?</a:t>
            </a:r>
            <a:endParaRPr lang="tr-TR" dirty="0"/>
          </a:p>
        </p:txBody>
      </p:sp>
      <p:sp>
        <p:nvSpPr>
          <p:cNvPr id="3" name="İçerik Yer Tutucusu 2"/>
          <p:cNvSpPr>
            <a:spLocks noGrp="1"/>
          </p:cNvSpPr>
          <p:nvPr>
            <p:ph idx="1"/>
          </p:nvPr>
        </p:nvSpPr>
        <p:spPr/>
        <p:txBody>
          <a:bodyPr/>
          <a:lstStyle/>
          <a:p>
            <a:pPr marL="0" indent="0" algn="just">
              <a:buNone/>
            </a:pPr>
            <a:r>
              <a:rPr lang="tr-TR" dirty="0"/>
              <a:t>Turgut (1984) değerlendirmeyi, "Ölçme sonuçlarını bir ölçüte vurarak bir değer yargısına ulaşma işlemi" olarak tanımlamaktadır. Tanımdan da anlaşılacağı gibi, değerlendirme bir yargıya, bir karara ulaşma işlemidir. </a:t>
            </a:r>
          </a:p>
        </p:txBody>
      </p:sp>
    </p:spTree>
    <p:extLst>
      <p:ext uri="{BB962C8B-B14F-4D97-AF65-F5344CB8AC3E}">
        <p14:creationId xmlns:p14="http://schemas.microsoft.com/office/powerpoint/2010/main" val="2887914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Değerlendirme Nedir?</a:t>
            </a:r>
          </a:p>
        </p:txBody>
      </p:sp>
      <p:sp>
        <p:nvSpPr>
          <p:cNvPr id="3" name="İçerik Yer Tutucusu 2"/>
          <p:cNvSpPr>
            <a:spLocks noGrp="1"/>
          </p:cNvSpPr>
          <p:nvPr>
            <p:ph idx="1"/>
          </p:nvPr>
        </p:nvSpPr>
        <p:spPr/>
        <p:txBody>
          <a:bodyPr/>
          <a:lstStyle/>
          <a:p>
            <a:pPr marL="0" indent="0" algn="just">
              <a:buNone/>
            </a:pPr>
            <a:r>
              <a:rPr lang="tr-TR" dirty="0"/>
              <a:t>Karara ya da yargıya ulaşabilmek için elimizde öncelikle, ölçme sonuçlarının ve bu ölçmelere uygun bir ölçütün ya da ölçütlerin bulunması gerekir. Ölçme sonuçları hakkında anlamlı bir karara ulaşabilmek için, ölçütle ya da ölçütlerle karşılaştırılması gerekir. Ulaşılacak yargının geçerli olabilmesi öncelikle ölçütün geçerli olmasına bağlıdır.</a:t>
            </a:r>
          </a:p>
          <a:p>
            <a:pPr algn="just"/>
            <a:endParaRPr lang="tr-TR" dirty="0"/>
          </a:p>
        </p:txBody>
      </p:sp>
    </p:spTree>
    <p:extLst>
      <p:ext uri="{BB962C8B-B14F-4D97-AF65-F5344CB8AC3E}">
        <p14:creationId xmlns:p14="http://schemas.microsoft.com/office/powerpoint/2010/main" val="668759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lgn="just">
              <a:buNone/>
            </a:pPr>
            <a:r>
              <a:rPr lang="tr-TR" sz="2200" dirty="0" err="1"/>
              <a:t>Baykul,Y</a:t>
            </a:r>
            <a:r>
              <a:rPr lang="tr-TR" sz="2200" dirty="0"/>
              <a:t>. (2000). </a:t>
            </a:r>
            <a:r>
              <a:rPr lang="tr-TR" sz="2200" i="1" dirty="0"/>
              <a:t>Eğitimde ve Psikolojide Ölçme: Klasik Test Teorisi ve Uygulaması. </a:t>
            </a:r>
            <a:r>
              <a:rPr lang="tr-TR" sz="2200" dirty="0"/>
              <a:t>Ankara: </a:t>
            </a:r>
            <a:r>
              <a:rPr lang="tr-TR" sz="2200" dirty="0" smtClean="0"/>
              <a:t>	ÖSYM </a:t>
            </a:r>
            <a:r>
              <a:rPr lang="tr-TR" sz="2200" dirty="0"/>
              <a:t>Yayınları</a:t>
            </a:r>
            <a:r>
              <a:rPr lang="tr-TR" sz="2200" dirty="0" smtClean="0"/>
              <a:t>.</a:t>
            </a:r>
          </a:p>
          <a:p>
            <a:pPr marL="0" indent="0" algn="just">
              <a:buNone/>
            </a:pPr>
            <a:endParaRPr lang="tr-TR" sz="2200" dirty="0"/>
          </a:p>
          <a:p>
            <a:pPr marL="0" indent="0" algn="just">
              <a:buNone/>
            </a:pPr>
            <a:r>
              <a:rPr lang="tr-TR" sz="2200" dirty="0"/>
              <a:t>Tekin, H. (2012). </a:t>
            </a:r>
            <a:r>
              <a:rPr lang="tr-TR" sz="2200" i="1" dirty="0" smtClean="0"/>
              <a:t>Eğitimde</a:t>
            </a:r>
            <a:r>
              <a:rPr lang="tr-TR" sz="2200" i="1" dirty="0"/>
              <a:t> Ölçme ve Değerlendirme (23.baskı). </a:t>
            </a:r>
            <a:r>
              <a:rPr lang="tr-TR" sz="2200" dirty="0"/>
              <a:t>Ankara: Yargı Yayınevi. </a:t>
            </a:r>
          </a:p>
          <a:p>
            <a:pPr marL="0" indent="0" algn="just">
              <a:buNone/>
            </a:pPr>
            <a:endParaRPr lang="tr-TR" sz="2200" dirty="0" smtClean="0"/>
          </a:p>
          <a:p>
            <a:pPr marL="0" indent="0" algn="just">
              <a:buNone/>
            </a:pPr>
            <a:r>
              <a:rPr lang="tr-TR" sz="2200" dirty="0" smtClean="0"/>
              <a:t>Turgut</a:t>
            </a:r>
            <a:r>
              <a:rPr lang="tr-TR" sz="2200" dirty="0"/>
              <a:t>, </a:t>
            </a:r>
            <a:r>
              <a:rPr lang="tr-TR" sz="2200" dirty="0" smtClean="0"/>
              <a:t>F. (1984). </a:t>
            </a:r>
            <a:r>
              <a:rPr lang="tr-TR" sz="2200" i="1" dirty="0"/>
              <a:t>Eğitimde Ölçme ve Değerlendirme.</a:t>
            </a:r>
            <a:r>
              <a:rPr lang="tr-TR" sz="2200" dirty="0"/>
              <a:t> Ankara: Saydam </a:t>
            </a:r>
            <a:r>
              <a:rPr lang="tr-TR" sz="2200" dirty="0" smtClean="0"/>
              <a:t>Matbaacılık.</a:t>
            </a:r>
          </a:p>
        </p:txBody>
      </p:sp>
    </p:spTree>
    <p:extLst>
      <p:ext uri="{BB962C8B-B14F-4D97-AF65-F5344CB8AC3E}">
        <p14:creationId xmlns:p14="http://schemas.microsoft.com/office/powerpoint/2010/main" val="71268880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346</Words>
  <Application>Microsoft Office PowerPoint</Application>
  <PresentationFormat>Geniş ekran</PresentationFormat>
  <Paragraphs>20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 Temel Kavramlar</vt:lpstr>
      <vt:lpstr>PowerPoint Sunusu</vt:lpstr>
      <vt:lpstr>PowerPoint Sunusu</vt:lpstr>
      <vt:lpstr>PowerPoint Sunusu</vt:lpstr>
      <vt:lpstr>Ölçme Nedir?</vt:lpstr>
      <vt:lpstr>Ölçme Nedir?</vt:lpstr>
      <vt:lpstr>Değerlendirme Nedir?</vt:lpstr>
      <vt:lpstr>Değerlendirme Nedir?</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N_TUGCE_SİMSEK</cp:lastModifiedBy>
  <cp:revision>8</cp:revision>
  <dcterms:created xsi:type="dcterms:W3CDTF">2017-05-16T13:19:38Z</dcterms:created>
  <dcterms:modified xsi:type="dcterms:W3CDTF">2018-01-30T14:41:42Z</dcterms:modified>
</cp:coreProperties>
</file>