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CADF3-20C9-4C50-B7DC-728AD552C117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0806C-869F-48CF-9310-A5395E11F96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tr/url?q=http://biyolojivemucizeler.blogspot.com/2009/11/25-gramlk-denetim-uzman-tiroid-bezi.html&amp;sa=U&amp;ei=lGuXUs-zJqPnygPt5ICgBQ&amp;ved=0CDAQ9QEwBA&amp;usg=AFQjCNE9TuqBIOH8tx7NRdsh7TNmwTqN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q=http://www.istanbul.edu.tr/itf/index.php?option=com_content&amp;view=article&amp;id=419&amp;Itemid=137&amp;sa=U&amp;ei=QZGXUoWXGcbesgaisYGYCA&amp;ved=0CCwQ9QEwAg&amp;usg=AFQjCNG9pghIlb98fVCczkrxEoeENKR2A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Başlık"/>
          <p:cNvSpPr>
            <a:spLocks noGrp="1"/>
          </p:cNvSpPr>
          <p:nvPr>
            <p:ph type="ctrTitle"/>
          </p:nvPr>
        </p:nvSpPr>
        <p:spPr>
          <a:xfrm>
            <a:off x="2571750" y="4286250"/>
            <a:ext cx="6443663" cy="11509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E75C01"/>
                </a:solidFill>
                <a:ea typeface="ＭＳ Ｐゴシック" charset="-128"/>
              </a:rPr>
              <a:t>Görüntüleme </a:t>
            </a:r>
            <a:br>
              <a:rPr lang="tr-TR" dirty="0" smtClean="0">
                <a:solidFill>
                  <a:srgbClr val="E75C01"/>
                </a:solidFill>
                <a:ea typeface="ＭＳ Ｐゴシック" charset="-128"/>
              </a:rPr>
            </a:br>
            <a:endParaRPr lang="tr-TR" dirty="0" smtClean="0">
              <a:ea typeface="ＭＳ Ｐゴシック" charset="-128"/>
            </a:endParaRPr>
          </a:p>
        </p:txBody>
      </p:sp>
      <p:sp>
        <p:nvSpPr>
          <p:cNvPr id="2051" name="Title 3"/>
          <p:cNvSpPr txBox="1">
            <a:spLocks/>
          </p:cNvSpPr>
          <p:nvPr/>
        </p:nvSpPr>
        <p:spPr bwMode="auto">
          <a:xfrm>
            <a:off x="2357438" y="2071688"/>
            <a:ext cx="6172200" cy="18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/>
            <a:r>
              <a:rPr lang="en-US" sz="2800" b="1">
                <a:solidFill>
                  <a:schemeClr val="tx2"/>
                </a:solidFill>
                <a:latin typeface="Comic Sans MS" pitchFamily="66" charset="0"/>
              </a:rPr>
              <a:t>KLİNİK NÜKLEER TIP UYGULAMALARI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7635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Tiroid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Sintigrafisi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>
          <a:xfrm>
            <a:off x="539750" y="1341438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b="1" smtClean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ea typeface="ＭＳ Ｐゴシック" charset="-128"/>
              </a:rPr>
              <a:t>Tiroid Sintigrafisi Endikasyonları</a:t>
            </a:r>
          </a:p>
          <a:p>
            <a:pPr eaLnBrk="1" hangingPunct="1"/>
            <a:r>
              <a:rPr lang="tr-TR" b="1" smtClean="0">
                <a:ea typeface="ＭＳ Ｐゴシック" charset="-128"/>
              </a:rPr>
              <a:t>Tiroid nodüllerinin değerlendirilmesi: </a:t>
            </a:r>
          </a:p>
          <a:p>
            <a:pPr lvl="1" eaLnBrk="1" hangingPunct="1"/>
            <a:r>
              <a:rPr lang="tr-TR" b="1" smtClean="0">
                <a:ea typeface="ＭＳ Ｐゴシック" charset="-128"/>
              </a:rPr>
              <a:t>Sıcak nodül (hiperaktif nodül): </a:t>
            </a:r>
            <a:r>
              <a:rPr lang="tr-TR" smtClean="0">
                <a:ea typeface="ＭＳ Ｐゴシック" charset="-128"/>
              </a:rPr>
              <a:t>malignite oranları (&lt;%1). </a:t>
            </a:r>
          </a:p>
          <a:p>
            <a:pPr eaLnBrk="1" hangingPunct="1"/>
            <a:endParaRPr lang="tr-TR" smtClean="0">
              <a:ea typeface="ＭＳ Ｐゴシック" charset="-128"/>
            </a:endParaRP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4286250"/>
            <a:ext cx="2303462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5" y="4286250"/>
            <a:ext cx="2374900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Tiroid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Sintigrafisi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b="1" smtClean="0">
                <a:ea typeface="ＭＳ Ｐゴシック" charset="-128"/>
              </a:rPr>
              <a:t>Tiroid nodüllerinin değerlendirilmesi: </a:t>
            </a:r>
          </a:p>
          <a:p>
            <a:pPr lvl="1" eaLnBrk="1" hangingPunct="1"/>
            <a:r>
              <a:rPr lang="tr-TR" b="1" smtClean="0">
                <a:ea typeface="ＭＳ Ｐゴシック" charset="-128"/>
              </a:rPr>
              <a:t>Soğuk nodül (hipoaktif nodül): </a:t>
            </a:r>
            <a:r>
              <a:rPr lang="tr-TR" smtClean="0">
                <a:ea typeface="ＭＳ Ｐゴシック" charset="-128"/>
              </a:rPr>
              <a:t>malignite oranları (%10-15). </a:t>
            </a:r>
          </a:p>
          <a:p>
            <a:pPr eaLnBrk="1" hangingPunct="1"/>
            <a:endParaRPr lang="tr-TR" smtClean="0">
              <a:ea typeface="ＭＳ Ｐゴシック" charset="-128"/>
            </a:endParaRP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3213100"/>
            <a:ext cx="216058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3213100"/>
            <a:ext cx="2160587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8" y="0"/>
            <a:ext cx="7467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Tiroid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Sintigrafisi</a:t>
            </a:r>
            <a:endParaRPr lang="tr-TR" dirty="0"/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>
          <a:xfrm>
            <a:off x="428625" y="928688"/>
            <a:ext cx="8001000" cy="5715000"/>
          </a:xfrm>
        </p:spPr>
        <p:txBody>
          <a:bodyPr/>
          <a:lstStyle/>
          <a:p>
            <a:pPr eaLnBrk="1" hangingPunct="1"/>
            <a:r>
              <a:rPr lang="tr-TR" b="1" smtClean="0">
                <a:ea typeface="ＭＳ Ｐゴシック" charset="-128"/>
              </a:rPr>
              <a:t>Biyokimyasal veya klinik olarak hipertiroidizm bulguları olan hasta</a:t>
            </a:r>
          </a:p>
          <a:p>
            <a:pPr eaLnBrk="1" hangingPunct="1"/>
            <a:endParaRPr lang="tr-TR" b="1" smtClean="0">
              <a:ea typeface="ＭＳ Ｐゴシック" charset="-128"/>
            </a:endParaRPr>
          </a:p>
          <a:p>
            <a:pPr eaLnBrk="1" hangingPunct="1"/>
            <a:endParaRPr lang="tr-TR" b="1" smtClean="0">
              <a:ea typeface="ＭＳ Ｐゴシック" charset="-128"/>
            </a:endParaRPr>
          </a:p>
          <a:p>
            <a:pPr eaLnBrk="1" hangingPunct="1"/>
            <a:endParaRPr lang="tr-TR" b="1" smtClean="0">
              <a:ea typeface="ＭＳ Ｐゴシック" charset="-128"/>
            </a:endParaRPr>
          </a:p>
          <a:p>
            <a:pPr eaLnBrk="1" hangingPunct="1"/>
            <a:r>
              <a:rPr lang="tr-TR" b="1" smtClean="0">
                <a:ea typeface="ＭＳ Ｐゴシック" charset="-128"/>
              </a:rPr>
              <a:t>Ektopik doku araştırması</a:t>
            </a:r>
          </a:p>
          <a:p>
            <a:pPr eaLnBrk="1" hangingPunct="1"/>
            <a:r>
              <a:rPr lang="tr-TR" b="1" smtClean="0">
                <a:ea typeface="ＭＳ Ｐゴシック" charset="-128"/>
              </a:rPr>
              <a:t>Tiroid ameliyatı geçiren hastada bakiye tiroid dokusunun görüntülenmesi</a:t>
            </a:r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1928813"/>
            <a:ext cx="200818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1928813"/>
            <a:ext cx="20002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25" y="5286375"/>
            <a:ext cx="1801813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5286375"/>
            <a:ext cx="17859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Tiroid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Sintigrafisi</a:t>
            </a:r>
            <a:endParaRPr lang="tr-TR" dirty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075613" cy="4873625"/>
          </a:xfrm>
        </p:spPr>
        <p:txBody>
          <a:bodyPr/>
          <a:lstStyle/>
          <a:p>
            <a:pPr eaLnBrk="1" hangingPunct="1"/>
            <a:r>
              <a:rPr lang="tr-TR" sz="2000" b="1" smtClean="0">
                <a:ea typeface="ＭＳ Ｐゴシック" charset="-128"/>
              </a:rPr>
              <a:t>Konjenital hipotiroidi etyolojisinin araştırılması (</a:t>
            </a:r>
            <a:r>
              <a:rPr lang="tr-TR" sz="2000" smtClean="0">
                <a:ea typeface="ＭＳ Ｐゴシック" charset="-128"/>
              </a:rPr>
              <a:t>agenezi,hemiagenezi, ektopi, dishormonogenezis, geçici hipotiroidi):</a:t>
            </a: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2565400"/>
            <a:ext cx="4968875" cy="414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E75C01"/>
                </a:solidFill>
                <a:ea typeface="ＭＳ Ｐゴシック" charset="-128"/>
              </a:rPr>
              <a:t>İyot-131 sintigrafisi 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sz="1900" smtClean="0">
                <a:ea typeface="ＭＳ Ｐゴシック" charset="-128"/>
              </a:rPr>
              <a:t>Tiroid kanserlerinin takibinde kullanılır.</a:t>
            </a:r>
          </a:p>
          <a:p>
            <a:pPr eaLnBrk="1" hangingPunct="1">
              <a:lnSpc>
                <a:spcPct val="130000"/>
              </a:lnSpc>
            </a:pPr>
            <a:r>
              <a:rPr lang="tr-TR" sz="1900" smtClean="0">
                <a:ea typeface="ＭＳ Ｐゴシック" charset="-128"/>
              </a:rPr>
              <a:t>I-131</a:t>
            </a:r>
            <a:r>
              <a:rPr lang="ja-JP" altLang="tr-TR" sz="1900" smtClean="0"/>
              <a:t>’</a:t>
            </a:r>
            <a:r>
              <a:rPr lang="tr-TR" altLang="ja-JP" sz="1900" smtClean="0"/>
              <a:t>in başlıca avantajı aynı zamanda tedavi ajanı olarak da kullanılmasıdır. </a:t>
            </a:r>
          </a:p>
          <a:p>
            <a:pPr eaLnBrk="1" hangingPunct="1">
              <a:lnSpc>
                <a:spcPct val="130000"/>
              </a:lnSpc>
            </a:pPr>
            <a:r>
              <a:rPr lang="tr-TR" sz="1900" smtClean="0">
                <a:ea typeface="ＭＳ Ｐゴシック" charset="-128"/>
              </a:rPr>
              <a:t>Bakiye, nüks ve metastatik tiroid kanserlerinin I-131 ile görüntülenmesi iki şekilde yapılır.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600" b="1" smtClean="0">
                <a:ea typeface="ＭＳ Ｐゴシック" charset="-128"/>
              </a:rPr>
              <a:t>Yüksek doz sonrası I-131 sintigrafisi </a:t>
            </a:r>
            <a:r>
              <a:rPr lang="tr-TR" sz="1400" b="1" smtClean="0">
                <a:ea typeface="ＭＳ Ｐゴシック" charset="-128"/>
              </a:rPr>
              <a:t>(tedavi dozu)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600" b="1" smtClean="0">
                <a:ea typeface="ＭＳ Ｐゴシック" charset="-128"/>
              </a:rPr>
              <a:t>Düşük doz sonrası I-131 sintigrafisi </a:t>
            </a:r>
            <a:r>
              <a:rPr lang="tr-TR" sz="1400" b="1" smtClean="0">
                <a:ea typeface="ＭＳ Ｐゴシック" charset="-128"/>
              </a:rPr>
              <a:t>(tanı dozu)</a:t>
            </a:r>
            <a:endParaRPr lang="tr-TR" sz="1400" smtClean="0">
              <a:ea typeface="ＭＳ Ｐゴシック" charset="-128"/>
            </a:endParaRP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1557338"/>
            <a:ext cx="1943100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1557338"/>
            <a:ext cx="1944687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5 Metin kutusu"/>
          <p:cNvSpPr txBox="1">
            <a:spLocks noChangeArrowheads="1"/>
          </p:cNvSpPr>
          <p:nvPr/>
        </p:nvSpPr>
        <p:spPr bwMode="auto">
          <a:xfrm>
            <a:off x="4643438" y="5805488"/>
            <a:ext cx="16065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/>
              <a:t>Tedavi sonrası</a:t>
            </a:r>
          </a:p>
        </p:txBody>
      </p:sp>
      <p:sp>
        <p:nvSpPr>
          <p:cNvPr id="15367" name="6 Metin kutusu"/>
          <p:cNvSpPr txBox="1">
            <a:spLocks noChangeArrowheads="1"/>
          </p:cNvSpPr>
          <p:nvPr/>
        </p:nvSpPr>
        <p:spPr bwMode="auto">
          <a:xfrm>
            <a:off x="6732588" y="5876925"/>
            <a:ext cx="1654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/>
              <a:t>Düşük doz-tanı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468313" y="476250"/>
            <a:ext cx="7467600" cy="1143000"/>
          </a:xfrm>
        </p:spPr>
        <p:txBody>
          <a:bodyPr/>
          <a:lstStyle/>
          <a:p>
            <a:pPr eaLnBrk="1" hangingPunct="1"/>
            <a:r>
              <a:rPr lang="tr-TR" b="1" smtClean="0">
                <a:solidFill>
                  <a:schemeClr val="accent1"/>
                </a:solidFill>
                <a:ea typeface="ＭＳ Ｐゴシック" charset="-128"/>
              </a:rPr>
              <a:t>Klinik Nükleer Tıp Uygulamaları  </a:t>
            </a:r>
            <a:r>
              <a:rPr lang="tr-TR" smtClean="0">
                <a:solidFill>
                  <a:schemeClr val="accent1"/>
                </a:solidFill>
                <a:ea typeface="ＭＳ Ｐゴシック" charset="-128"/>
              </a:rPr>
              <a:t/>
            </a:r>
            <a:br>
              <a:rPr lang="tr-TR" smtClean="0">
                <a:solidFill>
                  <a:schemeClr val="accent1"/>
                </a:solidFill>
                <a:ea typeface="ＭＳ Ｐゴシック" charset="-128"/>
              </a:rPr>
            </a:br>
            <a:endParaRPr lang="tr-TR" sz="2400" smtClean="0">
              <a:solidFill>
                <a:srgbClr val="9A3D01"/>
              </a:solidFill>
              <a:ea typeface="ＭＳ Ｐゴシック" charset="-128"/>
            </a:endParaRPr>
          </a:p>
        </p:txBody>
      </p:sp>
      <p:sp>
        <p:nvSpPr>
          <p:cNvPr id="3075" name="2 İçerik Yer Tutucusu"/>
          <p:cNvSpPr>
            <a:spLocks noGrp="1"/>
          </p:cNvSpPr>
          <p:nvPr>
            <p:ph idx="1"/>
          </p:nvPr>
        </p:nvSpPr>
        <p:spPr>
          <a:xfrm>
            <a:off x="755650" y="1557338"/>
            <a:ext cx="7345363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Endokrin Sistem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Dolaşım Sistemi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Solunum Sistemi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Gastrointestinal Sistem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Ürogenital Sistem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İskelet Sistemi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Santral Sinir Sistemi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Onkoloji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Endokrin Sistem 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931150" cy="487362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rgbClr val="E75C01"/>
                </a:solidFill>
                <a:ea typeface="ＭＳ Ｐゴシック" charset="-128"/>
              </a:rPr>
              <a:t>Tiroid bezi:</a:t>
            </a:r>
            <a:r>
              <a:rPr lang="tr-TR" smtClean="0">
                <a:ea typeface="ＭＳ Ｐゴシック" charset="-128"/>
              </a:rPr>
              <a:t> Nükleer Tıp yöntemleri ile ilk incelenen organlardan birisi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smtClean="0">
              <a:ea typeface="ＭＳ Ｐゴシック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tr-TR" smtClean="0">
              <a:ea typeface="ＭＳ Ｐゴシック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tr-TR" smtClean="0">
              <a:ea typeface="ＭＳ Ｐゴシック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ea typeface="ＭＳ Ｐゴシック" charset="-128"/>
              </a:rPr>
              <a:t>Endemik guatr sık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ea typeface="ＭＳ Ｐゴシック" charset="-128"/>
              </a:rPr>
              <a:t>Tiroid bezi ile ilgili tetkikler: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smtClean="0">
                <a:ea typeface="ＭＳ Ｐゴシック" charset="-128"/>
              </a:rPr>
              <a:t>Tiroid sintigrafisi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smtClean="0">
                <a:ea typeface="ＭＳ Ｐゴシック" charset="-128"/>
              </a:rPr>
              <a:t>Tiroid uptake testi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smtClean="0">
                <a:ea typeface="ＭＳ Ｐゴシック" charset="-128"/>
              </a:rPr>
              <a:t>Diferansiye tiroid kanserlerinin tanı ve takibi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smtClean="0">
              <a:ea typeface="ＭＳ Ｐゴシック" charset="-128"/>
            </a:endParaRPr>
          </a:p>
        </p:txBody>
      </p:sp>
      <p:pic>
        <p:nvPicPr>
          <p:cNvPr id="4100" name="Picture 2" descr="http://t0.gstatic.com/images?q=tbn:ANd9GcRaUKJpECp3SwtW20sBFUUKX9itKEBETpxG6NMVvHsLpO-Bu-uu7IzIrd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276475"/>
            <a:ext cx="21986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>
          <a:xfrm>
            <a:off x="468313" y="260350"/>
            <a:ext cx="7467600" cy="86995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E75C01"/>
                </a:solidFill>
                <a:ea typeface="ＭＳ Ｐゴシック" charset="-128"/>
              </a:rPr>
              <a:t>Tiroid – radyoaktif ajanlar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468313" y="1196975"/>
            <a:ext cx="7858125" cy="5327650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sz="2900" smtClean="0">
                <a:solidFill>
                  <a:schemeClr val="accent1"/>
                </a:solidFill>
                <a:ea typeface="ＭＳ Ｐゴシック" charset="-128"/>
              </a:rPr>
              <a:t>Radyoaktif iyot (I-123, I-131):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Tiroid uptake testi ve tiroid sintigrafisinin temeli tiroidin normal fonksiyonu sırasında doğada bulunan iyodu (İyot-127) kullanmasına dayanmaktadır. 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Sintigrafi ve uptake testinde doğal iyot yerine radyoaktif iyot formları (İyot-123, İyot-131) kullanılarak tiroid bezinin fonksiyonu ile ilgili bilgi edinilir. 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Radyoaktif iyot tiroid hücresinde doğal iyot gibi davranır.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Oral yoldan verilmesinden sonra 2. saatte tiroid folikül hücreleri tarafından alınır (uptake), 24. saatte organifiye olur. </a:t>
            </a:r>
          </a:p>
          <a:p>
            <a:pPr algn="just" eaLnBrk="1" hangingPunct="1">
              <a:lnSpc>
                <a:spcPct val="140000"/>
              </a:lnSpc>
            </a:pPr>
            <a:r>
              <a:rPr lang="tr-TR" sz="1800" smtClean="0">
                <a:ea typeface="ＭＳ Ｐゴシック" charset="-128"/>
              </a:rPr>
              <a:t>Bu mekanizma ile tiroid hücresinde yerleşerek fonksiyon gösteren tiroid dokusunu görünür hale getirir. </a:t>
            </a:r>
          </a:p>
          <a:p>
            <a:pPr eaLnBrk="1" hangingPunct="1">
              <a:lnSpc>
                <a:spcPct val="110000"/>
              </a:lnSpc>
            </a:pPr>
            <a:endParaRPr lang="tr-TR" smtClean="0">
              <a:ea typeface="ＭＳ Ｐゴシック" charset="-128"/>
            </a:endParaRPr>
          </a:p>
          <a:p>
            <a:pPr eaLnBrk="1" hangingPunct="1">
              <a:lnSpc>
                <a:spcPct val="110000"/>
              </a:lnSpc>
            </a:pPr>
            <a:endParaRPr lang="tr-TR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E75C01"/>
                </a:solidFill>
                <a:ea typeface="ＭＳ Ｐゴシック" charset="-128"/>
              </a:rPr>
              <a:t>Tiroid – radyoaktif ajanlar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sz="2900" smtClean="0">
                <a:solidFill>
                  <a:schemeClr val="accent1"/>
                </a:solidFill>
                <a:ea typeface="ＭＳ Ｐゴシック" charset="-128"/>
              </a:rPr>
              <a:t>Teknesyum-99m: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İntravenöz yoldan verilir.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Molekül çapının iyot molekülüne çok yakın olması nedeniyle tiroid tarafından iyot molekülü gibi algılanarak hücre içine (uptake) alınır.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İyottan farklı olarak organifikasyon aşamasına ilerleyemez ve hücre dışına çıkar.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Hücre içinde bulunduğu zaman sırasında (enjeksiyondan sonra 15.-25.dak.) görüntü alınarak tiroid sintigrafisi elde edilir.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smtClean="0">
                <a:solidFill>
                  <a:srgbClr val="E75C01"/>
                </a:solidFill>
                <a:ea typeface="ＭＳ Ｐゴシック" charset="-128"/>
              </a:rPr>
              <a:t>Radyonüklid Uptake Mekanizması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>
          <a:xfrm>
            <a:off x="827088" y="4941888"/>
            <a:ext cx="7026275" cy="1531937"/>
          </a:xfrm>
        </p:spPr>
        <p:txBody>
          <a:bodyPr/>
          <a:lstStyle/>
          <a:p>
            <a:pPr eaLnBrk="1" hangingPunct="1"/>
            <a:r>
              <a:rPr lang="en-US" sz="1600" smtClean="0">
                <a:ea typeface="ＭＳ Ｐゴシック" charset="-128"/>
              </a:rPr>
              <a:t>(TcO</a:t>
            </a:r>
            <a:r>
              <a:rPr lang="en-US" sz="1600" baseline="-25000" smtClean="0">
                <a:ea typeface="ＭＳ Ｐゴシック" charset="-128"/>
              </a:rPr>
              <a:t>4</a:t>
            </a:r>
            <a:r>
              <a:rPr lang="en-US" sz="1600" baseline="30000" smtClean="0">
                <a:ea typeface="ＭＳ Ｐゴシック" charset="-128"/>
              </a:rPr>
              <a:t>-</a:t>
            </a:r>
            <a:r>
              <a:rPr lang="en-US" sz="1600" smtClean="0">
                <a:ea typeface="ＭＳ Ｐゴシック" charset="-128"/>
              </a:rPr>
              <a:t>) monoval</a:t>
            </a:r>
            <a:r>
              <a:rPr lang="tr-TR" sz="1600" smtClean="0">
                <a:ea typeface="ＭＳ Ｐゴシック" charset="-128"/>
              </a:rPr>
              <a:t>an anyon olup </a:t>
            </a:r>
            <a:r>
              <a:rPr lang="en-US" sz="1600" smtClean="0">
                <a:ea typeface="ＭＳ Ｐゴシック" charset="-128"/>
              </a:rPr>
              <a:t>a</a:t>
            </a:r>
            <a:r>
              <a:rPr lang="tr-TR" sz="1600" smtClean="0">
                <a:ea typeface="ＭＳ Ｐゴシック" charset="-128"/>
              </a:rPr>
              <a:t>ktif</a:t>
            </a:r>
            <a:r>
              <a:rPr lang="en-US" sz="1600" smtClean="0">
                <a:ea typeface="ＭＳ Ｐゴシック" charset="-128"/>
              </a:rPr>
              <a:t> transport me</a:t>
            </a:r>
            <a:r>
              <a:rPr lang="tr-TR" sz="1600" smtClean="0">
                <a:ea typeface="ＭＳ Ｐゴシック" charset="-128"/>
              </a:rPr>
              <a:t>kanizması ile tutulur</a:t>
            </a:r>
          </a:p>
          <a:p>
            <a:pPr eaLnBrk="1" hangingPunct="1"/>
            <a:r>
              <a:rPr lang="tr-TR" sz="1600" smtClean="0">
                <a:ea typeface="ＭＳ Ｐゴシック" charset="-128"/>
              </a:rPr>
              <a:t> Trapping sonrası organifikasyona uğramayıp yavaşça atılır</a:t>
            </a:r>
          </a:p>
          <a:p>
            <a:pPr eaLnBrk="1" hangingPunct="1"/>
            <a:r>
              <a:rPr lang="tr-TR" sz="1600" smtClean="0">
                <a:ea typeface="ＭＳ Ｐゴシック" charset="-128"/>
              </a:rPr>
              <a:t> Maksimum tiroid aktivitesine enjeksiyon sonrası </a:t>
            </a:r>
            <a:r>
              <a:rPr lang="en-US" sz="1600" smtClean="0">
                <a:ea typeface="ＭＳ Ｐゴシック" charset="-128"/>
              </a:rPr>
              <a:t>20</a:t>
            </a:r>
            <a:r>
              <a:rPr lang="tr-TR" sz="1600" smtClean="0">
                <a:ea typeface="ＭＳ Ｐゴシック" charset="-128"/>
              </a:rPr>
              <a:t>-</a:t>
            </a:r>
            <a:r>
              <a:rPr lang="en-US" sz="1600" smtClean="0">
                <a:ea typeface="ＭＳ Ｐゴシック" charset="-128"/>
              </a:rPr>
              <a:t>40</a:t>
            </a:r>
            <a:r>
              <a:rPr lang="tr-TR" sz="1600" smtClean="0">
                <a:ea typeface="ＭＳ Ｐゴシック" charset="-128"/>
              </a:rPr>
              <a:t>.dk</a:t>
            </a:r>
            <a:r>
              <a:rPr lang="ja-JP" altLang="tr-TR" sz="1600" smtClean="0"/>
              <a:t>’</a:t>
            </a:r>
            <a:r>
              <a:rPr lang="tr-TR" altLang="ja-JP" sz="1600" smtClean="0"/>
              <a:t>da erişilir</a:t>
            </a:r>
          </a:p>
          <a:p>
            <a:pPr eaLnBrk="1" hangingPunct="1"/>
            <a:r>
              <a:rPr lang="tr-TR" sz="1600" smtClean="0">
                <a:ea typeface="ＭＳ Ｐゴシック" charset="-128"/>
              </a:rPr>
              <a:t> Enjekte edilen aktivitenin sadece %</a:t>
            </a:r>
            <a:r>
              <a:rPr lang="en-US" sz="1600" smtClean="0">
                <a:ea typeface="ＭＳ Ｐゴシック" charset="-128"/>
              </a:rPr>
              <a:t>2-4</a:t>
            </a:r>
            <a:r>
              <a:rPr lang="ja-JP" altLang="tr-TR" sz="1600" smtClean="0"/>
              <a:t>’</a:t>
            </a:r>
            <a:r>
              <a:rPr lang="tr-TR" altLang="ja-JP" sz="1600" smtClean="0"/>
              <a:t>ü </a:t>
            </a:r>
            <a:r>
              <a:rPr lang="en-US" altLang="ja-JP" sz="1600" smtClean="0"/>
              <a:t>t</a:t>
            </a:r>
            <a:r>
              <a:rPr lang="tr-TR" altLang="ja-JP" sz="1600" smtClean="0"/>
              <a:t>i</a:t>
            </a:r>
            <a:r>
              <a:rPr lang="en-US" altLang="ja-JP" sz="1600" smtClean="0"/>
              <a:t>roid</a:t>
            </a:r>
            <a:r>
              <a:rPr lang="tr-TR" altLang="ja-JP" sz="1600" smtClean="0"/>
              <a:t> bezinde tutulur</a:t>
            </a:r>
          </a:p>
          <a:p>
            <a:pPr eaLnBrk="1" hangingPunct="1"/>
            <a:endParaRPr lang="tr-TR" smtClean="0">
              <a:ea typeface="ＭＳ Ｐゴシック" charset="-128"/>
            </a:endParaRPr>
          </a:p>
        </p:txBody>
      </p:sp>
      <p:pic>
        <p:nvPicPr>
          <p:cNvPr id="7172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628775"/>
            <a:ext cx="6913562" cy="31670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188913"/>
            <a:ext cx="7467600" cy="809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</a:rPr>
              <a:t>Tiroid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</a:rPr>
              <a:t> Uptake Testi</a:t>
            </a:r>
            <a:endParaRPr lang="tr-T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39750" y="1052513"/>
            <a:ext cx="7416800" cy="46799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Radyoaktif iyot (RAI) veya teknesyum ile yapılır.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1600" smtClean="0">
                <a:solidFill>
                  <a:schemeClr val="accent1"/>
                </a:solidFill>
                <a:ea typeface="ＭＳ Ｐゴシック" charset="-128"/>
              </a:rPr>
              <a:t>Yöntem (radyoaktif iyot kullanılarak):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Standart dozda RAI</a:t>
            </a:r>
            <a:r>
              <a:rPr lang="ja-JP" altLang="tr-TR" sz="1600" smtClean="0"/>
              <a:t>’</a:t>
            </a:r>
            <a:r>
              <a:rPr lang="tr-TR" altLang="ja-JP" sz="1600" smtClean="0"/>
              <a:t>un oral olarak verilmesini takiben belirli bir zaman aralığında tiroid bezi tarafından tutulan miktarının yüzde olarak ölçülmesidir.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Bir görüntüleme yöntemi olmayıp sayısal sonuç veren bir testtir.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Uptake cihazı adı verilen özel bir cihaz kullanılarak test uygulanır.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Standart adı verilen belirli miktarda radyoaktif iyot cihazda sayıldıktan sonra hastaya içirilir.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2. ve 24. saatlerde cihaz yardımıyla boyun bölgesinden sayımlar alınır.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Sayımlar tiroid bezi tarafından tutulan radyoaktif iyodu yansıtır.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Elde edilen sayımların standart sayımlara bölünmesi ile uptake değerleri hesaplanır.</a:t>
            </a:r>
          </a:p>
        </p:txBody>
      </p:sp>
      <p:pic>
        <p:nvPicPr>
          <p:cNvPr id="8196" name="Picture 2" descr="http://t0.gstatic.com/images?q=tbn:ANd9GcQMpv7gGwdYnB_ypLJ-Le_cDR9yZeB5w0dW_D2mj-gqegY2lLBEYU18HB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188913"/>
            <a:ext cx="2160588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</a:rPr>
              <a:t>Tiroid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</a:rPr>
              <a:t> Uptake Testi</a:t>
            </a:r>
            <a:endParaRPr lang="tr-T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>
          <a:xfrm>
            <a:off x="611188" y="1341438"/>
            <a:ext cx="7705725" cy="51117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Normal değerler 24. saatte % 10–30 aralığındadır.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Yüksek uptake: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Graves</a:t>
            </a:r>
            <a:r>
              <a:rPr lang="ja-JP" altLang="tr-TR" sz="1400" smtClean="0"/>
              <a:t>’</a:t>
            </a:r>
            <a:r>
              <a:rPr lang="tr-TR" altLang="ja-JP" sz="1400" smtClean="0"/>
              <a:t> hastalığı (&gt;%50),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Toksik nodüler ve multinodüler guatr,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Subakut ve sessiz tiroiditin iyileşme fazında</a:t>
            </a:r>
          </a:p>
          <a:p>
            <a:pPr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Düşük uptake: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Kronik atrofik tiroidit,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Subakut ve sessiz tiroiditin başlangıç dönemi (&lt;%5)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Ekzojen iyot alımı,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İlaçlar (propiltioürasil, metimazol, perklorat, tiosiyanat gibi),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Boyun bölgesine radyoterapi yapılması*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err="1" smtClean="0">
                <a:solidFill>
                  <a:schemeClr val="accent1">
                    <a:lumMod val="75000"/>
                  </a:schemeClr>
                </a:solidFill>
              </a:rPr>
              <a:t>Tiroid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 Uptake Testi</a:t>
            </a:r>
            <a:endParaRPr lang="tr-TR" dirty="0"/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931150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chemeClr val="accent1"/>
                </a:solidFill>
                <a:ea typeface="ＭＳ Ｐゴシック" charset="-128"/>
              </a:rPr>
              <a:t>Endikasyonlar: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Radyoaktif iyot tedavisi uygulanacak hipertiroidi hastalarında verilecek iyot dozunun hesaplanması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Düşük ve yüksek uptake gösteren hipertiroidilerin ayırıcı tanısı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tr-TR" sz="2000" b="1" smtClean="0">
              <a:solidFill>
                <a:schemeClr val="accent1"/>
              </a:solidFill>
              <a:ea typeface="ＭＳ Ｐゴシック" charset="-128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chemeClr val="accent1"/>
                </a:solidFill>
                <a:ea typeface="ＭＳ Ｐゴシック" charset="-128"/>
              </a:rPr>
              <a:t>Not:</a:t>
            </a:r>
            <a:r>
              <a:rPr lang="tr-TR" sz="2000" b="1" smtClean="0">
                <a:ea typeface="ＭＳ Ｐゴシック" charset="-128"/>
              </a:rPr>
              <a:t> </a:t>
            </a:r>
            <a:r>
              <a:rPr lang="tr-TR" sz="2000" smtClean="0">
                <a:ea typeface="ＭＳ Ｐゴシック" charset="-128"/>
              </a:rPr>
              <a:t>Teknesyum ile yapılan uptake testinde yöntem farklıdır ve radyoaktif maddenin iv verilmesinden sonra gama kamera yardımıyla hesaplanır.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Normal değeri % 0.3-3.3 aralığındadır.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Application>Microsoft Office PowerPoint</Application>
  <PresentationFormat>Ekran Gösterisi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Görüntüleme  </vt:lpstr>
      <vt:lpstr>Klinik Nükleer Tıp Uygulamaları   </vt:lpstr>
      <vt:lpstr>Endokrin Sistem </vt:lpstr>
      <vt:lpstr>Tiroid – radyoaktif ajanlar</vt:lpstr>
      <vt:lpstr>Tiroid – radyoaktif ajanlar</vt:lpstr>
      <vt:lpstr>Radyonüklid Uptake Mekanizması</vt:lpstr>
      <vt:lpstr>Tiroid Uptake Testi</vt:lpstr>
      <vt:lpstr>Tiroid Uptake Testi</vt:lpstr>
      <vt:lpstr>Tiroid Uptake Testi</vt:lpstr>
      <vt:lpstr>Tiroid Sintigrafisi</vt:lpstr>
      <vt:lpstr>Tiroid Sintigrafisi</vt:lpstr>
      <vt:lpstr>Tiroid Sintigrafisi</vt:lpstr>
      <vt:lpstr>Tiroid Sintigrafisi</vt:lpstr>
      <vt:lpstr>İyot-131 sintigrafisi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Görüntüleme  </dc:title>
  <dc:creator>KALPMERKZ1677</dc:creator>
  <cp:lastModifiedBy>KALPMERKZ1677</cp:lastModifiedBy>
  <cp:revision>1</cp:revision>
  <dcterms:created xsi:type="dcterms:W3CDTF">2017-07-03T12:38:30Z</dcterms:created>
  <dcterms:modified xsi:type="dcterms:W3CDTF">2017-07-03T12:38:52Z</dcterms:modified>
</cp:coreProperties>
</file>