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69" r:id="rId2"/>
    <p:sldId id="301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9"/>
    <p:restoredTop sz="94991"/>
  </p:normalViewPr>
  <p:slideViewPr>
    <p:cSldViewPr snapToGrid="0" snapToObjects="1">
      <p:cViewPr varScale="1">
        <p:scale>
          <a:sx n="90" d="100"/>
          <a:sy n="90" d="100"/>
        </p:scale>
        <p:origin x="9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F9CC1-A90F-B74D-B425-0A7C26B6CA36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3DD4A-05DF-8A47-96BC-FC43D42C3E4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06168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643DF-656D-7F4B-8F31-72065A0B5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EA64F6-72C0-FE4B-BD0C-E159862D60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DAA3A3-5FD6-E940-8752-6D15D76C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C1230-A37F-DD48-99EC-858728A1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73D1C-F6F2-FE41-8CA4-BD0215E25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8207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72D2D-1F64-2E46-B28B-671365A97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E3D1CF-EA1E-A64A-8A31-FFECFCE9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F04C5-2B96-9E42-B870-81C5FFC8C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7F61C-6D4B-D446-9E42-C9E2949BC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AEC65-96B2-8542-A545-B53B473A3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0284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FDF6CC-BAB6-8442-B8AE-7FF7DFB7F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7BE5E-0DB8-BD4B-96E6-6B69145F8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85DE0-1444-274B-A1BB-2C3E6C202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749EE-0E2C-C44E-9023-48CC8C8B2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C76DA-4662-BA4A-B638-B66727739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4502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B3DAE-EE75-724E-80A9-F89F0760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FD593-D938-4247-AF1B-D31D6A9FA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02AB2-B07A-6F4A-A84D-D0EB8CE8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787BF-6F76-BB47-A507-9423D6C08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25D5B-43E7-0546-A602-5D025545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220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E8529-4939-444C-AAA5-3211AA7F3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4F629-EB4E-4A43-851B-27D034828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41D535-C5C9-3340-BB75-0BBE8A011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2D1BE-339A-B44E-8AA9-BACDEB16E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DF4E7-EDBB-CA44-A129-2723A021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061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11E16-0ECE-4D4D-89D8-98244CFD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2D1BD-9B5B-4D49-80EF-03C6A1662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55E6A-A46B-7449-8FA0-75E654F7DD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D8612-A07D-F248-875B-48375598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DB9E0-4706-2945-B564-91CAA0EC2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20CE2-05B9-184E-B3F1-2B94E676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9357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F7DDB-34C3-1B43-9F8F-9ABCABFC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0522D-6B55-024C-9D61-CCA2DF816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31567-B404-264C-BD59-C4EA496FC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1B0603-2C09-EC48-800A-EE947EDDB0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1466CC-82A6-7E40-8705-CEBD3DD093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9A899B-0D1B-EC4D-8108-E4E6BA483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42BCB5-D0D0-104D-9850-BC94289E3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B1438E-1992-3648-803E-1CADA1B4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041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81D1-5388-7241-8DB0-A7C061D5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E9B2A-6832-C548-8A09-5B79B90F1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2BF8BF-29A3-FB40-AF58-3C29F2024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375E18-BBAE-5346-901D-6FDCD179F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823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ABBA99-EE13-F645-B74A-D827EC4B0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159551-8718-2646-AA95-E352159A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117ED-746B-F743-AA76-C116DCCC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8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51BB-61DF-574C-8A27-BEC841FA8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8B5DA-2B17-2140-AF72-246DA646D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F8D7D0-4574-6F48-8251-D0D619913B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A9129-4F71-DB47-846E-A11B46CC6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47F8AE-917C-B346-A61E-C84F91488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A44F8-8E0A-D645-9099-0BF12A5DB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968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6D850-75A5-9C4C-BA36-CD0EBD403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6A626E-CA35-FC4B-9114-54BAEE716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226C48-D2D1-5044-B2D6-5D3990FF7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E89DC-D4DD-904F-9D61-419004B57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F01F96-55DB-174D-BAE4-699F4034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70A0D-84F2-8643-8D71-3F9A5B5F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6475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494245-B2ED-5B43-8C3E-CB3BF27E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B6BD43-DDE9-BC4A-BC5F-239BE60E7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14AB2-CDDD-F24E-B119-96BAC65C72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3474-E0F7-5B4B-9514-2FC78F879998}" type="datetimeFigureOut">
              <a:rPr lang="x-none" smtClean="0"/>
              <a:t>31.03.2021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2DF72A-A2C3-AC42-A71E-14E65DEF26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8300D3-8A8F-4642-A391-9C5EFEDF5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0E9F5-A908-DA41-AF05-26E72985E2C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913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599435" y="3217991"/>
            <a:ext cx="5667375" cy="19089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MSS201 – İŞLETME YÖNETİMİ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MSS421 – İŞ YÖNETİMİ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i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(MADEN İŞLETMESİ’NE YÖNELİK)</a:t>
            </a:r>
            <a:endParaRPr lang="en-US" sz="2800" b="1" i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111A83C6-3159-48A2-95E0-D9A872D3E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0618" cy="2896258"/>
          </a:xfrm>
          <a:custGeom>
            <a:avLst/>
            <a:gdLst>
              <a:gd name="connsiteX0" fmla="*/ 0 w 5920618"/>
              <a:gd name="connsiteY0" fmla="*/ 0 h 2896258"/>
              <a:gd name="connsiteX1" fmla="*/ 3191370 w 5920618"/>
              <a:gd name="connsiteY1" fmla="*/ 0 h 2896258"/>
              <a:gd name="connsiteX2" fmla="*/ 3346315 w 5920618"/>
              <a:gd name="connsiteY2" fmla="*/ 0 h 2896258"/>
              <a:gd name="connsiteX3" fmla="*/ 5920618 w 5920618"/>
              <a:gd name="connsiteY3" fmla="*/ 0 h 2896258"/>
              <a:gd name="connsiteX4" fmla="*/ 4583705 w 5920618"/>
              <a:gd name="connsiteY4" fmla="*/ 2896258 h 2896258"/>
              <a:gd name="connsiteX5" fmla="*/ 3346315 w 5920618"/>
              <a:gd name="connsiteY5" fmla="*/ 2896258 h 2896258"/>
              <a:gd name="connsiteX6" fmla="*/ 1854457 w 5920618"/>
              <a:gd name="connsiteY6" fmla="*/ 2896258 h 2896258"/>
              <a:gd name="connsiteX7" fmla="*/ 0 w 5920618"/>
              <a:gd name="connsiteY7" fmla="*/ 2896258 h 289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20618" h="2896258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8" y="0"/>
                </a:lnTo>
                <a:lnTo>
                  <a:pt x="4583705" y="2896258"/>
                </a:lnTo>
                <a:lnTo>
                  <a:pt x="3346315" y="2896258"/>
                </a:lnTo>
                <a:lnTo>
                  <a:pt x="1854457" y="2896258"/>
                </a:lnTo>
                <a:lnTo>
                  <a:pt x="0" y="289625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5174" y="640080"/>
            <a:ext cx="4272228" cy="4188823"/>
          </a:xfrm>
          <a:prstGeom prst="rect">
            <a:avLst/>
          </a:prstGeom>
        </p:spPr>
      </p:pic>
      <p:sp>
        <p:nvSpPr>
          <p:cNvPr id="27" name="Freeform 5">
            <a:extLst>
              <a:ext uri="{FF2B5EF4-FFF2-40B4-BE49-F238E27FC236}">
                <a16:creationId xmlns:a16="http://schemas.microsoft.com/office/drawing/2014/main" id="{00372701-83B9-478A-9B29-7A50C8310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48626"/>
            <a:ext cx="6738450" cy="1409374"/>
          </a:xfrm>
          <a:custGeom>
            <a:avLst/>
            <a:gdLst>
              <a:gd name="connsiteX0" fmla="*/ 0 w 6738450"/>
              <a:gd name="connsiteY0" fmla="*/ 0 h 1409374"/>
              <a:gd name="connsiteX1" fmla="*/ 6738450 w 6738450"/>
              <a:gd name="connsiteY1" fmla="*/ 0 h 1409374"/>
              <a:gd name="connsiteX2" fmla="*/ 6085725 w 6738450"/>
              <a:gd name="connsiteY2" fmla="*/ 1409374 h 1409374"/>
              <a:gd name="connsiteX3" fmla="*/ 1524000 w 6738450"/>
              <a:gd name="connsiteY3" fmla="*/ 1409374 h 1409374"/>
              <a:gd name="connsiteX4" fmla="*/ 1200418 w 6738450"/>
              <a:gd name="connsiteY4" fmla="*/ 1409374 h 1409374"/>
              <a:gd name="connsiteX5" fmla="*/ 0 w 6738450"/>
              <a:gd name="connsiteY5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38450" h="1409374">
                <a:moveTo>
                  <a:pt x="0" y="0"/>
                </a:moveTo>
                <a:lnTo>
                  <a:pt x="6738450" y="0"/>
                </a:lnTo>
                <a:lnTo>
                  <a:pt x="6085725" y="1409374"/>
                </a:lnTo>
                <a:lnTo>
                  <a:pt x="1524000" y="1409374"/>
                </a:lnTo>
                <a:lnTo>
                  <a:pt x="1200418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B2B2B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9EDA5044-3268-4753-AEE8-20199924E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5448626"/>
            <a:ext cx="5925190" cy="1409374"/>
          </a:xfrm>
          <a:custGeom>
            <a:avLst/>
            <a:gdLst>
              <a:gd name="connsiteX0" fmla="*/ 652725 w 5925190"/>
              <a:gd name="connsiteY0" fmla="*/ 0 h 1409374"/>
              <a:gd name="connsiteX1" fmla="*/ 5925190 w 5925190"/>
              <a:gd name="connsiteY1" fmla="*/ 0 h 1409374"/>
              <a:gd name="connsiteX2" fmla="*/ 5925190 w 5925190"/>
              <a:gd name="connsiteY2" fmla="*/ 1409374 h 1409374"/>
              <a:gd name="connsiteX3" fmla="*/ 0 w 5925190"/>
              <a:gd name="connsiteY3" fmla="*/ 1409374 h 140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1409374">
                <a:moveTo>
                  <a:pt x="652725" y="0"/>
                </a:moveTo>
                <a:lnTo>
                  <a:pt x="5925190" y="0"/>
                </a:lnTo>
                <a:lnTo>
                  <a:pt x="5925190" y="1409374"/>
                </a:lnTo>
                <a:lnTo>
                  <a:pt x="0" y="1409374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C23433-F7EE-954B-ADBB-04890966F499}"/>
              </a:ext>
            </a:extLst>
          </p:cNvPr>
          <p:cNvSpPr txBox="1"/>
          <p:nvPr/>
        </p:nvSpPr>
        <p:spPr>
          <a:xfrm>
            <a:off x="6738450" y="4719923"/>
            <a:ext cx="5351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tr-TR" sz="3200" dirty="0"/>
              <a:t>12</a:t>
            </a:r>
            <a:r>
              <a:rPr lang="x-none" sz="3200"/>
              <a:t> </a:t>
            </a:r>
            <a:r>
              <a:rPr lang="tr-TR" sz="3200" dirty="0"/>
              <a:t>-</a:t>
            </a:r>
            <a:r>
              <a:rPr lang="x-none" sz="3200"/>
              <a:t> </a:t>
            </a:r>
            <a:r>
              <a:rPr lang="tr-TR" sz="3200"/>
              <a:t>STOPLAR</a:t>
            </a:r>
            <a:endParaRPr lang="x-none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DE2EF-3EFE-1845-933D-13B4FC9CCA0B}"/>
              </a:ext>
            </a:extLst>
          </p:cNvPr>
          <p:cNvSpPr txBox="1"/>
          <p:nvPr/>
        </p:nvSpPr>
        <p:spPr>
          <a:xfrm>
            <a:off x="7045400" y="5688450"/>
            <a:ext cx="2494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x-none" sz="2000" dirty="0"/>
              <a:t>Doç. Dr. Sinan AKISKA</a:t>
            </a:r>
          </a:p>
        </p:txBody>
      </p:sp>
    </p:spTree>
    <p:extLst>
      <p:ext uri="{BB962C8B-B14F-4D97-AF65-F5344CB8AC3E}">
        <p14:creationId xmlns:p14="http://schemas.microsoft.com/office/powerpoint/2010/main" val="2495033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3.Göçürtmeli Stoplar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Caved</a:t>
            </a:r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Stopes</a:t>
            </a:r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  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a)Tali kat göçürmesi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Sublevel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caving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b)Kütle halinde göçüme 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Block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caving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olmak üzere iki metot halinde uygulanır.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Tali kat daha önce anlatılmıştı. Burada yalnız kütle halinde göçürmeden bahsedilecektir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7262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b-)Kütle Halinde Göçürme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Block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Caving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 metot genellikle büyük kütle tipi yataklara uygulanır. Örneğin porfiri tip yataklar,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karbonatit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bacaları veya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stock-work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tipi ya­taklar bu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için uygundur.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Cevherin tabanında eşit aralıklarla "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crosscut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açılır ve belli aralıklardan cevher içine baş yuka­rılar çıkılır.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Grizli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katı teşkil edildikten sonra belli bir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horizontal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ayak (kat) bırakılarak cevherin tabanı tamamen kesilir. Cevher böylece göçmeye bırakılır. Göçen cevher kendiliğinden kırılarak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grizli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katına çekilir, orada da uygun boyutlarda kırılarak yükleme kanallarından vagonlara dökülür.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6660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lock cav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164" y="277958"/>
            <a:ext cx="6373091" cy="608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148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3678" y="1716087"/>
            <a:ext cx="9905999" cy="3541714"/>
          </a:xfrm>
        </p:spPr>
        <p:txBody>
          <a:bodyPr/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Cevherin gizli katlarında hemen her bacadan eşit oranlarda çekilmesi ve bir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konileşmenin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meydana gelmemesine dikkat edilir.</a:t>
            </a: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Aşağıdan cevher çekildikçe blok kendiliğinden göçer ve kırılma ufalanma devam eder. </a:t>
            </a: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metot yüzeyde görülür bir hasar yaptığı için tesislerin yerlerinin seçilmesi ve göçecek arazinin herhangi bir problem yaratmaması göz önünde bulundurulmalıdır.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0273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pen-pit mining geological characteristics vein layer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33" y="1703041"/>
            <a:ext cx="11336588" cy="339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438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Suni </a:t>
            </a:r>
            <a:r>
              <a:rPr lang="tr-TR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Desteki</a:t>
            </a:r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Stoplar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Dört ayrı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 gruba girer;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Cevher dolgulu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Shrinkage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Pasa dolgulu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Cut-and-Fill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Ağaç destekli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Stulled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narrow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veins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Kare-net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Square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-net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826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A-Cevher dolgulu </a:t>
            </a:r>
            <a:r>
              <a:rPr lang="tr-TR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2249487"/>
            <a:ext cx="10163897" cy="4077422"/>
          </a:xfrm>
        </p:spPr>
        <p:txBody>
          <a:bodyPr>
            <a:normAutofit fontScale="92500" lnSpcReduction="10000"/>
          </a:bodyPr>
          <a:lstStyle/>
          <a:p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( </a:t>
            </a:r>
            <a:r>
              <a:rPr lang="tr-TR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Shrinkage</a:t>
            </a:r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stoping</a:t>
            </a:r>
            <a:r>
              <a:rPr lang="tr-T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: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metodun en önemli özelliği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lağımlanan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kırılan ) cevher stop içinde bırakılır ve bu cevher hem duvarlara destek hem de çalışma tabanı görevi yapar. </a:t>
            </a: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Bloke edilen cevher tamamen kırıldıktan sonra gizli katlardan boşaltılarak alınır. ( </a:t>
            </a:r>
            <a:r>
              <a:rPr lang="tr-TR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Şekil:8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</a:t>
            </a:r>
          </a:p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metodda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cevherde ve yan kayaçlarda diğer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metodlardan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farklı özellikler aranır. Kırılan cevherin stopta bütün bloke edilen cevher kırılıncaya kadar kalması gerekmektedir. Eğer cevher bu süre içinde yeraltı suyu tesiri ile oksitlenir ve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çimentolanırsa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kırma işlemi bittikten sonra cevheri aşağıdan çekmek imkansız olur. </a:t>
            </a:r>
            <a:r>
              <a:rPr lang="tr-TR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Birçok sülfit yatakları bu özelliklerinden dolayı bu </a:t>
            </a:r>
            <a:r>
              <a:rPr lang="tr-TR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metodla</a:t>
            </a:r>
            <a:r>
              <a:rPr lang="tr-TR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işlenemezler. </a:t>
            </a: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499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2804" y="1792286"/>
            <a:ext cx="5080000" cy="3810000"/>
          </a:xfrm>
        </p:spPr>
      </p:pic>
      <p:pic>
        <p:nvPicPr>
          <p:cNvPr id="4098" name="Picture 2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842" y="1792287"/>
            <a:ext cx="42862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01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8278" y="1419754"/>
            <a:ext cx="9905999" cy="3541714"/>
          </a:xfrm>
        </p:spPr>
        <p:txBody>
          <a:bodyPr>
            <a:normAutofit fontScale="92500" lnSpcReduction="20000"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 ne kadar gerek cevherin gerekse yan kayaçların tali kat metodundaki kadar sağlam olması beklenmese de, baş üstündeki cevherin göçmeyecek kadar dayanıklı, yan kayaçların da cevheri çekme sırasında cevhere karışıp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tenörü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düşürmeyecek kadar sert olması gerekir. 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 metodun en iyi uygulanabileceği yataklar dik eğimli ve genişlikleri fazla olmayan yataklardır. İşletme esnasında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selektif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(seçme) işletme yapılamayacağı için cevherin hemen hepsinin işletilebilir özellikte olması da icap eder.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1612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Pasa Dolgulu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Cut-and-Fill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Galerilerin süzülmesi, baş aşağı ve baş yukarıların açılması kısmen cevherin bloke edilmesi hemen hemen cevher dolgulu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metodu ile aynıdır. Aradaki yegane fark cevher kırıldıktan sonra hemen alınır ve yerine pasa doldurulur. (</a:t>
            </a:r>
            <a:r>
              <a:rPr lang="tr-TR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Şekil:9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4648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2006" y="1385887"/>
            <a:ext cx="5553427" cy="4165071"/>
          </a:xfrm>
        </p:spPr>
      </p:pic>
      <p:pic>
        <p:nvPicPr>
          <p:cNvPr id="5122" name="Picture 2" descr="Cut and fill mi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242" y="1385887"/>
            <a:ext cx="4358796" cy="416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8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1279" y="1707620"/>
            <a:ext cx="9905999" cy="3541714"/>
          </a:xfrm>
        </p:spPr>
        <p:txBody>
          <a:bodyPr>
            <a:normAutofit fontScale="92500" lnSpcReduction="20000"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 eğimli yataklarda cevherin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gravite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ile alınması ve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pasanın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doldurulması sebebiyle kolaylıkla uygulanır. Yan kayaçların sağlam olması gerekli değilse de, cevherin göçmeyecek kadar sağlam olması beklenir.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Cevherin pasa ile karışmaması için lağım atılmadan önce pasa üzerine ya tahta ya da branda bezinden bir örtü koyulması gerekir.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Ağaç destekli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fazla özelliği olan bir metot olmadığı için, kare-net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stoplaması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fazla kullanılan bir metot olmadığından burada ayrıntısıyla bahsedilmeyecektir. 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807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267" y="0"/>
            <a:ext cx="4120444" cy="30903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268" y="3149595"/>
            <a:ext cx="4120444" cy="309033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66353" y="6211669"/>
            <a:ext cx="44443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/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Kare-net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Square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-net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stoping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</a:p>
          <a:p>
            <a:pPr marL="457200" algn="ctr"/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(Domuz damı)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35" y="1"/>
            <a:ext cx="4120442" cy="30903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35" y="3149596"/>
            <a:ext cx="4120442" cy="309033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142494" y="6299191"/>
            <a:ext cx="577138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Ağaç destekli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stoplama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Stulled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narrow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veins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2784515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591</Words>
  <Application>Microsoft Macintosh PowerPoint</Application>
  <PresentationFormat>Widescreen</PresentationFormat>
  <Paragraphs>39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Suni Desteki Stoplar</vt:lpstr>
      <vt:lpstr>A-Cevher dolgulu stoplama</vt:lpstr>
      <vt:lpstr>PowerPoint Presentation</vt:lpstr>
      <vt:lpstr>PowerPoint Presentation</vt:lpstr>
      <vt:lpstr>b) Pasa Dolgulu Stoplama </vt:lpstr>
      <vt:lpstr>PowerPoint Presentation</vt:lpstr>
      <vt:lpstr>PowerPoint Presentation</vt:lpstr>
      <vt:lpstr>PowerPoint Presentation</vt:lpstr>
      <vt:lpstr>3.Göçürtmeli Stoplar </vt:lpstr>
      <vt:lpstr>b-)Kütle Halinde Göçürme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80</cp:revision>
  <dcterms:created xsi:type="dcterms:W3CDTF">2020-10-22T11:28:47Z</dcterms:created>
  <dcterms:modified xsi:type="dcterms:W3CDTF">2021-03-30T21:27:10Z</dcterms:modified>
</cp:coreProperties>
</file>