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hasCustomPrompt="1"/>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549276"/>
            <a:ext cx="62484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27" name="26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hasCustomPrompt="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19" name="18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Başlık"/>
          <p:cNvSpPr>
            <a:spLocks noGrp="1"/>
          </p:cNvSpPr>
          <p:nvPr>
            <p:ph type="title" hasCustomPrompt="1"/>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hasCustomPrompt="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half" idx="2" hasCustomPrompt="1"/>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Karşılaştırma">
    <p:spTree>
      <p:nvGrpSpPr>
        <p:cNvPr id="1" name=""/>
        <p:cNvGrpSpPr/>
        <p:nvPr/>
      </p:nvGrpSpPr>
      <p:grpSpPr>
        <a:xfrm>
          <a:off x="0" y="0"/>
          <a:ext cx="0" cy="0"/>
          <a:chOff x="0" y="0"/>
          <a:chExt cx="0" cy="0"/>
        </a:xfrm>
      </p:grpSpPr>
      <p:sp>
        <p:nvSpPr>
          <p:cNvPr id="29" name="28 Başlık"/>
          <p:cNvSpPr>
            <a:spLocks noGrp="1"/>
          </p:cNvSpPr>
          <p:nvPr>
            <p:ph type="title" hasCustomPrompt="1"/>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hasCustomPrompt="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25" name="24 Metin Yer Tutucusu"/>
          <p:cNvSpPr>
            <a:spLocks noGrp="1"/>
          </p:cNvSpPr>
          <p:nvPr>
            <p:ph type="body" sz="half" idx="3" hasCustomPrompt="1"/>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quarter" idx="2" hasCustomPrompt="1"/>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8" name="27 İçerik Yer Tutucusu"/>
          <p:cNvSpPr>
            <a:spLocks noGrp="1"/>
          </p:cNvSpPr>
          <p:nvPr>
            <p:ph sz="quarter" idx="4" hasCustomPrompt="1"/>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B1DEFA8C-F947-479F-BE07-76B6B3F80BF1}" type="slidenum">
              <a:rPr lang="tr-TR" smtClean="0"/>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hasCustomPrompt="1"/>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hasCustomPrompt="1"/>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14" name="13 İçerik Yer Tutucusu"/>
          <p:cNvSpPr>
            <a:spLocks noGrp="1"/>
          </p:cNvSpPr>
          <p:nvPr>
            <p:ph sz="half" idx="1" hasCustomPrompt="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hasCustomPrompt="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7" name="16 Başlık"/>
          <p:cNvSpPr>
            <a:spLocks noGrp="1"/>
          </p:cNvSpPr>
          <p:nvPr>
            <p:ph type="title" hasCustomPrompt="1"/>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hasCustomPrompt="1"/>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9F75050-0E15-4C5B-92B0-66D068882F1F}" type="datetimeFigureOut">
              <a:rPr lang="tr-TR" smtClean="0"/>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DEFA8C-F947-479F-BE07-76B6B3F80BF1}" type="slidenum">
              <a:rPr lang="tr-TR" smtClean="0"/>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panose="05020102010507070707"/>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panose="05020102010507070707"/>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panose="05020102010507070707"/>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panose="05020102010507070707"/>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panose="05020102010507070707"/>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panose="05020102010507070707"/>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panose="05020102010507070707"/>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81000" y="3645025"/>
            <a:ext cx="8458200" cy="2430762"/>
          </a:xfrm>
        </p:spPr>
        <p:txBody>
          <a:bodyPr>
            <a:noAutofit/>
          </a:bodyPr>
          <a:lstStyle/>
          <a:p>
            <a:r>
              <a:rPr lang="tr-TR" sz="9600" dirty="0" smtClean="0"/>
              <a:t>MÖNÜ</a:t>
            </a:r>
            <a:endParaRPr lang="tr-TR" sz="9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MÖNÜNÜN TAKDİMİ/SUNUMU </a:t>
            </a:r>
            <a:endParaRPr lang="tr-TR" dirty="0"/>
          </a:p>
        </p:txBody>
      </p:sp>
      <p:sp>
        <p:nvSpPr>
          <p:cNvPr id="3" name="2 İçerik Yer Tutucusu"/>
          <p:cNvSpPr>
            <a:spLocks noGrp="1"/>
          </p:cNvSpPr>
          <p:nvPr>
            <p:ph idx="1"/>
          </p:nvPr>
        </p:nvSpPr>
        <p:spPr>
          <a:xfrm>
            <a:off x="304800" y="1916832"/>
            <a:ext cx="8686800" cy="4163293"/>
          </a:xfrm>
        </p:spPr>
        <p:txBody>
          <a:bodyPr>
            <a:normAutofit/>
          </a:bodyPr>
          <a:lstStyle/>
          <a:p>
            <a:pPr lvl="1" algn="just">
              <a:buNone/>
            </a:pPr>
            <a:r>
              <a:rPr lang="tr-TR" sz="1600" dirty="0" smtClean="0"/>
              <a:t>		Mönünün takdim biçimi, işletme imajının oluşturulmasında söz sahibidir. Mönünün çekici bir tarzda hazırlanması, misafirleri etkilemesi, sürekli temiz tutulması ve kolay okunabilir bir özellik taşıması önemlidir. Çoğu kez, işletmeler tarafından dikkate alınmayan bir husus ise; misafirlerin mönüleri yanlarında götürmek isteyebileceklerinin düşünülmemesidir. Esasında, işletmenin en etkili reklam araçlarından birisi olan mönünün konuk tarafından götürülmesi, prensip olarak kabul edilmelidir. </a:t>
            </a:r>
            <a:endParaRPr lang="tr-TR" sz="1600" dirty="0" smtClean="0"/>
          </a:p>
          <a:p>
            <a:pPr lvl="1" algn="just">
              <a:buNone/>
            </a:pPr>
            <a:endParaRPr lang="tr-TR" sz="1600" dirty="0" smtClean="0"/>
          </a:p>
          <a:p>
            <a:pPr lvl="1" algn="just">
              <a:buNone/>
            </a:pPr>
            <a:endParaRPr lang="tr-TR" sz="16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MÖNÜNÜN İÇERİĞİ</a:t>
            </a:r>
            <a:endParaRPr lang="tr-TR" dirty="0"/>
          </a:p>
        </p:txBody>
      </p:sp>
      <p:sp>
        <p:nvSpPr>
          <p:cNvPr id="3" name="2 İçerik Yer Tutucusu"/>
          <p:cNvSpPr>
            <a:spLocks noGrp="1"/>
          </p:cNvSpPr>
          <p:nvPr>
            <p:ph idx="1"/>
          </p:nvPr>
        </p:nvSpPr>
        <p:spPr>
          <a:xfrm>
            <a:off x="304800" y="1196752"/>
            <a:ext cx="8686800" cy="5661248"/>
          </a:xfrm>
        </p:spPr>
        <p:txBody>
          <a:bodyPr>
            <a:normAutofit lnSpcReduction="10000"/>
          </a:bodyPr>
          <a:lstStyle/>
          <a:p>
            <a:pPr algn="just">
              <a:buNone/>
            </a:pPr>
            <a:r>
              <a:rPr lang="tr-TR" sz="1600" dirty="0" smtClean="0"/>
              <a:t>		Mönünün takdimi kadar, kapsamıyla da işletme politikasındaki rolü büyüktür. Öncelikle, misafire mönünün sunuluş dili çok iyi seçilmelidir. Mönünün içeriğinde aşağıdaki konulara yer verilmesi ise, beklenen yararlar kapsamında bir zorunluluktur. </a:t>
            </a:r>
            <a:endParaRPr lang="tr-TR" sz="1600" dirty="0" smtClean="0"/>
          </a:p>
          <a:p>
            <a:pPr algn="just">
              <a:buNone/>
            </a:pPr>
            <a:r>
              <a:rPr lang="tr-TR" sz="1600" b="1" dirty="0" smtClean="0"/>
              <a:t>	</a:t>
            </a:r>
            <a:endParaRPr lang="tr-TR" sz="1600" b="1" dirty="0" smtClean="0"/>
          </a:p>
          <a:p>
            <a:pPr algn="just">
              <a:buNone/>
            </a:pPr>
            <a:r>
              <a:rPr lang="tr-TR" sz="1600" b="1" dirty="0" smtClean="0"/>
              <a:t>	1.Doğruluk </a:t>
            </a:r>
            <a:endParaRPr lang="tr-TR" sz="1600" b="1" dirty="0" smtClean="0"/>
          </a:p>
          <a:p>
            <a:pPr algn="just">
              <a:buNone/>
            </a:pPr>
            <a:r>
              <a:rPr lang="tr-TR" sz="1600" b="1" dirty="0" smtClean="0"/>
              <a:t>		</a:t>
            </a:r>
            <a:r>
              <a:rPr lang="tr-TR" sz="1600" dirty="0" smtClean="0"/>
              <a:t>Mönü misafire istediği yiyecek ya da içeceği arzu ettiği kalitede ve fiyatla sunulabilmelidir. Bunun için yiyecek ve içeceklerin: tat, yapı, renk ve şekli bakımından uyumlu olması, iştah açıcı özelliklerini arttırır. Yemek ya da içeceğin görünüşünü, yemekle ilgili garnitürlerin bulunması ve yerleştirilmesinde gösterilen özen ve titizlik de etkiler.</a:t>
            </a:r>
            <a:endParaRPr lang="tr-TR" sz="1600" dirty="0" smtClean="0"/>
          </a:p>
          <a:p>
            <a:pPr algn="just">
              <a:buNone/>
            </a:pPr>
            <a:r>
              <a:rPr lang="tr-TR" sz="1600" b="1" dirty="0" smtClean="0"/>
              <a:t>		</a:t>
            </a:r>
            <a:r>
              <a:rPr lang="tr-TR" sz="1600" dirty="0" smtClean="0"/>
              <a:t>Yiyeceklerin sindirilme ve besleyici olma özelliği açısından dengelenmesi yanında, tat, renk, yapı ve kıvam konularında da iyi düzenlenerek hazırlanmış mönüler, tüketicileri memnun edecektir. Bunu için bir mönü kompozisyonunda:</a:t>
            </a:r>
            <a:endParaRPr lang="tr-TR" sz="1600" dirty="0" smtClean="0"/>
          </a:p>
          <a:p>
            <a:pPr lvl="1" algn="just"/>
            <a:r>
              <a:rPr lang="tr-TR" sz="1600" dirty="0" smtClean="0"/>
              <a:t>Bir  mönüde, aynı ana maddelerden yapılmış iki iki yemek olmamalıdır.</a:t>
            </a:r>
            <a:endParaRPr lang="tr-TR" sz="1600" dirty="0" smtClean="0"/>
          </a:p>
          <a:p>
            <a:pPr lvl="1" algn="just"/>
            <a:r>
              <a:rPr lang="tr-TR" sz="1600" dirty="0" smtClean="0"/>
              <a:t>İki beyaz et veya iki kırmızı et birbirlerini takip etmemelidir.</a:t>
            </a:r>
            <a:endParaRPr lang="tr-TR" sz="1600" dirty="0" smtClean="0"/>
          </a:p>
          <a:p>
            <a:pPr lvl="1" algn="just"/>
            <a:r>
              <a:rPr lang="tr-TR" sz="1600" dirty="0" smtClean="0"/>
              <a:t>Sindirimi kolay bir giriş yemeğini bir ağır yemek takip etmelidir. </a:t>
            </a:r>
            <a:endParaRPr lang="tr-TR" sz="1600" dirty="0" smtClean="0"/>
          </a:p>
          <a:p>
            <a:pPr lvl="1" algn="just"/>
            <a:r>
              <a:rPr lang="tr-TR" sz="1600" dirty="0" smtClean="0"/>
              <a:t>Renkli yiyecekler, az renkli veya renksiz yiyeceklerle birleştirilmelidir.</a:t>
            </a:r>
            <a:endParaRPr lang="tr-TR" sz="1600" dirty="0" smtClean="0"/>
          </a:p>
          <a:p>
            <a:pPr lvl="1" algn="just"/>
            <a:r>
              <a:rPr lang="tr-TR" sz="1600" dirty="0" smtClean="0"/>
              <a:t>Yumuşak yiyecekler, gevrek bir yiyecekle bir arada olmalıdır.</a:t>
            </a:r>
            <a:endParaRPr lang="tr-TR" sz="1600" dirty="0" smtClean="0"/>
          </a:p>
          <a:p>
            <a:pPr lvl="1" algn="just"/>
            <a:r>
              <a:rPr lang="tr-TR" sz="1600" dirty="0" smtClean="0"/>
              <a:t>Lezzetli yiyecekler, yumuşak lezzetli yiyeceklerle birleştirilmelidir.</a:t>
            </a:r>
            <a:endParaRPr lang="tr-TR" sz="1600" dirty="0" smtClean="0"/>
          </a:p>
          <a:p>
            <a:pPr lvl="1" algn="just"/>
            <a:r>
              <a:rPr lang="tr-TR" sz="1600" dirty="0" smtClean="0"/>
              <a:t>Ayrıca mönü, çekici renk kompozisyonlarına sahip olmalı ve artıkları değerlenmelidir.</a:t>
            </a:r>
            <a:endParaRPr lang="tr-TR" sz="1600" dirty="0" smtClean="0"/>
          </a:p>
          <a:p>
            <a:pPr lvl="1" algn="just">
              <a:buNone/>
            </a:pPr>
            <a:r>
              <a:rPr lang="tr-TR" sz="1600" dirty="0" smtClean="0"/>
              <a:t>Bazı yiyeceklerin hazırlanması ile misafirlere servis arasındaki geçecek zamanın uzun olması durumunda, uygun ısıların korunabilmesinin zorlaşacağı ve böylece bozulabileceği unutulmamalıdır.</a:t>
            </a:r>
            <a:endParaRPr lang="tr-TR" sz="16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260648"/>
            <a:ext cx="8686800" cy="6264696"/>
          </a:xfrm>
        </p:spPr>
        <p:txBody>
          <a:bodyPr>
            <a:normAutofit lnSpcReduction="10000"/>
          </a:bodyPr>
          <a:lstStyle/>
          <a:p>
            <a:pPr>
              <a:buNone/>
            </a:pPr>
            <a:r>
              <a:rPr lang="tr-TR" sz="1600" b="1" dirty="0" smtClean="0"/>
              <a:t>	2. Fiyat</a:t>
            </a:r>
            <a:endParaRPr lang="tr-TR" sz="1600" b="1" dirty="0" smtClean="0"/>
          </a:p>
          <a:p>
            <a:pPr algn="just">
              <a:buNone/>
            </a:pPr>
            <a:r>
              <a:rPr lang="tr-TR" sz="1600" b="1" dirty="0" smtClean="0"/>
              <a:t>		</a:t>
            </a:r>
            <a:r>
              <a:rPr lang="tr-TR" sz="1600" dirty="0" smtClean="0"/>
              <a:t>Yiyecek ve içeceklere uygun fiyatın konulması, misafir sayısındaki artışla birlikte kar maksimizasyonunu ifade eder. Başarılı bir mönünün kişi başına maliyetinin ve kurum bütçesi içindeki yerinin çok iyi belirlenmesi ve kontrolünün etkin bir şekilde yapılması gereklidir. Maliyet kontrolünde amaç; yalnız harcamaları en aza indirmek değil, yapılan harcama ile temiz, kaliteli, beğenilir ve düzenli bir yemek servisi de yapabilmektir.</a:t>
            </a:r>
            <a:endParaRPr lang="tr-TR" sz="1600" dirty="0" smtClean="0"/>
          </a:p>
          <a:p>
            <a:pPr algn="just">
              <a:buNone/>
            </a:pPr>
            <a:r>
              <a:rPr lang="tr-TR" sz="1600" dirty="0" smtClean="0"/>
              <a:t>		Mönü planlamasında ekonomik başarının sağlanması için; kullanma amacına uygun kaliteli yiyecek ve içecek malzemeleri satın alınmalı, satın alma işleminde porsiyon maliyeti ve birim maliyet göz önünde tutulmalı, iş gücü maliyeti düşünülmeli, mevsimlik ürünler ve bölgenin yetiştirdiği sebze ve meyveler istenilen kalitede ise satın alınmalı ve pazarın konumu ve mevsimlik değişmelerin fiyat üzerine olan etkileri sürekli olarak izlenmelidir.</a:t>
            </a:r>
            <a:endParaRPr lang="tr-TR" sz="1600" dirty="0" smtClean="0"/>
          </a:p>
          <a:p>
            <a:pPr algn="just">
              <a:buNone/>
            </a:pPr>
            <a:endParaRPr lang="tr-TR" sz="1600" dirty="0" smtClean="0"/>
          </a:p>
          <a:p>
            <a:pPr algn="just">
              <a:buNone/>
            </a:pPr>
            <a:r>
              <a:rPr lang="tr-TR" sz="1600" dirty="0" smtClean="0"/>
              <a:t>	</a:t>
            </a:r>
            <a:r>
              <a:rPr lang="tr-TR" sz="1600" b="1" dirty="0" smtClean="0"/>
              <a:t>3. Konuk İstekleri</a:t>
            </a:r>
            <a:endParaRPr lang="tr-TR" sz="1600" b="1" dirty="0" smtClean="0"/>
          </a:p>
          <a:p>
            <a:pPr algn="just">
              <a:buNone/>
            </a:pPr>
            <a:r>
              <a:rPr lang="tr-TR" sz="1600" b="1" dirty="0" smtClean="0"/>
              <a:t>		</a:t>
            </a:r>
            <a:r>
              <a:rPr lang="tr-TR" sz="1600" dirty="0" smtClean="0"/>
              <a:t>İşletmenin sektördeki konumu; misafirlere sunulacak yemeklerin özelliklerinin bir ölçüsüdür. Kişilerin besin ihtiyacı, yaşına, cinsiyetine, çalışama şartlarına ve özel durumlarına göre değişiklik gösterir.</a:t>
            </a:r>
            <a:endParaRPr lang="tr-TR" sz="1600" dirty="0" smtClean="0"/>
          </a:p>
          <a:p>
            <a:pPr algn="just">
              <a:buNone/>
            </a:pPr>
            <a:r>
              <a:rPr lang="tr-TR" sz="1600" dirty="0" smtClean="0"/>
              <a:t>		Günlük yenilen ve içilenler,  kişilerin enerji harcamasına uygun olmalı, enerji ihtiyacını da karşılamalıdır. İnsan, ihtiyacı olan enerjiyi, proteini, vitamin ve mineralleri besinle alır.</a:t>
            </a:r>
            <a:endParaRPr lang="tr-TR" sz="1600" dirty="0" smtClean="0"/>
          </a:p>
          <a:p>
            <a:pPr algn="just">
              <a:buNone/>
            </a:pPr>
            <a:r>
              <a:rPr lang="tr-TR" sz="1600" dirty="0" smtClean="0"/>
              <a:t>		İnsanın yeterli ve dengeli beslenebilmesi için günlük besinlerini üç öğünde alması ve her öğünde her gruptan besin bulundurması ve yiyeceği miktarları enerji harcamasına göre ayarlanması gerekmektedir.</a:t>
            </a:r>
            <a:endParaRPr lang="tr-TR" sz="1600" dirty="0" smtClean="0"/>
          </a:p>
          <a:p>
            <a:pPr algn="just">
              <a:buNone/>
            </a:pPr>
            <a:r>
              <a:rPr lang="tr-TR" sz="1600" dirty="0" smtClean="0"/>
              <a:t>		 Beslenecek kişilerin beslenme alışkanlıkları: yaş, eğitim, sosyal-kültürel yapı, gelenek görenekle ilgidir ve küçük yaşlarda gelişir. Alışkanlığın gelişmesinde, psikolojik etmenler rol oynar. Bir yiyecek ile ilgili yaşanmış iyi veya kötü anılar, o yiyeceği reddetme veya benimseme şeklinde biçimlenir.</a:t>
            </a:r>
            <a:endParaRPr lang="tr-TR" sz="1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260648"/>
            <a:ext cx="8686800" cy="6192688"/>
          </a:xfrm>
        </p:spPr>
        <p:txBody>
          <a:bodyPr>
            <a:normAutofit/>
          </a:bodyPr>
          <a:lstStyle/>
          <a:p>
            <a:pPr algn="just">
              <a:buNone/>
            </a:pPr>
            <a:r>
              <a:rPr lang="tr-TR" sz="1600" dirty="0" smtClean="0"/>
              <a:t>		</a:t>
            </a:r>
            <a:endParaRPr lang="tr-TR" sz="1600" dirty="0" smtClean="0"/>
          </a:p>
          <a:p>
            <a:pPr algn="just">
              <a:buNone/>
            </a:pPr>
            <a:r>
              <a:rPr lang="tr-TR" sz="1600" dirty="0" smtClean="0"/>
              <a:t>		Ayrıca, dini inançlar yüzünden bazı yiyecekler, kimi konuklar tarafından talep edilmeyebilir. Bu nedenle kişiden kişiye değişebilen çok çeşitli alışkanlıklar olabilmesine karşın kişiler, grup içinde belirli yiyeceklere belirli tepkiler gösterirler. Mönülerin, kişilerin alışkanlıklarına uyup uymadığı ve onları ne derece memnun ettiği, değişik zamanlarda uygulanacak anketlerle belirlenir.  </a:t>
            </a:r>
            <a:endParaRPr lang="tr-TR" sz="1600" dirty="0" smtClean="0"/>
          </a:p>
          <a:p>
            <a:pPr algn="just">
              <a:buNone/>
            </a:pPr>
            <a:r>
              <a:rPr lang="tr-TR" sz="1600" dirty="0" smtClean="0"/>
              <a:t>		Dikkat edilmesi gereken diğer bir unsur ise, konukların çeşitli rahatsızlıklar nedeniyle yemek seçimlerine özen göstermeleridir. Bu kapsamda şeker, kalp, </a:t>
            </a:r>
            <a:r>
              <a:rPr lang="tr-TR" sz="1600" dirty="0" err="1" smtClean="0"/>
              <a:t>çölyak</a:t>
            </a:r>
            <a:r>
              <a:rPr lang="tr-TR" sz="1600" dirty="0" smtClean="0"/>
              <a:t> vb. rahatsızlıklara sahip konukların istekleri de dikkate alınmalıdır.</a:t>
            </a:r>
            <a:endParaRPr lang="tr-TR" sz="1600" dirty="0" smtClean="0"/>
          </a:p>
          <a:p>
            <a:pPr>
              <a:buNone/>
            </a:pPr>
            <a:endParaRPr lang="tr-TR" sz="1600" dirty="0" smtClean="0"/>
          </a:p>
          <a:p>
            <a:pPr algn="just">
              <a:buNone/>
            </a:pPr>
            <a:r>
              <a:rPr lang="tr-TR" sz="1600" dirty="0" smtClean="0"/>
              <a:t>	</a:t>
            </a:r>
            <a:r>
              <a:rPr lang="tr-TR" sz="1600" b="1" dirty="0" smtClean="0"/>
              <a:t>4. İşlevleri</a:t>
            </a:r>
            <a:endParaRPr lang="tr-TR" sz="1600" dirty="0" smtClean="0"/>
          </a:p>
          <a:p>
            <a:pPr algn="just">
              <a:buNone/>
            </a:pPr>
            <a:r>
              <a:rPr lang="tr-TR" sz="1600" b="1" dirty="0" smtClean="0"/>
              <a:t>		</a:t>
            </a:r>
            <a:r>
              <a:rPr lang="tr-TR" sz="1600" dirty="0" smtClean="0"/>
              <a:t>Mönü, yiyecek ve içecek bölümü için işletme ihtiyaçlarını belirler, neler yapılması ve nasıl yapılması gerektiğini yazılı olarak bildirir. Son şeklini almış bir mönü; işletmenin yiyecek ve içecek üretimi ve servisi ile ilgili şu işlevleri yerine getirir:</a:t>
            </a:r>
            <a:endParaRPr lang="tr-TR" sz="1600" dirty="0" smtClean="0"/>
          </a:p>
          <a:p>
            <a:pPr lvl="1" algn="just"/>
            <a:r>
              <a:rPr lang="tr-TR" sz="1600" dirty="0" smtClean="0"/>
              <a:t>Hangi malzemelerin satın alınması gerektiğini kayda bağlar.</a:t>
            </a:r>
            <a:endParaRPr lang="tr-TR" sz="1600" dirty="0" smtClean="0"/>
          </a:p>
          <a:p>
            <a:pPr lvl="1" algn="just"/>
            <a:r>
              <a:rPr lang="tr-TR" sz="1600" dirty="0" smtClean="0"/>
              <a:t>Servis elemanlarının yetiştirilme gerekleri mönüye dayanır.</a:t>
            </a:r>
            <a:endParaRPr lang="tr-TR" sz="1600" dirty="0" smtClean="0"/>
          </a:p>
          <a:p>
            <a:pPr lvl="1" algn="just"/>
            <a:r>
              <a:rPr lang="tr-TR" sz="1600" dirty="0" smtClean="0"/>
              <a:t>Donatım gereklerini belirler.</a:t>
            </a:r>
            <a:endParaRPr lang="tr-TR" sz="1600" dirty="0" smtClean="0"/>
          </a:p>
          <a:p>
            <a:pPr lvl="1" algn="just"/>
            <a:r>
              <a:rPr lang="tr-TR" sz="1600" dirty="0" smtClean="0"/>
              <a:t>Maliyet kontrol işlemlerine yol gösterir. </a:t>
            </a:r>
            <a:endParaRPr lang="tr-TR" sz="1600" dirty="0" smtClean="0"/>
          </a:p>
          <a:p>
            <a:pPr lvl="1" algn="just"/>
            <a:r>
              <a:rPr lang="tr-TR" sz="1600" dirty="0" smtClean="0"/>
              <a:t>Hangi yiyecek ve içeceklerin sunulması gerektiği konusunda, karlılığı  göz önünde bulundurularak karar alınmasını sağlar. </a:t>
            </a:r>
            <a:endParaRPr lang="tr-TR" sz="1600" dirty="0" smtClean="0"/>
          </a:p>
          <a:p>
            <a:pPr lvl="1" algn="just"/>
            <a:r>
              <a:rPr lang="tr-TR" sz="1600" dirty="0" smtClean="0"/>
              <a:t>Servis ekipmanı gereklerini belirler.</a:t>
            </a:r>
            <a:endParaRPr lang="tr-TR" sz="1600" dirty="0" smtClean="0"/>
          </a:p>
          <a:p>
            <a:pPr lvl="1" algn="just"/>
            <a:r>
              <a:rPr lang="tr-TR" sz="1600" dirty="0" smtClean="0"/>
              <a:t>İşletmenin pazarlama planını yürüten bir araçtır.</a:t>
            </a:r>
            <a:endParaRPr lang="tr-TR" sz="16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MÖNÜNÜn</a:t>
            </a:r>
            <a:r>
              <a:rPr lang="tr-TR" dirty="0" smtClean="0"/>
              <a:t> YAPISI</a:t>
            </a:r>
            <a:endParaRPr lang="tr-TR" dirty="0"/>
          </a:p>
        </p:txBody>
      </p:sp>
      <p:sp>
        <p:nvSpPr>
          <p:cNvPr id="3" name="2 İçerik Yer Tutucusu"/>
          <p:cNvSpPr>
            <a:spLocks noGrp="1"/>
          </p:cNvSpPr>
          <p:nvPr>
            <p:ph idx="1"/>
          </p:nvPr>
        </p:nvSpPr>
        <p:spPr>
          <a:xfrm>
            <a:off x="304800" y="1268760"/>
            <a:ext cx="8686800" cy="4811365"/>
          </a:xfrm>
        </p:spPr>
        <p:txBody>
          <a:bodyPr>
            <a:normAutofit/>
          </a:bodyPr>
          <a:lstStyle/>
          <a:p>
            <a:pPr>
              <a:buNone/>
            </a:pPr>
            <a:r>
              <a:rPr lang="tr-TR" sz="1600" dirty="0" smtClean="0"/>
              <a:t>		Önceleri belli bir sistematiğe sahip olmayan ve gelişigüzel yiyeceklerin sıralandığı mönüler, 19. yüzyıla girildiğinde yerlerini düzenli mönülere bırakmışlardır. Bilinen en eski düzenli mönülerden </a:t>
            </a:r>
            <a:r>
              <a:rPr lang="tr-TR" sz="1600" dirty="0" err="1" smtClean="0"/>
              <a:t>Ranhofer’in</a:t>
            </a:r>
            <a:r>
              <a:rPr lang="tr-TR" sz="1600" dirty="0" smtClean="0"/>
              <a:t> yaptığı sınıflamaya göre, yiyecekler dokuz ayrı bölümde sınıflandırılmıştır. </a:t>
            </a:r>
            <a:endParaRPr lang="tr-TR" sz="1600" dirty="0" smtClean="0"/>
          </a:p>
          <a:p>
            <a:pPr>
              <a:buNone/>
            </a:pPr>
            <a:r>
              <a:rPr lang="tr-TR" sz="1600" dirty="0" smtClean="0"/>
              <a:t>				</a:t>
            </a:r>
            <a:r>
              <a:rPr lang="tr-TR" sz="1200" dirty="0" err="1" smtClean="0"/>
              <a:t>Ranhofer’in</a:t>
            </a:r>
            <a:r>
              <a:rPr lang="tr-TR" sz="1200" dirty="0" smtClean="0"/>
              <a:t> Sınıflandırılması</a:t>
            </a:r>
            <a:endParaRPr lang="tr-TR" sz="1600" dirty="0"/>
          </a:p>
        </p:txBody>
      </p:sp>
      <p:graphicFrame>
        <p:nvGraphicFramePr>
          <p:cNvPr id="6" name="5 Tablo"/>
          <p:cNvGraphicFramePr>
            <a:graphicFrameLocks noGrp="1"/>
          </p:cNvGraphicFramePr>
          <p:nvPr/>
        </p:nvGraphicFramePr>
        <p:xfrm>
          <a:off x="251520" y="2665430"/>
          <a:ext cx="8604448" cy="3931920"/>
        </p:xfrm>
        <a:graphic>
          <a:graphicData uri="http://schemas.openxmlformats.org/drawingml/2006/table">
            <a:tbl>
              <a:tblPr firstRow="1" bandRow="1">
                <a:tableStyleId>{5C22544A-7EE6-4342-B048-85BDC9FD1C3A}</a:tableStyleId>
              </a:tblPr>
              <a:tblGrid>
                <a:gridCol w="1428208"/>
                <a:gridCol w="7176240"/>
              </a:tblGrid>
              <a:tr h="334921">
                <a:tc>
                  <a:txBody>
                    <a:bodyPr/>
                    <a:lstStyle/>
                    <a:p>
                      <a:r>
                        <a:rPr lang="tr-TR" dirty="0" smtClean="0"/>
                        <a:t>BÖLÜM </a:t>
                      </a:r>
                      <a:endParaRPr lang="tr-TR" dirty="0"/>
                    </a:p>
                  </a:txBody>
                  <a:tcPr/>
                </a:tc>
                <a:tc>
                  <a:txBody>
                    <a:bodyPr/>
                    <a:lstStyle/>
                    <a:p>
                      <a:r>
                        <a:rPr lang="tr-TR" dirty="0" smtClean="0"/>
                        <a:t>İÇERİĞİ</a:t>
                      </a:r>
                      <a:endParaRPr lang="tr-TR" dirty="0"/>
                    </a:p>
                  </a:txBody>
                  <a:tcPr/>
                </a:tc>
              </a:tr>
              <a:tr h="334921">
                <a:tc>
                  <a:txBody>
                    <a:bodyPr/>
                    <a:lstStyle/>
                    <a:p>
                      <a:r>
                        <a:rPr lang="tr-TR" dirty="0" smtClean="0"/>
                        <a:t>1.</a:t>
                      </a:r>
                      <a:r>
                        <a:rPr lang="tr-TR" baseline="0" dirty="0" smtClean="0"/>
                        <a:t> bölüm </a:t>
                      </a:r>
                      <a:endParaRPr lang="tr-TR" dirty="0"/>
                    </a:p>
                  </a:txBody>
                  <a:tcPr/>
                </a:tc>
                <a:tc>
                  <a:txBody>
                    <a:bodyPr/>
                    <a:lstStyle/>
                    <a:p>
                      <a:r>
                        <a:rPr lang="tr-TR" dirty="0" smtClean="0"/>
                        <a:t>İstiridyeler ve deniztarakları</a:t>
                      </a:r>
                      <a:endParaRPr lang="tr-TR" dirty="0"/>
                    </a:p>
                  </a:txBody>
                  <a:tcPr/>
                </a:tc>
              </a:tr>
              <a:tr h="334921">
                <a:tc>
                  <a:txBody>
                    <a:bodyPr/>
                    <a:lstStyle/>
                    <a:p>
                      <a:r>
                        <a:rPr lang="tr-TR" dirty="0" smtClean="0"/>
                        <a:t>2. bölüm </a:t>
                      </a:r>
                      <a:endParaRPr lang="tr-TR" dirty="0"/>
                    </a:p>
                  </a:txBody>
                  <a:tcPr/>
                </a:tc>
                <a:tc>
                  <a:txBody>
                    <a:bodyPr/>
                    <a:lstStyle/>
                    <a:p>
                      <a:r>
                        <a:rPr lang="tr-TR" dirty="0" smtClean="0"/>
                        <a:t>Biri</a:t>
                      </a:r>
                      <a:r>
                        <a:rPr lang="tr-TR" baseline="0" dirty="0" smtClean="0"/>
                        <a:t> ince, diğeri lapa olmak üzere iki çorba</a:t>
                      </a:r>
                      <a:endParaRPr lang="tr-TR" dirty="0"/>
                    </a:p>
                  </a:txBody>
                  <a:tcPr/>
                </a:tc>
              </a:tr>
              <a:tr h="334921">
                <a:tc>
                  <a:txBody>
                    <a:bodyPr/>
                    <a:lstStyle/>
                    <a:p>
                      <a:r>
                        <a:rPr lang="tr-TR" dirty="0" smtClean="0"/>
                        <a:t>3. bölüm</a:t>
                      </a:r>
                      <a:endParaRPr lang="tr-TR" dirty="0"/>
                    </a:p>
                  </a:txBody>
                  <a:tcPr/>
                </a:tc>
                <a:tc>
                  <a:txBody>
                    <a:bodyPr/>
                    <a:lstStyle/>
                    <a:p>
                      <a:r>
                        <a:rPr lang="tr-TR" dirty="0" smtClean="0"/>
                        <a:t>Çerezler ve çeşniler </a:t>
                      </a:r>
                      <a:endParaRPr lang="tr-TR" dirty="0"/>
                    </a:p>
                  </a:txBody>
                  <a:tcPr/>
                </a:tc>
              </a:tr>
              <a:tr h="334921">
                <a:tc>
                  <a:txBody>
                    <a:bodyPr/>
                    <a:lstStyle/>
                    <a:p>
                      <a:r>
                        <a:rPr lang="tr-TR" dirty="0" smtClean="0"/>
                        <a:t>4. bölüm</a:t>
                      </a:r>
                      <a:endParaRPr lang="tr-TR" dirty="0"/>
                    </a:p>
                  </a:txBody>
                  <a:tcPr/>
                </a:tc>
                <a:tc>
                  <a:txBody>
                    <a:bodyPr/>
                    <a:lstStyle/>
                    <a:p>
                      <a:r>
                        <a:rPr lang="tr-TR" dirty="0" smtClean="0"/>
                        <a:t>Balıklar</a:t>
                      </a:r>
                      <a:endParaRPr lang="tr-TR" dirty="0"/>
                    </a:p>
                  </a:txBody>
                  <a:tcPr/>
                </a:tc>
              </a:tr>
              <a:tr h="334921">
                <a:tc>
                  <a:txBody>
                    <a:bodyPr/>
                    <a:lstStyle/>
                    <a:p>
                      <a:r>
                        <a:rPr lang="tr-TR" dirty="0" smtClean="0"/>
                        <a:t>5. bölüm</a:t>
                      </a:r>
                      <a:endParaRPr lang="tr-TR" dirty="0"/>
                    </a:p>
                  </a:txBody>
                  <a:tcPr/>
                </a:tc>
                <a:tc>
                  <a:txBody>
                    <a:bodyPr/>
                    <a:lstStyle/>
                    <a:p>
                      <a:r>
                        <a:rPr lang="tr-TR" dirty="0" smtClean="0"/>
                        <a:t>Hafifleticiler</a:t>
                      </a:r>
                      <a:r>
                        <a:rPr lang="tr-TR" baseline="0" dirty="0" smtClean="0"/>
                        <a:t> ve küçük parçalar halinde etler</a:t>
                      </a:r>
                      <a:endParaRPr lang="tr-TR" dirty="0"/>
                    </a:p>
                  </a:txBody>
                  <a:tcPr/>
                </a:tc>
              </a:tr>
              <a:tr h="334921">
                <a:tc>
                  <a:txBody>
                    <a:bodyPr/>
                    <a:lstStyle/>
                    <a:p>
                      <a:r>
                        <a:rPr lang="tr-TR" dirty="0" smtClean="0"/>
                        <a:t>6. bölüm</a:t>
                      </a:r>
                      <a:endParaRPr lang="tr-TR" dirty="0"/>
                    </a:p>
                  </a:txBody>
                  <a:tcPr/>
                </a:tc>
                <a:tc>
                  <a:txBody>
                    <a:bodyPr/>
                    <a:lstStyle/>
                    <a:p>
                      <a:r>
                        <a:rPr lang="tr-TR" dirty="0" smtClean="0"/>
                        <a:t>Kümes ve av hayvanlarının kızartmaları</a:t>
                      </a:r>
                      <a:endParaRPr lang="tr-TR" dirty="0"/>
                    </a:p>
                  </a:txBody>
                  <a:tcPr/>
                </a:tc>
              </a:tr>
              <a:tr h="334921">
                <a:tc>
                  <a:txBody>
                    <a:bodyPr/>
                    <a:lstStyle/>
                    <a:p>
                      <a:r>
                        <a:rPr lang="tr-TR" dirty="0" smtClean="0"/>
                        <a:t>7. bölüm</a:t>
                      </a:r>
                      <a:endParaRPr lang="tr-TR" dirty="0"/>
                    </a:p>
                  </a:txBody>
                  <a:tcPr/>
                </a:tc>
                <a:tc>
                  <a:txBody>
                    <a:bodyPr/>
                    <a:lstStyle/>
                    <a:p>
                      <a:r>
                        <a:rPr lang="tr-TR" dirty="0" smtClean="0"/>
                        <a:t>Soğuk yiyecekler,</a:t>
                      </a:r>
                      <a:r>
                        <a:rPr lang="tr-TR" baseline="0" dirty="0" smtClean="0"/>
                        <a:t> sebzeli yahniler, soğuk et yiyecekleri ve deniz ürünleri</a:t>
                      </a:r>
                      <a:endParaRPr lang="tr-TR" dirty="0"/>
                    </a:p>
                  </a:txBody>
                  <a:tcPr/>
                </a:tc>
              </a:tr>
              <a:tr h="586111">
                <a:tc>
                  <a:txBody>
                    <a:bodyPr/>
                    <a:lstStyle/>
                    <a:p>
                      <a:r>
                        <a:rPr lang="tr-TR" dirty="0" smtClean="0"/>
                        <a:t>8. bölüm</a:t>
                      </a:r>
                      <a:endParaRPr lang="tr-TR" dirty="0"/>
                    </a:p>
                  </a:txBody>
                  <a:tcPr/>
                </a:tc>
                <a:tc>
                  <a:txBody>
                    <a:bodyPr/>
                    <a:lstStyle/>
                    <a:p>
                      <a:r>
                        <a:rPr lang="tr-TR" dirty="0" smtClean="0"/>
                        <a:t>Ara yiyecekler, muhallebiler,</a:t>
                      </a:r>
                      <a:r>
                        <a:rPr lang="tr-TR" baseline="0" dirty="0" smtClean="0"/>
                        <a:t> omletler, börek ve çörekler, sıcak tatlılar ve kremalı pastalar</a:t>
                      </a:r>
                      <a:endParaRPr lang="tr-TR" dirty="0"/>
                    </a:p>
                  </a:txBody>
                  <a:tcPr/>
                </a:tc>
              </a:tr>
              <a:tr h="334921">
                <a:tc>
                  <a:txBody>
                    <a:bodyPr/>
                    <a:lstStyle/>
                    <a:p>
                      <a:r>
                        <a:rPr lang="tr-TR" dirty="0" smtClean="0"/>
                        <a:t>9. bölüm</a:t>
                      </a:r>
                      <a:endParaRPr lang="tr-TR" dirty="0"/>
                    </a:p>
                  </a:txBody>
                  <a:tcPr/>
                </a:tc>
                <a:tc>
                  <a:txBody>
                    <a:bodyPr/>
                    <a:lstStyle/>
                    <a:p>
                      <a:r>
                        <a:rPr lang="tr-TR" dirty="0" smtClean="0"/>
                        <a:t>Tatlılar, peynirler,</a:t>
                      </a:r>
                      <a:r>
                        <a:rPr lang="tr-TR" baseline="0" dirty="0" smtClean="0"/>
                        <a:t> dondurulmuş tatlılar, kahve ve likörler</a:t>
                      </a:r>
                      <a:endParaRPr lang="tr-TR"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315421"/>
          </a:xfrm>
        </p:spPr>
        <p:txBody>
          <a:bodyPr>
            <a:normAutofit/>
          </a:bodyPr>
          <a:lstStyle/>
          <a:p>
            <a:pPr algn="just">
              <a:buNone/>
            </a:pPr>
            <a:r>
              <a:rPr lang="tr-TR" sz="1600" b="1" dirty="0" smtClean="0"/>
              <a:t>	1. Klasik Mönü</a:t>
            </a:r>
            <a:endParaRPr lang="tr-TR" sz="1600" b="1" dirty="0" smtClean="0"/>
          </a:p>
          <a:p>
            <a:pPr algn="just">
              <a:buNone/>
            </a:pPr>
            <a:r>
              <a:rPr lang="tr-TR" sz="1600" b="1" dirty="0" smtClean="0"/>
              <a:t>		</a:t>
            </a:r>
            <a:r>
              <a:rPr lang="tr-TR" sz="1600" dirty="0" smtClean="0"/>
              <a:t>Mönü oluşturulmasında mesleki bilgi kadar, yemek zevkinin de önemi rolü vardır. İnsanların yemek yeme alışkanlıkları ve zevkleri zamanla değişmektedir. Eskiden çok zengin mönüler oluşturulduğundan, insanlar yemek ortasında soğuk şerbetler alarak midelerini dinlendirdikten sonra yemeğe devam ederlerdi. Mönülerdeki yemeklerin öncelik sırasına ilişkin sıralamaya, Fransız mutfağı öncelik etmiştir. Rus yemek kültürü de, özellikle yemekten önce iştah açıcı ve uyarıcı etkileri olan ordövrlerin alınması konusunda alışkanlık yaratmıştır. Fransız mönü sıralamasında meyveden önce peynir; Alman mutfağında ise, peynirden önce meyve verilmesi sıralamada görülen küçük farklılıklardır.</a:t>
            </a:r>
            <a:endParaRPr lang="tr-TR" sz="1600" dirty="0" smtClean="0"/>
          </a:p>
          <a:p>
            <a:pPr algn="just">
              <a:buNone/>
            </a:pPr>
            <a:r>
              <a:rPr lang="tr-TR" sz="1600" b="1" dirty="0" smtClean="0"/>
              <a:t>		</a:t>
            </a:r>
            <a:r>
              <a:rPr lang="tr-TR" sz="1600" dirty="0" smtClean="0"/>
              <a:t>Eski, zengin ve detaylı mönüler zamanla, insanların yemek yeme alışkanlıklarının değişmesi ile basitleşmiştir. Zamanla klasik mönü sıralaması, yerini basit standart mönülere ve sebzelerin özel yemeklerden ziyade etli yemeklerin yanında garnitür olarak verildiği modern mönülere bıraktı.</a:t>
            </a:r>
            <a:endParaRPr lang="tr-TR" sz="1600" dirty="0" smtClean="0"/>
          </a:p>
          <a:p>
            <a:pPr algn="just">
              <a:buNone/>
            </a:pPr>
            <a:r>
              <a:rPr lang="tr-TR" sz="1600" b="1" dirty="0" smtClean="0"/>
              <a:t>		</a:t>
            </a:r>
            <a:r>
              <a:rPr lang="tr-TR" sz="1600" dirty="0" smtClean="0"/>
              <a:t>Klasik mönü anlayışında yemeklerin sıralamasına ilişkin kurallara sıkı olarak bağlı kalınmakta ve mönü 12-15 çeşit yemekten oluşmaktadır. </a:t>
            </a:r>
            <a:endParaRPr lang="tr-TR" sz="16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0" y="-6"/>
          <a:ext cx="9144000" cy="6858005"/>
        </p:xfrm>
        <a:graphic>
          <a:graphicData uri="http://schemas.openxmlformats.org/drawingml/2006/table">
            <a:tbl>
              <a:tblPr firstRow="1" bandRow="1">
                <a:tableStyleId>{5C22544A-7EE6-4342-B048-85BDC9FD1C3A}</a:tableStyleId>
              </a:tblPr>
              <a:tblGrid>
                <a:gridCol w="2051720"/>
                <a:gridCol w="7092280"/>
              </a:tblGrid>
              <a:tr h="862385">
                <a:tc>
                  <a:txBody>
                    <a:bodyPr/>
                    <a:lstStyle/>
                    <a:p>
                      <a:r>
                        <a:rPr lang="tr-TR" dirty="0" smtClean="0"/>
                        <a:t>Soğuk Ordövr</a:t>
                      </a:r>
                      <a:endParaRPr lang="tr-TR" dirty="0"/>
                    </a:p>
                  </a:txBody>
                  <a:tcPr/>
                </a:tc>
                <a:tc>
                  <a:txBody>
                    <a:bodyPr/>
                    <a:lstStyle/>
                    <a:p>
                      <a:r>
                        <a:rPr lang="tr-TR" dirty="0" smtClean="0"/>
                        <a:t>Zeytinyağlı Biber Dolması, Zeytinyağlı Enginar, Yaprak Sarma, İstiridye Karides , Kokteyl vb.</a:t>
                      </a:r>
                      <a:endParaRPr lang="tr-TR" dirty="0"/>
                    </a:p>
                  </a:txBody>
                  <a:tcPr/>
                </a:tc>
              </a:tr>
              <a:tr h="499635">
                <a:tc>
                  <a:txBody>
                    <a:bodyPr/>
                    <a:lstStyle/>
                    <a:p>
                      <a:r>
                        <a:rPr lang="tr-TR" dirty="0" smtClean="0"/>
                        <a:t>Çorbalar </a:t>
                      </a:r>
                      <a:endParaRPr lang="tr-TR" dirty="0"/>
                    </a:p>
                  </a:txBody>
                  <a:tcPr/>
                </a:tc>
                <a:tc>
                  <a:txBody>
                    <a:bodyPr/>
                    <a:lstStyle/>
                    <a:p>
                      <a:r>
                        <a:rPr lang="tr-TR" dirty="0" smtClean="0"/>
                        <a:t>Domates Çorba, Yayla Çorba vb.</a:t>
                      </a:r>
                      <a:endParaRPr lang="tr-TR" dirty="0"/>
                    </a:p>
                  </a:txBody>
                  <a:tcPr/>
                </a:tc>
              </a:tr>
              <a:tr h="499635">
                <a:tc>
                  <a:txBody>
                    <a:bodyPr/>
                    <a:lstStyle/>
                    <a:p>
                      <a:r>
                        <a:rPr lang="tr-TR" dirty="0" smtClean="0"/>
                        <a:t>Sıcak</a:t>
                      </a:r>
                      <a:r>
                        <a:rPr lang="tr-TR" baseline="0" dirty="0" smtClean="0"/>
                        <a:t> Ordövr </a:t>
                      </a:r>
                      <a:endParaRPr lang="tr-TR" dirty="0"/>
                    </a:p>
                  </a:txBody>
                  <a:tcPr/>
                </a:tc>
                <a:tc>
                  <a:txBody>
                    <a:bodyPr/>
                    <a:lstStyle/>
                    <a:p>
                      <a:r>
                        <a:rPr lang="tr-TR" dirty="0" smtClean="0"/>
                        <a:t>Peynirli,</a:t>
                      </a:r>
                      <a:r>
                        <a:rPr lang="tr-TR" baseline="0" dirty="0" smtClean="0"/>
                        <a:t> Kıymalı Sigara Böreği, Arnavut Ciğeri, Patates Köfte vb.</a:t>
                      </a:r>
                      <a:endParaRPr lang="tr-TR" dirty="0"/>
                    </a:p>
                  </a:txBody>
                  <a:tcPr/>
                </a:tc>
              </a:tr>
              <a:tr h="499635">
                <a:tc>
                  <a:txBody>
                    <a:bodyPr/>
                    <a:lstStyle/>
                    <a:p>
                      <a:r>
                        <a:rPr lang="tr-TR" dirty="0" smtClean="0"/>
                        <a:t>Balık</a:t>
                      </a:r>
                      <a:endParaRPr lang="tr-TR" dirty="0"/>
                    </a:p>
                  </a:txBody>
                  <a:tcPr/>
                </a:tc>
                <a:tc>
                  <a:txBody>
                    <a:bodyPr/>
                    <a:lstStyle/>
                    <a:p>
                      <a:r>
                        <a:rPr lang="tr-TR" dirty="0" smtClean="0"/>
                        <a:t>Levrek Izgara, Kılıç Şiş vb.</a:t>
                      </a:r>
                      <a:endParaRPr lang="tr-TR" dirty="0"/>
                    </a:p>
                  </a:txBody>
                  <a:tcPr/>
                </a:tc>
              </a:tr>
              <a:tr h="499635">
                <a:tc>
                  <a:txBody>
                    <a:bodyPr/>
                    <a:lstStyle/>
                    <a:p>
                      <a:r>
                        <a:rPr lang="tr-TR" dirty="0" smtClean="0"/>
                        <a:t>Ana Yemek</a:t>
                      </a:r>
                      <a:endParaRPr lang="tr-TR" dirty="0"/>
                    </a:p>
                  </a:txBody>
                  <a:tcPr/>
                </a:tc>
                <a:tc>
                  <a:txBody>
                    <a:bodyPr/>
                    <a:lstStyle/>
                    <a:p>
                      <a:r>
                        <a:rPr lang="tr-TR" dirty="0" smtClean="0"/>
                        <a:t>Avcı Soslu Bonfile, </a:t>
                      </a:r>
                      <a:r>
                        <a:rPr lang="tr-TR" dirty="0" err="1" smtClean="0"/>
                        <a:t>Şatobriyan</a:t>
                      </a:r>
                      <a:r>
                        <a:rPr lang="tr-TR" dirty="0" smtClean="0"/>
                        <a:t> vb.</a:t>
                      </a:r>
                      <a:endParaRPr lang="tr-TR" dirty="0"/>
                    </a:p>
                  </a:txBody>
                  <a:tcPr/>
                </a:tc>
              </a:tr>
              <a:tr h="499635">
                <a:tc>
                  <a:txBody>
                    <a:bodyPr/>
                    <a:lstStyle/>
                    <a:p>
                      <a:r>
                        <a:rPr lang="tr-TR" dirty="0" smtClean="0"/>
                        <a:t>Sıcak Yemek</a:t>
                      </a:r>
                      <a:endParaRPr lang="tr-TR" dirty="0"/>
                    </a:p>
                  </a:txBody>
                  <a:tcPr/>
                </a:tc>
                <a:tc>
                  <a:txBody>
                    <a:bodyPr/>
                    <a:lstStyle/>
                    <a:p>
                      <a:r>
                        <a:rPr lang="tr-TR" dirty="0" smtClean="0"/>
                        <a:t>Mantar Sufle, Karides Sufle vb.</a:t>
                      </a:r>
                      <a:endParaRPr lang="tr-TR" dirty="0"/>
                    </a:p>
                  </a:txBody>
                  <a:tcPr/>
                </a:tc>
              </a:tr>
              <a:tr h="499635">
                <a:tc>
                  <a:txBody>
                    <a:bodyPr/>
                    <a:lstStyle/>
                    <a:p>
                      <a:r>
                        <a:rPr lang="tr-TR" dirty="0" smtClean="0"/>
                        <a:t>Soğuk Ara Yemek</a:t>
                      </a:r>
                      <a:endParaRPr lang="tr-TR" dirty="0"/>
                    </a:p>
                  </a:txBody>
                  <a:tcPr/>
                </a:tc>
                <a:tc>
                  <a:txBody>
                    <a:bodyPr/>
                    <a:lstStyle/>
                    <a:p>
                      <a:r>
                        <a:rPr lang="tr-TR" dirty="0" smtClean="0"/>
                        <a:t>Kaz Ciğeri </a:t>
                      </a:r>
                      <a:r>
                        <a:rPr lang="tr-TR" dirty="0" err="1" smtClean="0"/>
                        <a:t>Pate</a:t>
                      </a:r>
                      <a:r>
                        <a:rPr lang="tr-TR" dirty="0" smtClean="0"/>
                        <a:t>, Tavuk </a:t>
                      </a:r>
                      <a:r>
                        <a:rPr lang="tr-TR" dirty="0" err="1" smtClean="0"/>
                        <a:t>Galantin</a:t>
                      </a:r>
                      <a:r>
                        <a:rPr lang="tr-TR" dirty="0" smtClean="0"/>
                        <a:t> vb.</a:t>
                      </a:r>
                      <a:endParaRPr lang="tr-TR" dirty="0"/>
                    </a:p>
                  </a:txBody>
                  <a:tcPr/>
                </a:tc>
              </a:tr>
              <a:tr h="499635">
                <a:tc>
                  <a:txBody>
                    <a:bodyPr/>
                    <a:lstStyle/>
                    <a:p>
                      <a:r>
                        <a:rPr lang="tr-TR" dirty="0" smtClean="0"/>
                        <a:t>Kızartma</a:t>
                      </a:r>
                      <a:r>
                        <a:rPr lang="tr-TR" baseline="0" dirty="0" smtClean="0"/>
                        <a:t> ve Salata</a:t>
                      </a:r>
                      <a:endParaRPr lang="tr-TR" dirty="0"/>
                    </a:p>
                  </a:txBody>
                  <a:tcPr/>
                </a:tc>
                <a:tc>
                  <a:txBody>
                    <a:bodyPr/>
                    <a:lstStyle/>
                    <a:p>
                      <a:r>
                        <a:rPr lang="tr-TR" dirty="0" smtClean="0"/>
                        <a:t>Ördek Kızartma, Hindi Kızartma vb.</a:t>
                      </a:r>
                      <a:endParaRPr lang="tr-TR" dirty="0"/>
                    </a:p>
                  </a:txBody>
                  <a:tcPr/>
                </a:tc>
              </a:tr>
              <a:tr h="499635">
                <a:tc>
                  <a:txBody>
                    <a:bodyPr/>
                    <a:lstStyle/>
                    <a:p>
                      <a:r>
                        <a:rPr lang="tr-TR" dirty="0" smtClean="0"/>
                        <a:t>Sebzeler</a:t>
                      </a:r>
                      <a:endParaRPr lang="tr-TR" dirty="0"/>
                    </a:p>
                  </a:txBody>
                  <a:tcPr/>
                </a:tc>
                <a:tc>
                  <a:txBody>
                    <a:bodyPr/>
                    <a:lstStyle/>
                    <a:p>
                      <a:r>
                        <a:rPr lang="tr-TR" dirty="0" smtClean="0"/>
                        <a:t>Zeytinyağlı Taze Fasulye</a:t>
                      </a:r>
                      <a:r>
                        <a:rPr lang="tr-TR" baseline="0" dirty="0" smtClean="0"/>
                        <a:t>, Enginar vb.</a:t>
                      </a:r>
                      <a:endParaRPr lang="tr-TR" dirty="0"/>
                    </a:p>
                  </a:txBody>
                  <a:tcPr/>
                </a:tc>
              </a:tr>
              <a:tr h="499635">
                <a:tc>
                  <a:txBody>
                    <a:bodyPr/>
                    <a:lstStyle/>
                    <a:p>
                      <a:r>
                        <a:rPr lang="tr-TR" dirty="0" smtClean="0"/>
                        <a:t>Tatlılar</a:t>
                      </a:r>
                      <a:endParaRPr lang="tr-TR" dirty="0"/>
                    </a:p>
                  </a:txBody>
                  <a:tcPr/>
                </a:tc>
                <a:tc>
                  <a:txBody>
                    <a:bodyPr/>
                    <a:lstStyle/>
                    <a:p>
                      <a:r>
                        <a:rPr lang="tr-TR" dirty="0" smtClean="0"/>
                        <a:t>Her çeşit sıcak ve soğuk tatlılar </a:t>
                      </a:r>
                      <a:endParaRPr lang="tr-TR" dirty="0"/>
                    </a:p>
                  </a:txBody>
                  <a:tcPr/>
                </a:tc>
              </a:tr>
              <a:tr h="499635">
                <a:tc>
                  <a:txBody>
                    <a:bodyPr/>
                    <a:lstStyle/>
                    <a:p>
                      <a:r>
                        <a:rPr lang="tr-TR" dirty="0" smtClean="0"/>
                        <a:t>Peynirler</a:t>
                      </a:r>
                      <a:endParaRPr lang="tr-TR" dirty="0"/>
                    </a:p>
                  </a:txBody>
                  <a:tcPr/>
                </a:tc>
                <a:tc>
                  <a:txBody>
                    <a:bodyPr/>
                    <a:lstStyle/>
                    <a:p>
                      <a:r>
                        <a:rPr lang="tr-TR" dirty="0" smtClean="0"/>
                        <a:t>Çeşitli Peynir Türleri</a:t>
                      </a:r>
                      <a:endParaRPr lang="tr-TR" dirty="0"/>
                    </a:p>
                  </a:txBody>
                  <a:tcPr/>
                </a:tc>
              </a:tr>
              <a:tr h="499635">
                <a:tc>
                  <a:txBody>
                    <a:bodyPr/>
                    <a:lstStyle/>
                    <a:p>
                      <a:r>
                        <a:rPr lang="tr-TR" dirty="0" smtClean="0"/>
                        <a:t>Meyve</a:t>
                      </a:r>
                      <a:endParaRPr lang="tr-TR" dirty="0"/>
                    </a:p>
                  </a:txBody>
                  <a:tcPr/>
                </a:tc>
                <a:tc>
                  <a:txBody>
                    <a:bodyPr/>
                    <a:lstStyle/>
                    <a:p>
                      <a:r>
                        <a:rPr lang="tr-TR" dirty="0" smtClean="0"/>
                        <a:t>Taze Meyveler,</a:t>
                      </a:r>
                      <a:r>
                        <a:rPr lang="tr-TR" baseline="0" dirty="0" smtClean="0"/>
                        <a:t> Meyve Salatası vb.</a:t>
                      </a:r>
                      <a:endParaRPr lang="tr-TR" dirty="0"/>
                    </a:p>
                  </a:txBody>
                  <a:tcPr/>
                </a:tc>
              </a:tr>
              <a:tr h="499635">
                <a:tc>
                  <a:txBody>
                    <a:bodyPr/>
                    <a:lstStyle/>
                    <a:p>
                      <a:r>
                        <a:rPr lang="tr-TR" dirty="0" smtClean="0"/>
                        <a:t>Kahve</a:t>
                      </a:r>
                      <a:endParaRPr lang="tr-TR" dirty="0"/>
                    </a:p>
                  </a:txBody>
                  <a:tcPr/>
                </a:tc>
                <a:tc>
                  <a:txBody>
                    <a:bodyPr/>
                    <a:lstStyle/>
                    <a:p>
                      <a:r>
                        <a:rPr lang="tr-TR" dirty="0" smtClean="0"/>
                        <a:t>Türk</a:t>
                      </a:r>
                      <a:r>
                        <a:rPr lang="tr-TR" baseline="0" dirty="0" smtClean="0"/>
                        <a:t> Kahvesi, Filtre Kahve vb.</a:t>
                      </a:r>
                      <a:endParaRPr lang="tr-TR"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260648"/>
            <a:ext cx="8686800" cy="6264696"/>
          </a:xfrm>
        </p:spPr>
        <p:txBody>
          <a:bodyPr>
            <a:normAutofit lnSpcReduction="10000"/>
          </a:bodyPr>
          <a:lstStyle/>
          <a:p>
            <a:pPr algn="just">
              <a:buNone/>
            </a:pPr>
            <a:r>
              <a:rPr lang="tr-TR" sz="1600" b="1" dirty="0" smtClean="0"/>
              <a:t>	1. 1. Soğuk Ordövrler/İştah açıcılar </a:t>
            </a:r>
            <a:endParaRPr lang="tr-TR" sz="1600" b="1" dirty="0" smtClean="0"/>
          </a:p>
          <a:p>
            <a:pPr algn="just">
              <a:buNone/>
            </a:pPr>
            <a:r>
              <a:rPr lang="tr-TR" sz="1600" b="1" dirty="0" smtClean="0"/>
              <a:t>		</a:t>
            </a:r>
            <a:r>
              <a:rPr lang="tr-TR" sz="1600" dirty="0" smtClean="0"/>
              <a:t>Zeytinyağlı enginar, kuşkonmaz, zeytinyağlı dolmalar, sebze salataları, istiridye, soğuk ıstakoz, böcek, havyar, karides kokteyl, ıstakoz kokteyl, deniz mahsulleri kokteylleri, mayonezli tavuk salatası, tavuk jölesi, balık jölesi, yumurta dolması, Rus usulü yumurta, salamlar, sucuk, jambon, füme etler ve balıklar, kavun, avokado vb.</a:t>
            </a:r>
            <a:endParaRPr lang="tr-TR" sz="1600" b="1" dirty="0" smtClean="0"/>
          </a:p>
          <a:p>
            <a:pPr algn="just">
              <a:buNone/>
            </a:pPr>
            <a:r>
              <a:rPr lang="tr-TR" sz="1600" b="1" dirty="0" smtClean="0"/>
              <a:t>	1. 2. Çorbalar</a:t>
            </a:r>
            <a:endParaRPr lang="tr-TR" sz="1600" b="1" dirty="0" smtClean="0"/>
          </a:p>
          <a:p>
            <a:pPr algn="just">
              <a:buNone/>
            </a:pPr>
            <a:r>
              <a:rPr lang="tr-TR" sz="1600" b="1" dirty="0" smtClean="0"/>
              <a:t>		</a:t>
            </a:r>
            <a:r>
              <a:rPr lang="tr-TR" sz="1600" dirty="0" err="1" smtClean="0"/>
              <a:t>Konsome</a:t>
            </a:r>
            <a:r>
              <a:rPr lang="tr-TR" sz="1600" dirty="0" smtClean="0"/>
              <a:t>, </a:t>
            </a:r>
            <a:r>
              <a:rPr lang="tr-TR" sz="1600" dirty="0" err="1" smtClean="0"/>
              <a:t>konsome</a:t>
            </a:r>
            <a:r>
              <a:rPr lang="tr-TR" sz="1600" dirty="0" smtClean="0"/>
              <a:t> </a:t>
            </a:r>
            <a:r>
              <a:rPr lang="tr-TR" sz="1600" dirty="0" err="1" smtClean="0"/>
              <a:t>colbert</a:t>
            </a:r>
            <a:r>
              <a:rPr lang="tr-TR" sz="1600" dirty="0" smtClean="0"/>
              <a:t>, </a:t>
            </a:r>
            <a:r>
              <a:rPr lang="tr-TR" sz="1600" dirty="0" err="1" smtClean="0"/>
              <a:t>konsome</a:t>
            </a:r>
            <a:r>
              <a:rPr lang="tr-TR" sz="1600" dirty="0" smtClean="0"/>
              <a:t> </a:t>
            </a:r>
            <a:r>
              <a:rPr lang="tr-TR" sz="1600" dirty="0" err="1" smtClean="0"/>
              <a:t>royal</a:t>
            </a:r>
            <a:r>
              <a:rPr lang="tr-TR" sz="1600" dirty="0" smtClean="0"/>
              <a:t>, </a:t>
            </a:r>
            <a:r>
              <a:rPr lang="tr-TR" sz="1600" dirty="0" err="1" smtClean="0"/>
              <a:t>konsome</a:t>
            </a:r>
            <a:r>
              <a:rPr lang="tr-TR" sz="1600" dirty="0" smtClean="0"/>
              <a:t> </a:t>
            </a:r>
            <a:r>
              <a:rPr lang="tr-TR" sz="1600" dirty="0" err="1" smtClean="0"/>
              <a:t>xavier</a:t>
            </a:r>
            <a:r>
              <a:rPr lang="tr-TR" sz="1600" dirty="0" smtClean="0"/>
              <a:t>, </a:t>
            </a:r>
            <a:r>
              <a:rPr lang="tr-TR" sz="1600" dirty="0" err="1" smtClean="0"/>
              <a:t>konsome</a:t>
            </a:r>
            <a:r>
              <a:rPr lang="tr-TR" sz="1600" dirty="0" smtClean="0"/>
              <a:t> </a:t>
            </a:r>
            <a:r>
              <a:rPr lang="tr-TR" sz="1600" dirty="0" err="1" smtClean="0"/>
              <a:t>oxtail</a:t>
            </a:r>
            <a:r>
              <a:rPr lang="tr-TR" sz="1600" dirty="0" smtClean="0"/>
              <a:t>, düğün çorbası, domates çorbası, balık çorbası, kremalı tavuk çorbası, bezelye çorbası, kremalı kuşkonmaz çorbası vb.</a:t>
            </a:r>
            <a:endParaRPr lang="tr-TR" sz="1600" dirty="0" smtClean="0"/>
          </a:p>
          <a:p>
            <a:pPr algn="just">
              <a:buNone/>
            </a:pPr>
            <a:r>
              <a:rPr lang="tr-TR" sz="1600" b="1" dirty="0" smtClean="0"/>
              <a:t>	1. 3. Sıcak Ordövrler/İştah açıcılar</a:t>
            </a:r>
            <a:endParaRPr lang="tr-TR" sz="1600" b="1" dirty="0" smtClean="0"/>
          </a:p>
          <a:p>
            <a:pPr algn="just">
              <a:buNone/>
            </a:pPr>
            <a:r>
              <a:rPr lang="tr-TR" sz="1600" b="1" dirty="0" smtClean="0"/>
              <a:t>		</a:t>
            </a:r>
            <a:r>
              <a:rPr lang="tr-TR" sz="1600" dirty="0" smtClean="0"/>
              <a:t>Sigara böreği, muska böreği, </a:t>
            </a:r>
            <a:r>
              <a:rPr lang="tr-TR" sz="1600" dirty="0" err="1" smtClean="0"/>
              <a:t>kroketler</a:t>
            </a:r>
            <a:r>
              <a:rPr lang="tr-TR" sz="1600" dirty="0" smtClean="0"/>
              <a:t> (balık, tavuk), sıcak kanepeler, mantarlı </a:t>
            </a:r>
            <a:r>
              <a:rPr lang="tr-TR" sz="1600" dirty="0" err="1" smtClean="0"/>
              <a:t>tartalet</a:t>
            </a:r>
            <a:r>
              <a:rPr lang="tr-TR" sz="1600" dirty="0" smtClean="0"/>
              <a:t>, tavuklu </a:t>
            </a:r>
            <a:r>
              <a:rPr lang="tr-TR" sz="1600" dirty="0" err="1" smtClean="0"/>
              <a:t>tartalet</a:t>
            </a:r>
            <a:r>
              <a:rPr lang="tr-TR" sz="1600" dirty="0" smtClean="0"/>
              <a:t>, </a:t>
            </a:r>
            <a:r>
              <a:rPr lang="tr-TR" sz="1600" dirty="0" err="1" smtClean="0"/>
              <a:t>kaşarpane</a:t>
            </a:r>
            <a:r>
              <a:rPr lang="tr-TR" sz="1600" dirty="0" smtClean="0"/>
              <a:t>, </a:t>
            </a:r>
            <a:r>
              <a:rPr lang="tr-TR" sz="1600" dirty="0" err="1" smtClean="0"/>
              <a:t>mitit</a:t>
            </a:r>
            <a:r>
              <a:rPr lang="tr-TR" sz="1600" dirty="0" smtClean="0"/>
              <a:t> köfte, sosis tava, ciğer tava vb.</a:t>
            </a:r>
            <a:endParaRPr lang="tr-TR" sz="1600" dirty="0" smtClean="0"/>
          </a:p>
          <a:p>
            <a:pPr algn="just">
              <a:buNone/>
            </a:pPr>
            <a:r>
              <a:rPr lang="tr-TR" sz="1600" b="1" dirty="0" smtClean="0"/>
              <a:t>	1. 4. Balıklar </a:t>
            </a:r>
            <a:endParaRPr lang="tr-TR" sz="1600" b="1" dirty="0" smtClean="0"/>
          </a:p>
          <a:p>
            <a:pPr algn="just">
              <a:buNone/>
            </a:pPr>
            <a:r>
              <a:rPr lang="tr-TR" sz="1600" b="1" dirty="0" smtClean="0"/>
              <a:t>		</a:t>
            </a:r>
            <a:r>
              <a:rPr lang="tr-TR" sz="1600" dirty="0" smtClean="0"/>
              <a:t>Alabalık (</a:t>
            </a:r>
            <a:r>
              <a:rPr lang="tr-TR" sz="1600" dirty="0" err="1" smtClean="0"/>
              <a:t>blue</a:t>
            </a:r>
            <a:r>
              <a:rPr lang="tr-TR" sz="1600" dirty="0" smtClean="0"/>
              <a:t>), alabalık tava, levrek </a:t>
            </a:r>
            <a:r>
              <a:rPr lang="tr-TR" sz="1600" dirty="0" err="1" smtClean="0"/>
              <a:t>buğlama</a:t>
            </a:r>
            <a:r>
              <a:rPr lang="tr-TR" sz="1600" dirty="0" smtClean="0"/>
              <a:t>, levrek </a:t>
            </a:r>
            <a:r>
              <a:rPr lang="tr-TR" sz="1600" dirty="0" err="1" smtClean="0"/>
              <a:t>pane</a:t>
            </a:r>
            <a:r>
              <a:rPr lang="tr-TR" sz="1600" dirty="0" smtClean="0"/>
              <a:t>, bademli turna balığı, dilbalığı (</a:t>
            </a:r>
            <a:r>
              <a:rPr lang="tr-TR" sz="1600" dirty="0" err="1" smtClean="0"/>
              <a:t>colbert</a:t>
            </a:r>
            <a:r>
              <a:rPr lang="tr-TR" sz="1600" dirty="0" smtClean="0"/>
              <a:t>), mersin, kılıç, kalkan, lagos gibi balıkların çeşitli türleri vb.</a:t>
            </a:r>
            <a:endParaRPr lang="tr-TR" sz="1600" dirty="0" smtClean="0"/>
          </a:p>
          <a:p>
            <a:pPr algn="just">
              <a:buNone/>
            </a:pPr>
            <a:r>
              <a:rPr lang="tr-TR" sz="1600" b="1" dirty="0" smtClean="0"/>
              <a:t>		1. 5. Et Yemekleri</a:t>
            </a:r>
            <a:endParaRPr lang="tr-TR" sz="1600" b="1" dirty="0" smtClean="0"/>
          </a:p>
          <a:p>
            <a:pPr algn="just">
              <a:buNone/>
            </a:pPr>
            <a:r>
              <a:rPr lang="tr-TR" sz="1600" b="1" dirty="0" smtClean="0"/>
              <a:t>		</a:t>
            </a:r>
            <a:r>
              <a:rPr lang="tr-TR" sz="1600" dirty="0" smtClean="0"/>
              <a:t>Klasik mönüdeki et yemekleri sığır, dana, koyun, kuzu, domuz, av etlerinden hazırlanan büyük parçalar halindeki yemeklerdir. Bunlar tranş edilerek çeşitli soslarla servis edilirler. Bonfile </a:t>
            </a:r>
            <a:r>
              <a:rPr lang="tr-TR" sz="1600" dirty="0" err="1" smtClean="0"/>
              <a:t>Weilington</a:t>
            </a:r>
            <a:r>
              <a:rPr lang="tr-TR" sz="1600" dirty="0" smtClean="0"/>
              <a:t>, bonfile </a:t>
            </a:r>
            <a:r>
              <a:rPr lang="tr-TR" sz="1600" dirty="0" err="1" smtClean="0"/>
              <a:t>Richelieu</a:t>
            </a:r>
            <a:r>
              <a:rPr lang="tr-TR" sz="1600" dirty="0" smtClean="0"/>
              <a:t>, İtalyan usulü sığır </a:t>
            </a:r>
            <a:r>
              <a:rPr lang="tr-TR" sz="1600" dirty="0" err="1" smtClean="0"/>
              <a:t>butu</a:t>
            </a:r>
            <a:r>
              <a:rPr lang="tr-TR" sz="1600" dirty="0" smtClean="0"/>
              <a:t> ‘’</a:t>
            </a:r>
            <a:r>
              <a:rPr lang="tr-TR" sz="1600" dirty="0" err="1" smtClean="0"/>
              <a:t>Manzo</a:t>
            </a:r>
            <a:r>
              <a:rPr lang="tr-TR" sz="1600" dirty="0" smtClean="0"/>
              <a:t> </a:t>
            </a:r>
            <a:r>
              <a:rPr lang="tr-TR" sz="1600" dirty="0" err="1" smtClean="0"/>
              <a:t>Brasato</a:t>
            </a:r>
            <a:r>
              <a:rPr lang="tr-TR" sz="1600" dirty="0" smtClean="0"/>
              <a:t>’’, dana rosto, </a:t>
            </a:r>
            <a:r>
              <a:rPr lang="tr-TR" sz="1600" dirty="0" err="1" smtClean="0"/>
              <a:t>Clamart</a:t>
            </a:r>
            <a:r>
              <a:rPr lang="tr-TR" sz="1600" dirty="0" smtClean="0"/>
              <a:t> usulü dana, dana böbrek sarması, sıcak rozbif, Alman usulü geyik sırtı, dana haşlama vb. yemekler örnek olarak verilebilir.</a:t>
            </a:r>
            <a:endParaRPr lang="tr-TR" sz="1600" dirty="0" smtClean="0"/>
          </a:p>
          <a:p>
            <a:pPr algn="just">
              <a:buNone/>
            </a:pPr>
            <a:r>
              <a:rPr lang="tr-TR" sz="1600" b="1" dirty="0" smtClean="0"/>
              <a:t>	1. 6. Sıcak Antreler </a:t>
            </a:r>
            <a:endParaRPr lang="tr-TR" sz="1600" b="1" dirty="0" smtClean="0"/>
          </a:p>
          <a:p>
            <a:pPr algn="just">
              <a:buNone/>
            </a:pPr>
            <a:r>
              <a:rPr lang="tr-TR" sz="1600" b="1" dirty="0" smtClean="0"/>
              <a:t>		</a:t>
            </a:r>
            <a:r>
              <a:rPr lang="tr-TR" sz="1600" dirty="0" smtClean="0"/>
              <a:t>Peynir sufle, balık sufle, piliç sufle, tepsi börekleri, su böreği, talaş böreği, tavuklu </a:t>
            </a:r>
            <a:r>
              <a:rPr lang="tr-TR" sz="1600" dirty="0" err="1" smtClean="0"/>
              <a:t>volavan</a:t>
            </a:r>
            <a:r>
              <a:rPr lang="tr-TR" sz="1600" dirty="0" smtClean="0"/>
              <a:t>, mantarlı </a:t>
            </a:r>
            <a:r>
              <a:rPr lang="tr-TR" sz="1600" dirty="0" err="1" smtClean="0"/>
              <a:t>volavan</a:t>
            </a:r>
            <a:r>
              <a:rPr lang="tr-TR" sz="1600" dirty="0" smtClean="0"/>
              <a:t>, pilavlar, </a:t>
            </a:r>
            <a:r>
              <a:rPr lang="tr-TR" sz="1600" dirty="0" err="1" smtClean="0"/>
              <a:t>raviyoli</a:t>
            </a:r>
            <a:r>
              <a:rPr lang="tr-TR" sz="1600" dirty="0" smtClean="0"/>
              <a:t>, et sote, böbrek sote, </a:t>
            </a:r>
            <a:r>
              <a:rPr lang="tr-TR" sz="1600" dirty="0" err="1" smtClean="0"/>
              <a:t>fleminyon</a:t>
            </a:r>
            <a:r>
              <a:rPr lang="tr-TR" sz="1600" dirty="0" smtClean="0"/>
              <a:t> vb.</a:t>
            </a:r>
            <a:endParaRPr lang="tr-TR" sz="1600" dirty="0" smtClean="0"/>
          </a:p>
          <a:p>
            <a:pPr algn="just">
              <a:buNone/>
            </a:pPr>
            <a:endParaRPr lang="tr-TR" sz="16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88640"/>
            <a:ext cx="8686800" cy="5891485"/>
          </a:xfrm>
        </p:spPr>
        <p:txBody>
          <a:bodyPr>
            <a:normAutofit/>
          </a:bodyPr>
          <a:lstStyle/>
          <a:p>
            <a:pPr algn="just">
              <a:buNone/>
            </a:pPr>
            <a:r>
              <a:rPr lang="tr-TR" sz="1600" b="1" dirty="0" smtClean="0"/>
              <a:t>		1. 7. Soğuk Antreler</a:t>
            </a:r>
            <a:endParaRPr lang="tr-TR" sz="1600" b="1" dirty="0" smtClean="0"/>
          </a:p>
          <a:p>
            <a:pPr algn="just">
              <a:buNone/>
            </a:pPr>
            <a:r>
              <a:rPr lang="tr-TR" sz="1600" b="1" dirty="0" smtClean="0"/>
              <a:t>		</a:t>
            </a:r>
            <a:r>
              <a:rPr lang="tr-TR" sz="1600" dirty="0" smtClean="0"/>
              <a:t>Kaz ciğeri </a:t>
            </a:r>
            <a:r>
              <a:rPr lang="tr-TR" sz="1600" dirty="0" err="1" smtClean="0"/>
              <a:t>pate</a:t>
            </a:r>
            <a:r>
              <a:rPr lang="tr-TR" sz="1600" dirty="0" smtClean="0"/>
              <a:t>, av etleri </a:t>
            </a:r>
            <a:r>
              <a:rPr lang="tr-TR" sz="1600" dirty="0" err="1" smtClean="0"/>
              <a:t>patesi</a:t>
            </a:r>
            <a:r>
              <a:rPr lang="tr-TR" sz="1600" dirty="0" smtClean="0"/>
              <a:t>, tavuk </a:t>
            </a:r>
            <a:r>
              <a:rPr lang="tr-TR" sz="1600" dirty="0" err="1" smtClean="0"/>
              <a:t>pate</a:t>
            </a:r>
            <a:r>
              <a:rPr lang="tr-TR" sz="1600" dirty="0" smtClean="0"/>
              <a:t>, tavuk </a:t>
            </a:r>
            <a:r>
              <a:rPr lang="tr-TR" sz="1600" dirty="0" err="1" smtClean="0"/>
              <a:t>galatin</a:t>
            </a:r>
            <a:r>
              <a:rPr lang="tr-TR" sz="1600" dirty="0" smtClean="0"/>
              <a:t>, kaz ciğeri </a:t>
            </a:r>
            <a:r>
              <a:rPr lang="tr-TR" sz="1600" dirty="0" err="1" smtClean="0"/>
              <a:t>parfesi</a:t>
            </a:r>
            <a:r>
              <a:rPr lang="tr-TR" sz="1600" dirty="0" smtClean="0"/>
              <a:t>, jambon </a:t>
            </a:r>
            <a:r>
              <a:rPr lang="tr-TR" sz="1600" dirty="0" err="1" smtClean="0"/>
              <a:t>mus</a:t>
            </a:r>
            <a:r>
              <a:rPr lang="tr-TR" sz="1600" dirty="0" smtClean="0"/>
              <a:t>, tavuk </a:t>
            </a:r>
            <a:r>
              <a:rPr lang="tr-TR" sz="1600" dirty="0" err="1" smtClean="0"/>
              <a:t>mus</a:t>
            </a:r>
            <a:r>
              <a:rPr lang="tr-TR" sz="1600" dirty="0" smtClean="0"/>
              <a:t> vb.</a:t>
            </a:r>
            <a:endParaRPr lang="tr-TR" sz="1600" dirty="0" smtClean="0"/>
          </a:p>
          <a:p>
            <a:pPr algn="just">
              <a:buNone/>
            </a:pPr>
            <a:r>
              <a:rPr lang="tr-TR" sz="1600" b="1" dirty="0" smtClean="0"/>
              <a:t>	1. 8. Şerbetler (</a:t>
            </a:r>
            <a:r>
              <a:rPr lang="tr-TR" sz="1600" b="1" dirty="0" err="1" smtClean="0"/>
              <a:t>Sorbet</a:t>
            </a:r>
            <a:r>
              <a:rPr lang="tr-TR" sz="1600" b="1" dirty="0" smtClean="0"/>
              <a:t>) </a:t>
            </a:r>
            <a:endParaRPr lang="tr-TR" sz="1600" b="1" dirty="0" smtClean="0"/>
          </a:p>
          <a:p>
            <a:pPr algn="just">
              <a:buNone/>
            </a:pPr>
            <a:r>
              <a:rPr lang="tr-TR" sz="1600" b="1" dirty="0" smtClean="0"/>
              <a:t>		</a:t>
            </a:r>
            <a:r>
              <a:rPr lang="tr-TR" sz="1600" dirty="0" smtClean="0"/>
              <a:t>Şeker şurubu, yumurta akı, limon, portakal vb. meyve suları veya likörler, </a:t>
            </a:r>
            <a:r>
              <a:rPr lang="tr-TR" sz="1600" dirty="0" err="1" smtClean="0"/>
              <a:t>rum</a:t>
            </a:r>
            <a:r>
              <a:rPr lang="tr-TR" sz="1600" dirty="0" smtClean="0"/>
              <a:t>, konyak gibi alkollü içeceklerle hazırlanan içeceklerdir. Çok soğuk ve yarı katı olarak servis edilirler. </a:t>
            </a:r>
            <a:r>
              <a:rPr lang="tr-TR" sz="1600" dirty="0" err="1" smtClean="0"/>
              <a:t>Rotilerden</a:t>
            </a:r>
            <a:r>
              <a:rPr lang="tr-TR" sz="1600" dirty="0" smtClean="0"/>
              <a:t> önce servis edilirler. Ağız tadını değiştiren, mideyi </a:t>
            </a:r>
            <a:r>
              <a:rPr lang="tr-TR" sz="1600" dirty="0" err="1" smtClean="0"/>
              <a:t>rotiye</a:t>
            </a:r>
            <a:r>
              <a:rPr lang="tr-TR" sz="1600" dirty="0" smtClean="0"/>
              <a:t> hazırlayan yemeklerdir. Günümüzde servis edilmemektedir.</a:t>
            </a:r>
            <a:endParaRPr lang="tr-TR" sz="1600" dirty="0" smtClean="0"/>
          </a:p>
          <a:p>
            <a:pPr algn="just">
              <a:buNone/>
            </a:pPr>
            <a:r>
              <a:rPr lang="tr-TR" sz="1600" b="1" dirty="0" smtClean="0"/>
              <a:t>	1. 9. Sebzeler</a:t>
            </a:r>
            <a:endParaRPr lang="tr-TR" sz="1600" b="1" dirty="0" smtClean="0"/>
          </a:p>
          <a:p>
            <a:pPr algn="just">
              <a:buNone/>
            </a:pPr>
            <a:r>
              <a:rPr lang="tr-TR" sz="1600" b="1" dirty="0" smtClean="0"/>
              <a:t>		</a:t>
            </a:r>
            <a:r>
              <a:rPr lang="tr-TR" sz="1600" dirty="0" smtClean="0"/>
              <a:t>Kuşkonmaz, taze fasulye bastı, zeytinyağlı taze fasulye, sultani bezelye bastı, enginar dolması, zeytinyağlı enginar, tereyağlı bamya, zeytinyağlı kereviz, terbiyeli kereviz, sebze güveçleri, türlüler vb. </a:t>
            </a:r>
            <a:endParaRPr lang="tr-TR" sz="1600" dirty="0" smtClean="0"/>
          </a:p>
          <a:p>
            <a:pPr algn="just">
              <a:buNone/>
            </a:pPr>
            <a:r>
              <a:rPr lang="tr-TR" sz="1600" b="1" dirty="0" smtClean="0"/>
              <a:t>	1. 10. Tatlılar</a:t>
            </a:r>
            <a:endParaRPr lang="tr-TR" sz="1600" b="1" dirty="0" smtClean="0"/>
          </a:p>
          <a:p>
            <a:pPr algn="just">
              <a:buNone/>
            </a:pPr>
            <a:r>
              <a:rPr lang="tr-TR" sz="1600" dirty="0" smtClean="0"/>
              <a:t>		Vanilyalı sufle, çikolatalı sufle, sade veya meyveli </a:t>
            </a:r>
            <a:r>
              <a:rPr lang="tr-TR" sz="1600" dirty="0" err="1" smtClean="0"/>
              <a:t>savarin</a:t>
            </a:r>
            <a:r>
              <a:rPr lang="tr-TR" sz="1600" dirty="0" smtClean="0"/>
              <a:t>, baklava, bülbülyuvası, şöbiyet, revani, krem karamel, krem şokola, sütlaç çikolatalı </a:t>
            </a:r>
            <a:r>
              <a:rPr lang="tr-TR" sz="1600" dirty="0" err="1" smtClean="0"/>
              <a:t>parfe</a:t>
            </a:r>
            <a:r>
              <a:rPr lang="tr-TR" sz="1600" dirty="0" smtClean="0"/>
              <a:t>, karışık dondurma vb.</a:t>
            </a:r>
            <a:endParaRPr lang="tr-TR" sz="1600" dirty="0" smtClean="0"/>
          </a:p>
          <a:p>
            <a:pPr algn="just">
              <a:buNone/>
            </a:pPr>
            <a:r>
              <a:rPr lang="tr-TR" sz="1600" dirty="0" smtClean="0"/>
              <a:t>	</a:t>
            </a:r>
            <a:r>
              <a:rPr lang="tr-TR" sz="1600" b="1" dirty="0" smtClean="0"/>
              <a:t>1. 11. </a:t>
            </a:r>
            <a:r>
              <a:rPr lang="tr-TR" sz="1600" b="1" dirty="0" err="1" smtClean="0"/>
              <a:t>Savoriler</a:t>
            </a:r>
            <a:r>
              <a:rPr lang="tr-TR" sz="1600" b="1" dirty="0" smtClean="0"/>
              <a:t> (</a:t>
            </a:r>
            <a:r>
              <a:rPr lang="tr-TR" sz="1600" b="1" dirty="0" err="1" smtClean="0"/>
              <a:t>savory</a:t>
            </a:r>
            <a:r>
              <a:rPr lang="tr-TR" sz="1600" b="1" dirty="0" smtClean="0"/>
              <a:t>)</a:t>
            </a:r>
            <a:endParaRPr lang="tr-TR" sz="1600" b="1" dirty="0" smtClean="0"/>
          </a:p>
          <a:p>
            <a:pPr algn="just">
              <a:buNone/>
            </a:pPr>
            <a:r>
              <a:rPr lang="tr-TR" sz="1600" b="1" dirty="0" smtClean="0"/>
              <a:t>		</a:t>
            </a:r>
            <a:r>
              <a:rPr lang="tr-TR" sz="1600" dirty="0" smtClean="0"/>
              <a:t>Tatlılardan sonra alınan peynirli ve baharatlı küçük yiyeceklerdir. Peynirli </a:t>
            </a:r>
            <a:r>
              <a:rPr lang="tr-TR" sz="1600" dirty="0" err="1" smtClean="0"/>
              <a:t>tartalet</a:t>
            </a:r>
            <a:r>
              <a:rPr lang="tr-TR" sz="1600" dirty="0" smtClean="0"/>
              <a:t>, küçük tostlar, küçük peynirli börekler, küçük </a:t>
            </a:r>
            <a:r>
              <a:rPr lang="tr-TR" sz="1600" dirty="0" err="1" smtClean="0"/>
              <a:t>pateler</a:t>
            </a:r>
            <a:r>
              <a:rPr lang="tr-TR" sz="1600" dirty="0" smtClean="0"/>
              <a:t>, peynirli </a:t>
            </a:r>
            <a:r>
              <a:rPr lang="tr-TR" sz="1600" dirty="0" err="1" smtClean="0"/>
              <a:t>fur</a:t>
            </a:r>
            <a:r>
              <a:rPr lang="tr-TR" sz="1600" dirty="0" smtClean="0"/>
              <a:t> vb.</a:t>
            </a:r>
            <a:endParaRPr lang="tr-TR" sz="1600" dirty="0" smtClean="0"/>
          </a:p>
          <a:p>
            <a:pPr algn="just">
              <a:buNone/>
            </a:pPr>
            <a:r>
              <a:rPr lang="tr-TR" sz="1600" dirty="0" smtClean="0"/>
              <a:t>	</a:t>
            </a:r>
            <a:r>
              <a:rPr lang="tr-TR" sz="1600" b="1" dirty="0" smtClean="0"/>
              <a:t>1. 12. </a:t>
            </a:r>
            <a:r>
              <a:rPr lang="tr-TR" sz="1600" b="1" dirty="0" err="1" smtClean="0"/>
              <a:t>Dessertler</a:t>
            </a:r>
            <a:r>
              <a:rPr lang="tr-TR" sz="1600" b="1" dirty="0" smtClean="0"/>
              <a:t>/Meyveler</a:t>
            </a:r>
            <a:endParaRPr lang="tr-TR" sz="1600" b="1" dirty="0" smtClean="0"/>
          </a:p>
          <a:p>
            <a:pPr algn="just">
              <a:buNone/>
            </a:pPr>
            <a:r>
              <a:rPr lang="tr-TR" sz="1600" b="1" dirty="0" smtClean="0"/>
              <a:t>		</a:t>
            </a:r>
            <a:r>
              <a:rPr lang="tr-TR" sz="1600" dirty="0" smtClean="0"/>
              <a:t>Peynirler, kompostolar, meyve salatası ve taze meyvelerdir. Rokfor, gravyer, kaşar peynirleri, elma, armut, kayısı, erik, ananas, kompostoları</a:t>
            </a:r>
            <a:r>
              <a:rPr lang="tr-TR" sz="1600" smtClean="0"/>
              <a:t>, meyveler vb. </a:t>
            </a:r>
            <a:endParaRPr lang="tr-TR"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MÖNÜNÜN TANIMI VE GELİŞİMİ</a:t>
            </a:r>
            <a:endParaRPr lang="tr-TR" dirty="0"/>
          </a:p>
        </p:txBody>
      </p:sp>
      <p:sp>
        <p:nvSpPr>
          <p:cNvPr id="3" name="2 İçerik Yer Tutucusu"/>
          <p:cNvSpPr>
            <a:spLocks noGrp="1"/>
          </p:cNvSpPr>
          <p:nvPr>
            <p:ph idx="1"/>
          </p:nvPr>
        </p:nvSpPr>
        <p:spPr/>
        <p:txBody>
          <a:bodyPr>
            <a:normAutofit/>
          </a:bodyPr>
          <a:lstStyle/>
          <a:p>
            <a:pPr algn="just">
              <a:buNone/>
            </a:pPr>
            <a:r>
              <a:rPr lang="tr-TR" sz="1600" dirty="0" smtClean="0"/>
              <a:t>		Yiyecek ve içecek bölümünde yiyecek faaliyetinin en önemli kısmı mönülerin düzenlenmesidir. </a:t>
            </a:r>
            <a:r>
              <a:rPr lang="tr-TR" sz="1600" i="1" dirty="0" smtClean="0"/>
              <a:t>Mönü, Latince ‘’ </a:t>
            </a:r>
            <a:r>
              <a:rPr lang="tr-TR" sz="1600" i="1" dirty="0" err="1" smtClean="0"/>
              <a:t>minutes</a:t>
            </a:r>
            <a:r>
              <a:rPr lang="tr-TR" sz="1600" i="1" dirty="0" smtClean="0"/>
              <a:t>’’ sözcüğünden türetilmiş olup, çok kısa bir tanımlamayla, bir öğünde bir sıra dahilinde birbiriyle uyumlu yiyecek ve içeceklerin ayrıntılı listesi olarak ifade edilebilir.</a:t>
            </a:r>
            <a:endParaRPr lang="tr-TR" sz="1600" i="1" dirty="0" smtClean="0"/>
          </a:p>
          <a:p>
            <a:pPr algn="just">
              <a:buNone/>
            </a:pPr>
            <a:r>
              <a:rPr lang="tr-TR" sz="1600" i="1" dirty="0" smtClean="0"/>
              <a:t>		Başlangıcını Mezopotamya’da gördüğümüz yemek pişirme sanatı, önce Çin ve Anadolu mutfakları olarak ikiye ayrılmaktadır. Çin mutfağı, Japonya ve Uzakdoğu mutfaklarını etkilerken, Mezopotamya mutfağı Anadolu mutfağını etkilemiş, Anadolu mutfağı da, </a:t>
            </a:r>
            <a:r>
              <a:rPr lang="tr-TR" sz="1600" i="1" dirty="0" err="1" smtClean="0"/>
              <a:t>Greek</a:t>
            </a:r>
            <a:r>
              <a:rPr lang="tr-TR" sz="1600" i="1" dirty="0" smtClean="0"/>
              <a:t> mutfağı (eski yunan) ve </a:t>
            </a:r>
            <a:r>
              <a:rPr lang="tr-TR" sz="1600" i="1" dirty="0" err="1" smtClean="0"/>
              <a:t>Greek</a:t>
            </a:r>
            <a:r>
              <a:rPr lang="tr-TR" sz="1600" i="1" dirty="0" smtClean="0"/>
              <a:t>’ ten de Roma mutfağı etkilenmiştir. Roma mutfağının etkileri ise, Fransa ve İngiltere mutfaklarında görülmektedir. Türk mutfağının altyapısını oluşturan Osmanlı mutfağı da, birçok komşu ülke mutfaklarından ve hoşgörüyle birlikte yaşadığı çeşitli kültürlerden etkilenmiştir.</a:t>
            </a:r>
            <a:endParaRPr lang="tr-TR" sz="1600" i="1" dirty="0" smtClean="0"/>
          </a:p>
          <a:p>
            <a:pPr algn="just">
              <a:buNone/>
            </a:pPr>
            <a:r>
              <a:rPr lang="tr-TR" sz="1600" i="1" dirty="0" smtClean="0"/>
              <a:t>		Günümüzde özellikle nişan, düğün, kutlama, iş yemekleri ve devlet görevlilerinin verdiği altılı sıra halindeki mönüler, Fransa’da 19. yüzyılda yaşayan krallar ve asillerin on beş sıradan oluşan mönülerinin sadeleştirilmiş şeklidir. </a:t>
            </a:r>
            <a:endParaRPr lang="tr-TR" sz="1600" i="1" dirty="0" smtClean="0"/>
          </a:p>
          <a:p>
            <a:pPr algn="just">
              <a:buNone/>
            </a:pPr>
            <a:endParaRPr lang="tr-TR"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980728"/>
            <a:ext cx="8686800" cy="5099397"/>
          </a:xfrm>
        </p:spPr>
        <p:txBody>
          <a:bodyPr/>
          <a:lstStyle/>
          <a:p>
            <a:pPr algn="just">
              <a:buNone/>
            </a:pPr>
            <a:r>
              <a:rPr lang="tr-TR" dirty="0" smtClean="0"/>
              <a:t>		</a:t>
            </a:r>
            <a:r>
              <a:rPr lang="tr-TR" sz="1600" dirty="0" smtClean="0"/>
              <a:t>Fransa’da XIV. Louis tahta çıkınca ilk işi mutfakla ilgilenmek olmuştur. O zamana kadar kurala dayanmayan mönüleri kurala bağlamış ve bugün için Dünyada önemli bir konuma sahip olan Fransız mutfağının gelişmesine yol açmıştır. 19. yüzyılın ilk yarısı çağdaş Fransız mutfağının başlangıcı sayılmaktadır. Bu tarihte yaratıcı ve yeni yemeklerin mucidi olan aşçı </a:t>
            </a:r>
            <a:r>
              <a:rPr lang="tr-TR" sz="1600" dirty="0" err="1" smtClean="0"/>
              <a:t>Marie</a:t>
            </a:r>
            <a:r>
              <a:rPr lang="tr-TR" sz="1600" dirty="0" smtClean="0"/>
              <a:t> </a:t>
            </a:r>
            <a:r>
              <a:rPr lang="tr-TR" sz="1600" dirty="0" err="1" smtClean="0"/>
              <a:t>Antonie</a:t>
            </a:r>
            <a:r>
              <a:rPr lang="tr-TR" sz="1600" dirty="0" smtClean="0"/>
              <a:t> </a:t>
            </a:r>
            <a:r>
              <a:rPr lang="tr-TR" sz="1600" dirty="0" err="1" smtClean="0"/>
              <a:t>Carême</a:t>
            </a:r>
            <a:r>
              <a:rPr lang="tr-TR" sz="1600" dirty="0" smtClean="0"/>
              <a:t> ile boğazına çok düşkün bir düşünür olan Jean </a:t>
            </a:r>
            <a:r>
              <a:rPr lang="tr-TR" sz="1600" dirty="0" err="1" smtClean="0"/>
              <a:t>Anrhelme</a:t>
            </a:r>
            <a:r>
              <a:rPr lang="tr-TR" sz="1600" dirty="0" smtClean="0"/>
              <a:t> </a:t>
            </a:r>
            <a:r>
              <a:rPr lang="tr-TR" sz="1600" dirty="0" err="1" smtClean="0"/>
              <a:t>Brillat</a:t>
            </a:r>
            <a:r>
              <a:rPr lang="tr-TR" sz="1600" dirty="0" smtClean="0"/>
              <a:t> </a:t>
            </a:r>
            <a:r>
              <a:rPr lang="tr-TR" sz="1600" dirty="0" err="1" smtClean="0"/>
              <a:t>Savarin</a:t>
            </a:r>
            <a:r>
              <a:rPr lang="tr-TR" sz="1600" dirty="0" smtClean="0"/>
              <a:t> yeme ve içme sanatını bir yaşam biçimi haline getirmişlerdir. </a:t>
            </a:r>
            <a:r>
              <a:rPr lang="tr-TR" sz="1600" dirty="0" err="1" smtClean="0"/>
              <a:t>Brillat</a:t>
            </a:r>
            <a:r>
              <a:rPr lang="tr-TR" sz="1600" dirty="0" smtClean="0"/>
              <a:t> </a:t>
            </a:r>
            <a:r>
              <a:rPr lang="tr-TR" sz="1600" dirty="0" err="1" smtClean="0"/>
              <a:t>Savarin</a:t>
            </a:r>
            <a:r>
              <a:rPr lang="tr-TR" sz="1600" dirty="0" smtClean="0"/>
              <a:t> aşçılık sanatını yüceltmeye çalışmış, 25 yıllık bir çalışmanın sonucunda bugün gastronominin yasal kitabı olarak kabul edilen ‘’</a:t>
            </a:r>
            <a:r>
              <a:rPr lang="tr-TR" sz="1600" dirty="0" err="1" smtClean="0"/>
              <a:t>Physiologie</a:t>
            </a:r>
            <a:r>
              <a:rPr lang="tr-TR" sz="1600" dirty="0" smtClean="0"/>
              <a:t> </a:t>
            </a:r>
            <a:r>
              <a:rPr lang="tr-TR" sz="1600" dirty="0" err="1" smtClean="0"/>
              <a:t>dugoût</a:t>
            </a:r>
            <a:r>
              <a:rPr lang="tr-TR" sz="1600" dirty="0" smtClean="0"/>
              <a:t>’’ </a:t>
            </a:r>
            <a:r>
              <a:rPr lang="tr-TR" sz="1600" dirty="0" err="1" smtClean="0"/>
              <a:t>yu</a:t>
            </a:r>
            <a:r>
              <a:rPr lang="tr-TR" sz="1600" dirty="0" smtClean="0"/>
              <a:t> yazarak adını yemek pişirme sanatı tarihine yazdırmıştır.</a:t>
            </a:r>
            <a:endParaRPr lang="tr-TR" sz="1600" dirty="0" smtClean="0"/>
          </a:p>
          <a:p>
            <a:pPr algn="just">
              <a:buNone/>
            </a:pPr>
            <a:r>
              <a:rPr lang="tr-TR" sz="1600" dirty="0" smtClean="0"/>
              <a:t>		Fransa’da yemek pişirme sanatının ikinci aşaması ise 19. Yüzyıl sonuna doğrudur. Bu aşamada en büyük pay sahibi olanlar ise, </a:t>
            </a:r>
            <a:r>
              <a:rPr lang="tr-TR" sz="1600" dirty="0" err="1" smtClean="0"/>
              <a:t>Auguste</a:t>
            </a:r>
            <a:r>
              <a:rPr lang="tr-TR" sz="1600" dirty="0" smtClean="0"/>
              <a:t> </a:t>
            </a:r>
            <a:r>
              <a:rPr lang="tr-TR" sz="1600" dirty="0" err="1" smtClean="0"/>
              <a:t>Escoffier</a:t>
            </a:r>
            <a:r>
              <a:rPr lang="tr-TR" sz="1600" dirty="0" smtClean="0"/>
              <a:t> ve yeme-içme konusunda yazılar yazan gazeteci </a:t>
            </a:r>
            <a:r>
              <a:rPr lang="tr-TR" sz="1600" dirty="0" err="1" smtClean="0"/>
              <a:t>Maurice</a:t>
            </a:r>
            <a:r>
              <a:rPr lang="tr-TR" sz="1600" dirty="0" smtClean="0"/>
              <a:t> </a:t>
            </a:r>
            <a:r>
              <a:rPr lang="tr-TR" sz="1600" dirty="0" err="1" smtClean="0"/>
              <a:t>Edmond</a:t>
            </a:r>
            <a:r>
              <a:rPr lang="tr-TR" sz="1600" dirty="0" smtClean="0"/>
              <a:t> </a:t>
            </a:r>
            <a:r>
              <a:rPr lang="tr-TR" sz="1600" dirty="0" err="1" smtClean="0"/>
              <a:t>Sailland’dır</a:t>
            </a:r>
            <a:r>
              <a:rPr lang="tr-TR" sz="1600" dirty="0" smtClean="0"/>
              <a:t>. </a:t>
            </a:r>
            <a:r>
              <a:rPr lang="tr-TR" sz="1600" dirty="0" err="1" smtClean="0"/>
              <a:t>Auguste</a:t>
            </a:r>
            <a:r>
              <a:rPr lang="tr-TR" sz="1600" dirty="0" smtClean="0"/>
              <a:t> </a:t>
            </a:r>
            <a:r>
              <a:rPr lang="tr-TR" sz="1600" dirty="0" err="1" smtClean="0"/>
              <a:t>Escoffier</a:t>
            </a:r>
            <a:r>
              <a:rPr lang="tr-TR" sz="1600" dirty="0" smtClean="0"/>
              <a:t> Avrupa’nın tanınmış mutfakları ile kraliyet mutfaklarında çalışmıştır. Fransız mutfağının en son reformcularından birisi olarak kabul edilmektedir. Dünya çapında meşhur olan ve yemek üretiminin İncil’i olarak kabul edilen ‘’</a:t>
            </a:r>
            <a:r>
              <a:rPr lang="tr-TR" sz="1600" dirty="0" err="1" smtClean="0"/>
              <a:t>Le</a:t>
            </a:r>
            <a:r>
              <a:rPr lang="tr-TR" sz="1600" dirty="0" smtClean="0"/>
              <a:t> </a:t>
            </a:r>
            <a:r>
              <a:rPr lang="tr-TR" sz="1600" dirty="0" err="1" smtClean="0"/>
              <a:t>Guide</a:t>
            </a:r>
            <a:r>
              <a:rPr lang="tr-TR" sz="1600" dirty="0" smtClean="0"/>
              <a:t> </a:t>
            </a:r>
            <a:r>
              <a:rPr lang="tr-TR" sz="1600" dirty="0" err="1" smtClean="0"/>
              <a:t>Culinaire</a:t>
            </a:r>
            <a:r>
              <a:rPr lang="tr-TR" sz="1600" dirty="0" smtClean="0"/>
              <a:t>’’ adlı kitabın yazarıdır. 1928 yılında yaptığı hizmetler karşılığında dönemin başkanı ‘’siz Fransa’nın yetiştirdiği en büyük sanat elçisisiniz’’ diyerek Fransa’nın en büyük nişanı olan ‘’</a:t>
            </a:r>
            <a:r>
              <a:rPr lang="tr-TR" sz="1600" dirty="0" err="1" smtClean="0"/>
              <a:t>Leigon</a:t>
            </a:r>
            <a:r>
              <a:rPr lang="tr-TR" sz="1600" dirty="0" smtClean="0"/>
              <a:t> </a:t>
            </a:r>
            <a:r>
              <a:rPr lang="tr-TR" sz="1600" dirty="0" err="1" smtClean="0"/>
              <a:t>D’Honneur</a:t>
            </a:r>
            <a:r>
              <a:rPr lang="tr-TR" sz="1600" dirty="0" smtClean="0"/>
              <a:t>’’u, </a:t>
            </a:r>
            <a:r>
              <a:rPr lang="tr-TR" sz="1600" dirty="0" err="1" smtClean="0"/>
              <a:t>Escoffier’in</a:t>
            </a:r>
            <a:r>
              <a:rPr lang="tr-TR" sz="1600" dirty="0" smtClean="0"/>
              <a:t> </a:t>
            </a:r>
            <a:r>
              <a:rPr lang="tr-TR" sz="1600" dirty="0" err="1" smtClean="0"/>
              <a:t>göğüsüne</a:t>
            </a:r>
            <a:r>
              <a:rPr lang="tr-TR" sz="1600" dirty="0" smtClean="0"/>
              <a:t> takmıştır.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412776"/>
            <a:ext cx="8686800" cy="4667349"/>
          </a:xfrm>
        </p:spPr>
        <p:txBody>
          <a:bodyPr>
            <a:normAutofit/>
          </a:bodyPr>
          <a:lstStyle/>
          <a:p>
            <a:pPr algn="just">
              <a:buNone/>
            </a:pPr>
            <a:r>
              <a:rPr lang="tr-TR" sz="1600" dirty="0" smtClean="0"/>
              <a:t>		Fransa’da yemek pişirme sanatının üçüncü aşaması ‘’La </a:t>
            </a:r>
            <a:r>
              <a:rPr lang="tr-TR" sz="1600" dirty="0" err="1" smtClean="0"/>
              <a:t>Nouvelle</a:t>
            </a:r>
            <a:r>
              <a:rPr lang="tr-TR" sz="1600" dirty="0" smtClean="0"/>
              <a:t> </a:t>
            </a:r>
            <a:r>
              <a:rPr lang="tr-TR" sz="1600" dirty="0" err="1" smtClean="0"/>
              <a:t>Cuisine</a:t>
            </a:r>
            <a:r>
              <a:rPr lang="tr-TR" sz="1600" dirty="0" smtClean="0"/>
              <a:t>’’ olarak adlandırılır. Bu dönem 1960 yıllarının ortalarından başlayarak günümüze kadar uzanır. Bu yeni mutfak anlayışında, sadece taze ve kaliteli malzemeler kullanılır. Konserve gıdalar reddedilir, sadece mevsiminde yetişen sebze ve meyvelerle mönüler hazırlanır. Özellikle sebze ve meyveler, vitamin ve mineral kaybının önlenmesi amacıyla fazla pişirilmez. Bunda da, amaç tat ve tazeliğin korunarak, vitamin ve mineral kaybını azaltılmasıdır. Sosları bağlamak için, un yerine taze tereyağı, sebze suları, krema, yumurta ve çok az miktarda nişasta kullanılır. Yemeklerin hazırlanması sırasında lezzet kadar görünüm ve dekorasyon da dikkate alınmalıdır.</a:t>
            </a:r>
            <a:endParaRPr lang="tr-TR" sz="1600" dirty="0" smtClean="0"/>
          </a:p>
          <a:p>
            <a:pPr algn="just">
              <a:buNone/>
            </a:pPr>
            <a:r>
              <a:rPr lang="tr-TR" sz="1600" dirty="0" smtClean="0"/>
              <a:t>		Mönü, Fransa’da geleneksel mutfağın önemli bir rol oynamasıyla, bir öğünde sunulan yiyeceklerin ayrıntılı listesi veya bir restoranda sunulan yiyeceklerin ayrıntılı listesi anlamında kullanılmıştır. Yiyecek endüstrisinin gelişmesiyle bu tanım, diğer mutfaklarca da benimsenmiştir.</a:t>
            </a:r>
            <a:endParaRPr lang="tr-TR" sz="1600" dirty="0" smtClean="0"/>
          </a:p>
          <a:p>
            <a:pPr algn="just">
              <a:buNone/>
            </a:pPr>
            <a:r>
              <a:rPr lang="tr-TR" sz="1600" dirty="0" smtClean="0"/>
              <a:t>		İlk ele geçen mönüler akşam partilerinde veya ziyafetlerde sunulan yiyeceklerin adını veren birer listeyi andırırken, tahminen bu listeler aşçıların çalışma belgesi niteliğini taşıyor ve konukların tercihlerine yer verilmesi ihmal edilmiyordu. Partiler ve ziyafetler için düzenlenen ilk mönüler ise, yiyecek ve içecek seçimine fazla yer vermiyordu. Zamanla seçimlik mönüler gündeme geldi ve misafir açısından rahatlık ve özgürlük sağlamış oldu.</a:t>
            </a:r>
            <a:endParaRPr lang="tr-TR" sz="1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1600" dirty="0" smtClean="0"/>
              <a:t>		Zengin sanayiciler sınıfının ortaya çıkmasıyla geleneksel mutfak yozlaştırıldı. Önceleri, yalnızca zengin soyluların para harcayabileceği aşırı pahalı yiyeceklerin sunulmasına başlamıştır. </a:t>
            </a:r>
            <a:endParaRPr lang="tr-TR" sz="1600" dirty="0" smtClean="0"/>
          </a:p>
          <a:p>
            <a:pPr algn="just">
              <a:buNone/>
            </a:pPr>
            <a:r>
              <a:rPr lang="tr-TR" sz="1600" dirty="0" smtClean="0"/>
              <a:t>		Aşçıların yitirdiği statü, 1960’lı yıllardan sonra yeniden önem kazanmaya başladı ve halk mutfağına doğru bir geri dönüş yaşandı. Geleneksel Fransız servisinde sunulan yiyecekler; 3 bölümden oluşuyordu: Birinci bölüm, konuklar salona girmeden önce çorbalardan, kızarmış et yiyeceklerine kadar her çeşit yiyeceğin masaya yerleştirilmesinden ibaretti. Isıtıcıların kullanılmasına rağmen, sıcak yenmesi gereken yemekler çoğunlukla geç verildiklerinden soğuyordu. İkici bölüm, kızartılmış etlerden sonra verilecek yiyeceklerden oluşmaktadır. Üçüncü bölüm, pastalarla birlikte tatlıları, meyveleri ve meyveli dondurmaları içermekteydi. Günümüz çağdaş yemek yeme düzeni de geleneksel Fransız Mutfak Düzeni’ne dayanmakta ve bugün, geleneksel batı mönüsü gittikçe küçülmekte, restoranlar ayrıntılı mönülerini sınırlayarak, belli çeşit yiyecek ve içeceklerin sunulmasına uzmanlaşmayı tercih etmektedir.</a:t>
            </a:r>
            <a:endParaRPr lang="tr-TR"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MÖNÜ PLANLAMA</a:t>
            </a:r>
            <a:endParaRPr lang="tr-TR" dirty="0"/>
          </a:p>
        </p:txBody>
      </p:sp>
      <p:sp>
        <p:nvSpPr>
          <p:cNvPr id="3" name="2 İçerik Yer Tutucusu"/>
          <p:cNvSpPr>
            <a:spLocks noGrp="1"/>
          </p:cNvSpPr>
          <p:nvPr>
            <p:ph idx="1"/>
          </p:nvPr>
        </p:nvSpPr>
        <p:spPr>
          <a:xfrm>
            <a:off x="304800" y="1554162"/>
            <a:ext cx="8686800" cy="5043190"/>
          </a:xfrm>
        </p:spPr>
        <p:txBody>
          <a:bodyPr>
            <a:normAutofit lnSpcReduction="10000"/>
          </a:bodyPr>
          <a:lstStyle/>
          <a:p>
            <a:pPr algn="just">
              <a:buNone/>
            </a:pPr>
            <a:r>
              <a:rPr lang="tr-TR" sz="1600" dirty="0" smtClean="0"/>
              <a:t>		Yiyecek ve içecek işletmelerinin birincil amacı, hazırladıkları ürünleri geniş bir kitleye satabilmektedir. Bunu gerçekleştirmedeki en başta gelen yardımcıları ise mönülerdir. Mönüler, işletmede sunulan yiyecek ve içecekleri fiyatlarıyla birlikte gösterirler. Ayrıca; pazarlama, finansman ve işletme politikalarının da belirleyicisi ve tamamlayıcısıdırlar.</a:t>
            </a:r>
            <a:endParaRPr lang="tr-TR" sz="1600" dirty="0" smtClean="0"/>
          </a:p>
          <a:p>
            <a:pPr algn="just">
              <a:buNone/>
            </a:pPr>
            <a:r>
              <a:rPr lang="tr-TR" sz="1600" dirty="0" smtClean="0"/>
              <a:t>		Mönü planlamada asıl hedef, mümkün olduğu kadar satılmadan kalan yiyecek miktarını azaltmaktır. Çünkü, çeşitli öngörü çalışmalarına rağmen hiçbir işletme, konularının ne isteyeceklerini önceden tam olarak tahmin edemez. </a:t>
            </a:r>
            <a:endParaRPr lang="tr-TR" sz="1600" dirty="0" smtClean="0"/>
          </a:p>
          <a:p>
            <a:pPr algn="just">
              <a:buNone/>
            </a:pPr>
            <a:r>
              <a:rPr lang="tr-TR" sz="1600" dirty="0" smtClean="0"/>
              <a:t>		Mönü, aynı zamanda işletme için hem güçlü bir pazarlama amacı, hem de en temel ve önemli  maliyet kontrol aracıdır. Mönü geliştirme, iki konuda inceleme ve biçimlendirme ile ilgili çabaları kapsar. Bunlardan ilki, mönü kartının boyutlarını, rengini, kullanılacak yazı stilini ve kartın sunulma şeklini, basımını ve dağıtımını kapsar. Diğeri ise, yiyecek ve içeceklerin estetik görünümü, adı, tadı, rengi, şekli, saklanabilirliği, mevsimselliği ve geliştirilmesi ile ilgili çabalardır. Mönüler, işletmeyi misafir karşısında temsil eden en önemli  pazarlama araçlarından da birisini oluşturur. </a:t>
            </a:r>
            <a:endParaRPr lang="tr-TR" sz="1600" dirty="0" smtClean="0"/>
          </a:p>
          <a:p>
            <a:pPr algn="just">
              <a:buNone/>
            </a:pPr>
            <a:r>
              <a:rPr lang="tr-TR" sz="1600" dirty="0" smtClean="0"/>
              <a:t>		Mönü planlaması yapılırken gastronomi kuralları yanında, mönüyü talep edecek konukların milliyeti, kültürü ve istekleri de dikkate alınır. Örneğin, dört veya beş sıradan oluşan bir ziyafet (banket) mönüsünde bazı konuklar, gastronomi kurallarına aykırı olarak çorba ile mönüye başlarken, diğer bir konuk gastronomi kurallarına uygun hareket ederek çorbasını, soğuk iştah açıcıdan sonra talep edebilir. Mönüyü oluşturan yemekler belirli bir sıra dahilinde servis edilmelidir. Mönü planlaması yapılırken bu hususlar dikkate alınmalıdır.</a:t>
            </a:r>
            <a:endParaRPr lang="tr-TR" sz="16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476672"/>
            <a:ext cx="8686800" cy="6120680"/>
          </a:xfrm>
        </p:spPr>
        <p:txBody>
          <a:bodyPr>
            <a:normAutofit/>
          </a:bodyPr>
          <a:lstStyle/>
          <a:p>
            <a:pPr algn="just"/>
            <a:r>
              <a:rPr lang="tr-TR" sz="1600" dirty="0" smtClean="0"/>
              <a:t>Mönü planlaması yapılırken ilk dikkate alınması gereken nokta, mönü planlamasının ne tür bir otel veya restoran için yapılacağıdır. Otelin şehir veya yazlık otel olması, yıldız sayısı veya restoranın sınıfı seçilecek olan mönüyü etkilemektedir. Örneğin, beş yıldızlı bir otelin mönüsünü uluslararası düzeyde planlaması gerekir. </a:t>
            </a:r>
            <a:endParaRPr lang="tr-TR" sz="1600" dirty="0" smtClean="0"/>
          </a:p>
          <a:p>
            <a:pPr algn="just"/>
            <a:r>
              <a:rPr lang="tr-TR" sz="1600" dirty="0" smtClean="0"/>
              <a:t>Mönü planlaması kimler için yapılacaktır? Mönüden yaralanacak olanların milliyetleri, kültürleri, eğitim düzeyleri, cinsiyetleri, meslekleri ve alışkanlıkları dikkate alınmalıdır. Örneğin, Müslüman konuklara yönelik mönülerin ana yemekleri domuz eti içermemelidir.</a:t>
            </a:r>
            <a:endParaRPr lang="tr-TR" sz="1600" dirty="0" smtClean="0"/>
          </a:p>
          <a:p>
            <a:pPr algn="just"/>
            <a:r>
              <a:rPr lang="tr-TR" sz="1600" dirty="0" smtClean="0"/>
              <a:t>Mönü planlaması sırasında işletmenin fiziksel imkanları, iş yükü, araç-gereç kapasitesi, çeşidi ve kalitesi dikkate alınır. Çok sayıda konuğa yönelik banket mönüleri için,  </a:t>
            </a:r>
            <a:r>
              <a:rPr lang="tr-TR" sz="1600" dirty="0" err="1" smtClean="0"/>
              <a:t>konveksiyonel</a:t>
            </a:r>
            <a:r>
              <a:rPr lang="tr-TR" sz="1600" dirty="0" smtClean="0"/>
              <a:t> fırına ve çeşitli sebze ve meyve doğrama makinelerine ihtiyaç olacaktır.</a:t>
            </a:r>
            <a:endParaRPr lang="tr-TR" sz="1600" dirty="0" smtClean="0"/>
          </a:p>
          <a:p>
            <a:pPr algn="just"/>
            <a:r>
              <a:rPr lang="tr-TR" sz="1600" dirty="0" smtClean="0"/>
              <a:t>Mönü planlaması sırasında araç ve gereç kadar personelin eğitim ve deneyim düzeyinin de önemi vardır. Oteller, hizmet üreten işletmelerdir. Hizmet işletmelerinin başarıları yoğun ölçüde insan unsuruna bağımlıdır (heterojen olma özelliği). Günümüzde teknoloji hızla ilerlemekte ve oteller bilgisayar destekli çalışan fırınlar ve makineler alınmaktadır. Bu tür ekipmanlar, ancak iyi eğitim görmüş ve kalifiye elemanlar tarafından kullanılabilir. Eğitim görmüş ve gerekli niteliklere sahip personel hem mutfak, hem de servis için zorunluluktur.</a:t>
            </a:r>
            <a:endParaRPr lang="tr-TR" sz="1600" dirty="0" smtClean="0"/>
          </a:p>
          <a:p>
            <a:pPr algn="just"/>
            <a:r>
              <a:rPr lang="tr-TR" sz="1600" dirty="0" smtClean="0"/>
              <a:t>Yiyeceklerin hazırlanması, pişirilmesi ve servis edilmesi sırasında geçen zaman iyi planlanmalıdır. Mutfaklar, önceki kısımlarda da ifade ettiğimiz gibi mikroorganizmaların üremeleri için ideal ortamlardır (ısı, nem, atık vb.). Özellikle et yemeklerini sabahtan hazırlayıp, akşam saatinde sunulacak bir ziyafette saatlerce açıkta bekletmek, sağlık açısından uygun değildir. Öte yandan, yemeklerde vitamin kaybı yanında, görünüm bozukluğu ve lezzet kaybı da söz konusu olmaktadır.</a:t>
            </a:r>
            <a:endParaRPr lang="tr-TR"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616624"/>
          </a:xfrm>
        </p:spPr>
        <p:txBody>
          <a:bodyPr>
            <a:normAutofit/>
          </a:bodyPr>
          <a:lstStyle/>
          <a:p>
            <a:pPr algn="just"/>
            <a:r>
              <a:rPr lang="tr-TR" sz="1600" dirty="0" smtClean="0"/>
              <a:t>Mönü planlaması sırasında konuklara fiyat önerisi getirilmeden önce, kişi başına düşen malzeme maliyetleri doğru olarak hesaplanmalıdır. Diğer taraftan personel maliyetleri, genel giderler (elektrik, su, gaz, havalandırma vb.) ve amortismanlar da gözden geçirilmelidir. Mönü fiyatları ile içindeki malzemelerin fiyatları uyumlu olmak zorundadır. </a:t>
            </a:r>
            <a:endParaRPr lang="tr-TR" sz="1600" dirty="0" smtClean="0"/>
          </a:p>
          <a:p>
            <a:pPr algn="just"/>
            <a:r>
              <a:rPr lang="tr-TR" sz="1600" dirty="0" smtClean="0"/>
              <a:t>Mönüde yer alacak yemeklerin bileşimi; protein, karbonhidrat, yağ, vitamin ve mineraller açısından dengeli beslenme kurallarına uyumlu olarak hazırlanmalıdır. Kalori hesapları yapılırken, konukların yaşı, cinsiyeti ve faaliyet alanı dikkate alınmalıdır. Fiziksel rahatsızlığı olan gruplar için, özel diyet mönüleri, bu konuda uzman kişiler tarafından (diyetisyen) hazırlanmalıdır. </a:t>
            </a:r>
            <a:endParaRPr lang="tr-TR" sz="1600" dirty="0" smtClean="0"/>
          </a:p>
          <a:p>
            <a:pPr algn="just"/>
            <a:r>
              <a:rPr lang="tr-TR" sz="1600" dirty="0" smtClean="0"/>
              <a:t>Mönü planlaması yapılırken, yiyecek ve içecek yönetiminin hazır yiyeceklere ve donmuş gıdalara yönelmesi iş yükünü ve araç-gereç ihtiyacını azaltabilir. Bu durum, mutfak ve iş planlaması yapılmadan önce, bir strateji olarak ele alınmalı ve mönü bunların paralelinde planlanmalıdır. </a:t>
            </a:r>
            <a:endParaRPr lang="tr-TR" sz="1600" dirty="0" smtClean="0"/>
          </a:p>
          <a:p>
            <a:pPr algn="just"/>
            <a:r>
              <a:rPr lang="tr-TR" sz="1600" dirty="0" smtClean="0"/>
              <a:t>Mönü planlanırken mevsimlik sebze ve meyveler tercih edilmelidir. Günümüzde her mevsim çeşitli yiyecekleri bulmak mümkün olmuştur (sera vb.). Buna rağmen, lezzet ve maliyet açısından mevsimsel yiyecekler tercih edilmelidir.</a:t>
            </a:r>
            <a:endParaRPr lang="tr-TR" sz="1600" dirty="0" smtClean="0"/>
          </a:p>
          <a:p>
            <a:pPr algn="just"/>
            <a:r>
              <a:rPr lang="tr-TR" sz="1600" dirty="0" smtClean="0"/>
              <a:t>Mönüdeki çeşitlilik yalnız besinlerde değil, renk ve görünümlerle de sağlanmalıdır. Mönüyü planlayan kişiler geniş bir yemek bilgisine sahip olmalı; ilginç yemek karışımını renkte, aynı kıvamda sos ve sulu gıdalar bir arada yer almamalıdır. Mönüde yer alan yemekler; görünüm, doğrama şekli ve hazırlama biçimi yönünden farklı olmalıdır.</a:t>
            </a:r>
            <a:endParaRPr lang="tr-TR" sz="1600" dirty="0" smtClean="0"/>
          </a:p>
          <a:p>
            <a:pPr algn="just"/>
            <a:r>
              <a:rPr lang="tr-TR" sz="1600" dirty="0" smtClean="0"/>
              <a:t>Mönü hazırlığı sırasında rakip işletmelerinin mönüleri de dikkate alınmalıdır.</a:t>
            </a:r>
            <a:endParaRPr lang="tr-TR" sz="1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052736"/>
            <a:ext cx="8686800" cy="5027389"/>
          </a:xfrm>
        </p:spPr>
        <p:txBody>
          <a:bodyPr>
            <a:normAutofit/>
          </a:bodyPr>
          <a:lstStyle/>
          <a:p>
            <a:pPr algn="just"/>
            <a:r>
              <a:rPr lang="tr-TR" sz="1600" dirty="0" smtClean="0"/>
              <a:t>Ziyafet mönülerinde yemeklerin pişirilme yöntemleri farklı olmalıdır. Örneğin, patlıcan ve biber kızartmasından sonra, kadınbudu köfte aynı mönüde yer almamalıdır. Yağda kızartılmış veya fırında pişirilmiş yemekler arka arkaya sıralanmamalı ve servis edilmemelidir.</a:t>
            </a:r>
            <a:endParaRPr lang="tr-TR" sz="1600" dirty="0" smtClean="0"/>
          </a:p>
          <a:p>
            <a:pPr algn="just"/>
            <a:r>
              <a:rPr lang="tr-TR" sz="1600" dirty="0" smtClean="0"/>
              <a:t>Yazın hazırlanan mönülerde, fazla yağlı yemekler yerine daha hafif yemekler seçilmelidir. </a:t>
            </a:r>
            <a:endParaRPr lang="tr-TR" sz="1600" dirty="0" smtClean="0"/>
          </a:p>
          <a:p>
            <a:pPr algn="just"/>
            <a:r>
              <a:rPr lang="tr-TR" sz="1600" dirty="0" smtClean="0"/>
              <a:t>Benzer yiyeceklerin tekrarından kaçınılmalıdır. Örneğin, yayla çorba, biber dolma, sütlaç gibi. İstekler yemekle  birlikte sunulsun, ister ayrı olarak, değişik çeşitteki soslar ve soslu yemekler; renk, tat ve baharatlar ile lezzet yönünden farklılık göstermelidir.</a:t>
            </a:r>
            <a:endParaRPr lang="tr-TR" sz="1600" dirty="0" smtClean="0"/>
          </a:p>
          <a:p>
            <a:pPr algn="just"/>
            <a:r>
              <a:rPr lang="tr-TR" sz="1600" dirty="0" smtClean="0"/>
              <a:t>Bazı ana yemeklerin lezzetleri, bazı garnitürlerle uyum sağlar. Rosto ile patates püresi buna en iyi örnektir. Diğer taraftan garnitürler, ana yemeklerin kalitesine uygun olarak seçilmelidir. Örneğin, </a:t>
            </a:r>
            <a:r>
              <a:rPr lang="tr-TR" sz="1600" dirty="0" err="1" smtClean="0"/>
              <a:t>şatobriyanın</a:t>
            </a:r>
            <a:r>
              <a:rPr lang="tr-TR" sz="1600" dirty="0" smtClean="0"/>
              <a:t> yanında parmak patates yerine patates </a:t>
            </a:r>
            <a:r>
              <a:rPr lang="tr-TR" sz="1600" dirty="0" err="1" smtClean="0"/>
              <a:t>kroket</a:t>
            </a:r>
            <a:r>
              <a:rPr lang="tr-TR" sz="1600" dirty="0" smtClean="0"/>
              <a:t> tercih edilmelidir. </a:t>
            </a:r>
            <a:endParaRPr lang="tr-TR" sz="1600" dirty="0" smtClean="0"/>
          </a:p>
          <a:p>
            <a:pPr algn="just"/>
            <a:r>
              <a:rPr lang="tr-TR" sz="1600" dirty="0" smtClean="0"/>
              <a:t>Satın alınması ve bulunması güç olan malzemelerden hazırlanan yemekler mönüde zorunlu olmadıkça yer almamalıdır. Bunun yerine bu tür malzemelerden hazırlanan yemekler, günün mönüsü olarak ayrıca sunulabilir.</a:t>
            </a:r>
            <a:endParaRPr lang="tr-TR" sz="1600" dirty="0" smtClean="0"/>
          </a:p>
          <a:p>
            <a:pPr algn="just">
              <a:buNone/>
            </a:pPr>
            <a:r>
              <a:rPr lang="tr-TR" sz="1600" dirty="0" smtClean="0"/>
              <a:t>		Set mönü yapılırken, öne ana yemeğin belirlenmesi gerekir. Diğer yemekler ise, ana yemek öncesi ve sonrası olarak renk, şekil, kıvam, görünüm ve lezzet açısından farklılıklar göstermelidir. </a:t>
            </a:r>
            <a:endParaRPr lang="tr-TR" sz="1600" dirty="0" smtClean="0"/>
          </a:p>
          <a:p>
            <a:pPr algn="just">
              <a:buNone/>
            </a:pPr>
            <a:r>
              <a:rPr lang="tr-TR" sz="1600" dirty="0" smtClean="0"/>
              <a:t>		Mönülerde standart sağlayabilmek ve birbirine yakın kalitelerde yemekler sunabilmek için mutlaka reçeteler kullanılmalıdır. </a:t>
            </a:r>
            <a:endParaRPr lang="tr-TR" sz="16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0</TotalTime>
  <Words>22481</Words>
  <Application>WPS Presentation</Application>
  <PresentationFormat>Ekran Gösterisi (4:3)</PresentationFormat>
  <Paragraphs>227</Paragraphs>
  <Slides>19</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19</vt:i4>
      </vt:variant>
    </vt:vector>
  </HeadingPairs>
  <TitlesOfParts>
    <vt:vector size="31" baseType="lpstr">
      <vt:lpstr>Arial</vt:lpstr>
      <vt:lpstr>SimSun</vt:lpstr>
      <vt:lpstr>Wingdings</vt:lpstr>
      <vt:lpstr>Wingdings 2</vt:lpstr>
      <vt:lpstr>Franklin Gothic Book</vt:lpstr>
      <vt:lpstr>Franklin Gothic Medium</vt:lpstr>
      <vt:lpstr>Microsoft YaHei</vt:lpstr>
      <vt:lpstr/>
      <vt:lpstr>Arial Unicode MS</vt:lpstr>
      <vt:lpstr>Calibri</vt:lpstr>
      <vt:lpstr>Lucida Sans Unicode</vt:lpstr>
      <vt:lpstr>Gezinti</vt:lpstr>
      <vt:lpstr>MÖNÜ</vt:lpstr>
      <vt:lpstr>MÖNÜNÜN TANIMI VE GELİŞİMİ</vt:lpstr>
      <vt:lpstr>PowerPoint 演示文稿</vt:lpstr>
      <vt:lpstr>PowerPoint 演示文稿</vt:lpstr>
      <vt:lpstr>PowerPoint 演示文稿</vt:lpstr>
      <vt:lpstr>MÖNÜ PLANLAMA</vt:lpstr>
      <vt:lpstr>PowerPoint 演示文稿</vt:lpstr>
      <vt:lpstr>PowerPoint 演示文稿</vt:lpstr>
      <vt:lpstr>PowerPoint 演示文稿</vt:lpstr>
      <vt:lpstr>MÖNÜNÜN TAKDİMİ/SUNUMU </vt:lpstr>
      <vt:lpstr>MÖNÜNÜN İÇERİĞİ</vt:lpstr>
      <vt:lpstr>PowerPoint 演示文稿</vt:lpstr>
      <vt:lpstr>PowerPoint 演示文稿</vt:lpstr>
      <vt:lpstr>MÖNÜNÜn YAPISI</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MÖNÜ</dc:title>
  <dc:creator>ramazan</dc:creator>
  <cp:lastModifiedBy>ali</cp:lastModifiedBy>
  <cp:revision>50</cp:revision>
  <dcterms:created xsi:type="dcterms:W3CDTF">2018-01-09T19:12:00Z</dcterms:created>
  <dcterms:modified xsi:type="dcterms:W3CDTF">2018-02-16T13:09:12Z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