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2" r:id="rId4"/>
    <p:sldId id="284" r:id="rId5"/>
    <p:sldId id="283" r:id="rId6"/>
    <p:sldId id="285" r:id="rId7"/>
    <p:sldId id="286" r:id="rId8"/>
    <p:sldId id="287" r:id="rId9"/>
    <p:sldId id="288" r:id="rId10"/>
    <p:sldId id="289" r:id="rId11"/>
    <p:sldId id="290" r:id="rId12"/>
    <p:sldId id="291" r:id="rId13"/>
    <p:sldId id="292" r:id="rId14"/>
    <p:sldId id="293" r:id="rId15"/>
    <p:sldId id="294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3.12.2019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793302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46200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282926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938773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4425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1228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41277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62482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16722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12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891906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696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12/3/2019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BME162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tr-TR" dirty="0" smtClean="0"/>
              <a:t>C</a:t>
            </a:r>
            <a:r>
              <a:rPr lang="tr-TR" dirty="0" smtClean="0"/>
              <a:t>++ Program Control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smtClean="0">
                <a:solidFill>
                  <a:schemeClr val="tx1"/>
                </a:solidFill>
              </a:rPr>
              <a:t>C++ </a:t>
            </a:r>
            <a:r>
              <a:rPr lang="tr-TR" b="1" dirty="0" smtClean="0">
                <a:solidFill>
                  <a:schemeClr val="tx1"/>
                </a:solidFill>
              </a:rPr>
              <a:t>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/>
              <a:t>The do-while repetition statement</a:t>
            </a:r>
          </a:p>
          <a:p>
            <a:pPr lvl="1"/>
            <a:r>
              <a:rPr lang="tr-TR" b="1" dirty="0" smtClean="0"/>
              <a:t>Similar to while structure</a:t>
            </a:r>
          </a:p>
          <a:p>
            <a:pPr lvl="1"/>
            <a:r>
              <a:rPr lang="tr-TR" b="1" dirty="0" smtClean="0"/>
              <a:t>All actions placed in do-while executed at least once.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statements:</a:t>
            </a:r>
          </a:p>
          <a:p>
            <a:pPr marL="365760" lvl="1" indent="0">
              <a:buNone/>
            </a:pPr>
            <a:r>
              <a:rPr lang="tr-TR" b="1" dirty="0" smtClean="0"/>
              <a:t>	} while (condition);</a:t>
            </a:r>
          </a:p>
          <a:p>
            <a:pPr lvl="1"/>
            <a:r>
              <a:rPr lang="tr-TR" b="1" dirty="0" smtClean="0"/>
              <a:t>To print the integers from 1 to 10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do 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cout&lt;&lt;</a:t>
            </a:r>
            <a:r>
              <a:rPr lang="en-US" altLang="tr-TR" b="1" dirty="0" smtClean="0"/>
              <a:t>counter;</a:t>
            </a:r>
            <a:endParaRPr lang="en-US" altLang="tr-TR" b="1" dirty="0"/>
          </a:p>
          <a:p>
            <a:pPr marL="365760" lvl="1" indent="0">
              <a:buNone/>
            </a:pPr>
            <a:r>
              <a:rPr lang="tr-TR" b="1" dirty="0"/>
              <a:t>	} </a:t>
            </a:r>
            <a:r>
              <a:rPr lang="en-US" altLang="tr-TR" b="1" dirty="0"/>
              <a:t>while (++counter &lt;= 10);</a:t>
            </a:r>
          </a:p>
          <a:p>
            <a:pPr marL="365760" lvl="1" indent="0">
              <a:buNone/>
            </a:pP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83939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d</a:t>
            </a:r>
            <a:r>
              <a:rPr lang="tr-TR" sz="2400" b="1" dirty="0" smtClean="0"/>
              <a:t>o-while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143896" y="1223309"/>
            <a:ext cx="70104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2.24: fig02_24.cpp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the do/while repetition structure.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counter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initialize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do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{                  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counter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counter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while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++counter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do/while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855042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/>
              <a:t>b</a:t>
            </a:r>
            <a:r>
              <a:rPr lang="tr-TR" b="1" dirty="0" smtClean="0"/>
              <a:t>reak</a:t>
            </a:r>
          </a:p>
          <a:p>
            <a:pPr lvl="1"/>
            <a:r>
              <a:rPr lang="tr-TR" b="1" dirty="0" smtClean="0"/>
              <a:t>Used to exit immediately from a while, for, do-while or switch statement.</a:t>
            </a:r>
          </a:p>
          <a:p>
            <a:pPr lvl="1"/>
            <a:r>
              <a:rPr lang="tr-TR" b="1" dirty="0" smtClean="0"/>
              <a:t>Program execution continues with the first statement after the structure</a:t>
            </a:r>
          </a:p>
        </p:txBody>
      </p:sp>
    </p:spTree>
    <p:extLst>
      <p:ext uri="{BB962C8B-B14F-4D97-AF65-F5344CB8AC3E}">
        <p14:creationId xmlns:p14="http://schemas.microsoft.com/office/powerpoint/2010/main" val="292325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371600" y="990600"/>
            <a:ext cx="6172200" cy="4724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2.26: fig02_26.cpp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the break statement in a for structure.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x;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x declared here so it can be used after the loop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x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x++ ) 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x is 5, terminate loop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x ==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break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break loop only if x is 5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x &lt;&lt;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"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value of x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for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nBroke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out of loop when x became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x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1371600" y="5257800"/>
            <a:ext cx="5867400" cy="762000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815272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b</a:t>
            </a:r>
            <a:r>
              <a:rPr lang="tr-TR" sz="2400" b="1" dirty="0" smtClean="0"/>
              <a:t>reak and continue Statements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continue</a:t>
            </a:r>
          </a:p>
          <a:p>
            <a:pPr lvl="1"/>
            <a:r>
              <a:rPr lang="tr-TR" b="1" dirty="0" smtClean="0"/>
              <a:t>Skips the remaining statements in the body of a while, for or do-while </a:t>
            </a: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749390" y="2209800"/>
            <a:ext cx="6458552" cy="4379495"/>
          </a:xfrm>
          <a:prstGeom prst="rect">
            <a:avLst/>
          </a:prstGeom>
        </p:spPr>
        <p:txBody>
          <a:bodyPr vert="horz" lIns="91440" tIns="45720" rIns="91440" bIns="45720" rtlCol="0">
            <a:normAutofit fontScale="47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2.27: fig02_27.cpp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Using the continue statement in a for structure.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iostream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&gt;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std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::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// loop 10 times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dirty="0" err="1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x 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 &lt;=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x++ ) {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     // if x is 5, continue with next iteration of loop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if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( x ==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5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)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continue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skip remaining code in loop body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x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 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display value of x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}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// end for structure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21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22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cout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&lt;&lt;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"\</a:t>
            </a:r>
            <a:r>
              <a:rPr lang="en-US" altLang="tr-TR" dirty="0" err="1" smtClean="0">
                <a:solidFill>
                  <a:srgbClr val="0099FF"/>
                </a:solidFill>
                <a:cs typeface="Courier New" panose="02070309020205020404" pitchFamily="49" charset="0"/>
              </a:rPr>
              <a:t>nUsed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 continue to skip printing the value 5"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23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     &lt;&lt; </a:t>
            </a:r>
            <a:r>
              <a:rPr lang="en-US" altLang="tr-TR" dirty="0" err="1" smtClean="0">
                <a:solidFill>
                  <a:srgbClr val="000000"/>
                </a:solidFill>
                <a:cs typeface="Courier New" panose="02070309020205020404" pitchFamily="49" charset="0"/>
              </a:rPr>
              <a:t>endl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24    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dirty="0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25    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dirty="0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dirty="0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dirty="0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</a:t>
            </a:r>
            <a:r>
              <a:rPr lang="en-US" altLang="tr-TR" dirty="0" smtClean="0">
                <a:solidFill>
                  <a:srgbClr val="008000"/>
                </a:solidFill>
                <a:cs typeface="Courier New" panose="02070309020205020404" pitchFamily="49" charset="0"/>
              </a:rPr>
              <a:t> // indicate successful termination</a:t>
            </a:r>
            <a:endParaRPr lang="en-US" altLang="tr-TR" dirty="0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14962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Logical Operators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066800"/>
            <a:ext cx="7477825" cy="5181599"/>
          </a:xfrm>
        </p:spPr>
        <p:txBody>
          <a:bodyPr>
            <a:normAutofit/>
          </a:bodyPr>
          <a:lstStyle/>
          <a:p>
            <a:r>
              <a:rPr lang="tr-TR" b="1" dirty="0" smtClean="0"/>
              <a:t>&amp;&amp; (logical AND)</a:t>
            </a:r>
          </a:p>
          <a:p>
            <a:pPr lvl="1"/>
            <a:r>
              <a:rPr lang="tr-TR" b="1" dirty="0" smtClean="0"/>
              <a:t>Returns true if both conditions are true</a:t>
            </a:r>
          </a:p>
          <a:p>
            <a:r>
              <a:rPr lang="tr-TR" b="1" dirty="0" smtClean="0"/>
              <a:t>|| (logical OR)</a:t>
            </a:r>
          </a:p>
          <a:p>
            <a:pPr lvl="1"/>
            <a:r>
              <a:rPr lang="tr-TR" b="1" dirty="0" smtClean="0"/>
              <a:t>Returns true if either of its conditions are true</a:t>
            </a:r>
          </a:p>
          <a:p>
            <a:r>
              <a:rPr lang="tr-TR" b="1" dirty="0" smtClean="0"/>
              <a:t>! (logical NOT)</a:t>
            </a:r>
          </a:p>
          <a:p>
            <a:pPr lvl="1"/>
            <a:r>
              <a:rPr lang="tr-TR" b="1" smtClean="0"/>
              <a:t>Reverse the truth of given condition</a:t>
            </a:r>
            <a:endParaRPr 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63792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492" y="990600"/>
            <a:ext cx="7186108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for Repetition Statement 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s</a:t>
            </a:r>
            <a:r>
              <a:rPr lang="tr-TR" sz="1900" b="1" dirty="0" smtClean="0">
                <a:solidFill>
                  <a:srgbClr val="3E3D2D"/>
                </a:solidFill>
              </a:rPr>
              <a:t>witch Multiple-Selection Statement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do-while Repetition Statement</a:t>
            </a:r>
          </a:p>
          <a:p>
            <a:r>
              <a:rPr lang="tr-TR" sz="1900" b="1" dirty="0">
                <a:solidFill>
                  <a:srgbClr val="3E3D2D"/>
                </a:solidFill>
              </a:rPr>
              <a:t>b</a:t>
            </a:r>
            <a:r>
              <a:rPr lang="tr-TR" sz="1900" b="1" dirty="0" smtClean="0">
                <a:solidFill>
                  <a:srgbClr val="3E3D2D"/>
                </a:solidFill>
              </a:rPr>
              <a:t>reak and continue Statements 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Logical Operators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143896" y="1468723"/>
            <a:ext cx="70104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 fontScale="550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2.17: fig02_17.cpp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Counter-controlled repetition with the for structure.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Initialization, repetition condition and incrementing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are all included in the for structure header.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counter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counter++ 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cout &lt;&lt; counter &lt;&lt; endl;                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indicate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endParaRPr lang="en-US" altLang="tr-TR" dirty="0"/>
          </a:p>
        </p:txBody>
      </p:sp>
    </p:spTree>
    <p:extLst>
      <p:ext uri="{BB962C8B-B14F-4D97-AF65-F5344CB8AC3E}">
        <p14:creationId xmlns:p14="http://schemas.microsoft.com/office/powerpoint/2010/main" val="313921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7" name="Picture 3" descr="AAEMZJI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00" y="1778000"/>
            <a:ext cx="8078788" cy="2649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6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for(initializaiton; loopContTest; increment or decrement)</a:t>
            </a:r>
          </a:p>
          <a:p>
            <a:pPr marL="365760" lvl="1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{ loop statements;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print integers between 1 and 10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f</a:t>
            </a:r>
            <a:r>
              <a:rPr lang="tr-TR" b="1" dirty="0" smtClean="0">
                <a:solidFill>
                  <a:srgbClr val="3E3D2D"/>
                </a:solidFill>
              </a:rPr>
              <a:t>or(int counter = 1; counter&lt;=10; counter++)</a:t>
            </a:r>
          </a:p>
          <a:p>
            <a:pPr marL="685800" lvl="2" indent="0">
              <a:buNone/>
            </a:pPr>
            <a:r>
              <a:rPr lang="tr-TR" sz="2200" b="1" dirty="0" smtClean="0">
                <a:solidFill>
                  <a:srgbClr val="3E3D2D"/>
                </a:solidFill>
              </a:rPr>
              <a:t>      cout&lt;&lt;</a:t>
            </a:r>
            <a:r>
              <a:rPr lang="en-US" altLang="tr-TR" sz="2200" b="1" dirty="0" smtClean="0">
                <a:solidFill>
                  <a:srgbClr val="3E3D2D"/>
                </a:solidFill>
              </a:rPr>
              <a:t>counter;</a:t>
            </a:r>
            <a:endParaRPr lang="tr-TR" altLang="tr-TR" sz="2200" b="1" dirty="0" smtClean="0">
              <a:solidFill>
                <a:srgbClr val="3E3D2D"/>
              </a:solidFill>
            </a:endParaRPr>
          </a:p>
          <a:p>
            <a:pPr marL="457200" indent="-342900"/>
            <a:r>
              <a:rPr lang="tr-TR" b="1" dirty="0" smtClean="0">
                <a:solidFill>
                  <a:srgbClr val="3E3D2D"/>
                </a:solidFill>
              </a:rPr>
              <a:t>for loops can usually be rewritten as while loops: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initialization;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while(loopContTest) {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statement;</a:t>
            </a:r>
          </a:p>
          <a:p>
            <a:pPr marL="11430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	increment;</a:t>
            </a:r>
          </a:p>
          <a:p>
            <a:pPr marL="11430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} 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Initialization and increment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Can be comma-separated lists</a:t>
            </a:r>
          </a:p>
          <a:p>
            <a:pPr lvl="1">
              <a:lnSpc>
                <a:spcPct val="90000"/>
              </a:lnSpc>
            </a:pPr>
            <a:r>
              <a:rPr lang="en-US" altLang="tr-TR" sz="2400" b="1" dirty="0">
                <a:solidFill>
                  <a:srgbClr val="3E3D2D"/>
                </a:solidFill>
              </a:rPr>
              <a:t>Example: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for (</a:t>
            </a:r>
            <a:r>
              <a:rPr lang="en-US" altLang="tr-TR" sz="2400" b="1" dirty="0" err="1">
                <a:solidFill>
                  <a:srgbClr val="3E3D2D"/>
                </a:solidFill>
              </a:rPr>
              <a:t>int</a:t>
            </a:r>
            <a:r>
              <a:rPr lang="en-US" altLang="tr-TR" sz="2400" b="1" dirty="0">
                <a:solidFill>
                  <a:srgbClr val="3E3D2D"/>
                </a:solidFill>
              </a:rPr>
              <a:t>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= 0,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 = 0;  </a:t>
            </a:r>
            <a:r>
              <a:rPr lang="tr-TR" altLang="tr-TR" sz="2400" b="1" dirty="0">
                <a:solidFill>
                  <a:srgbClr val="3E3D2D"/>
                </a:solidFill>
              </a:rPr>
              <a:t>a * b </a:t>
            </a:r>
            <a:r>
              <a:rPr lang="en-US" altLang="tr-TR" sz="2400" b="1" dirty="0">
                <a:solidFill>
                  <a:srgbClr val="3E3D2D"/>
                </a:solidFill>
              </a:rPr>
              <a:t>&lt;= </a:t>
            </a:r>
            <a:r>
              <a:rPr lang="tr-TR" altLang="tr-TR" sz="2400" b="1" dirty="0">
                <a:solidFill>
                  <a:srgbClr val="3E3D2D"/>
                </a:solidFill>
              </a:rPr>
              <a:t>20</a:t>
            </a:r>
            <a:r>
              <a:rPr lang="en-US" altLang="tr-TR" sz="2400" b="1" dirty="0">
                <a:solidFill>
                  <a:srgbClr val="3E3D2D"/>
                </a:solidFill>
              </a:rPr>
              <a:t>; </a:t>
            </a:r>
            <a:r>
              <a:rPr lang="tr-TR" altLang="tr-TR" sz="2400" b="1" dirty="0">
                <a:solidFill>
                  <a:srgbClr val="3E3D2D"/>
                </a:solidFill>
              </a:rPr>
              <a:t>a</a:t>
            </a:r>
            <a:r>
              <a:rPr lang="en-US" altLang="tr-TR" sz="2400" b="1" dirty="0">
                <a:solidFill>
                  <a:srgbClr val="3E3D2D"/>
                </a:solidFill>
              </a:rPr>
              <a:t>++, </a:t>
            </a:r>
            <a:r>
              <a:rPr lang="tr-TR" altLang="tr-TR" sz="2400" b="1" dirty="0">
                <a:solidFill>
                  <a:srgbClr val="3E3D2D"/>
                </a:solidFill>
              </a:rPr>
              <a:t>b</a:t>
            </a:r>
            <a:r>
              <a:rPr lang="en-US" altLang="tr-TR" sz="2400" b="1" dirty="0">
                <a:solidFill>
                  <a:srgbClr val="3E3D2D"/>
                </a:solidFill>
              </a:rPr>
              <a:t>++)</a:t>
            </a:r>
          </a:p>
          <a:p>
            <a:pPr lvl="2">
              <a:lnSpc>
                <a:spcPct val="90000"/>
              </a:lnSpc>
              <a:buFont typeface="Arial" panose="020B0604020202020204" pitchFamily="34" charset="0"/>
              <a:buNone/>
            </a:pPr>
            <a:r>
              <a:rPr lang="en-US" altLang="tr-TR" sz="2400" b="1" dirty="0">
                <a:solidFill>
                  <a:srgbClr val="3E3D2D"/>
                </a:solidFill>
              </a:rPr>
              <a:t>   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	cout&lt;&lt;a </a:t>
            </a:r>
            <a:r>
              <a:rPr lang="tr-TR" altLang="tr-TR" sz="2400" b="1" dirty="0">
                <a:solidFill>
                  <a:srgbClr val="3E3D2D"/>
                </a:solidFill>
              </a:rPr>
              <a:t>+ </a:t>
            </a:r>
            <a:r>
              <a:rPr lang="tr-TR" altLang="tr-TR" sz="2400" b="1" dirty="0" smtClean="0">
                <a:solidFill>
                  <a:srgbClr val="3E3D2D"/>
                </a:solidFill>
              </a:rPr>
              <a:t>b</a:t>
            </a:r>
            <a:r>
              <a:rPr lang="en-US" altLang="tr-TR" sz="2400" b="1" dirty="0" smtClean="0">
                <a:solidFill>
                  <a:srgbClr val="3E3D2D"/>
                </a:solidFill>
              </a:rPr>
              <a:t>;</a:t>
            </a:r>
            <a:endParaRPr lang="en-US" altLang="tr-TR" sz="2400" b="1" dirty="0">
              <a:solidFill>
                <a:srgbClr val="3E3D2D"/>
              </a:solidFill>
            </a:endParaRPr>
          </a:p>
          <a:p>
            <a:pPr marL="365760" lvl="1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13143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Arithmetic expressions can be placed in initialization, loop-continuation, and increment parts.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Increment may be negative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Loop variable often is printed or used inside for body. However it is not necessary.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If the loop continuation condition is initially false, the body of the for statement is not performed.</a:t>
            </a:r>
          </a:p>
          <a:p>
            <a:pPr marL="6858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99135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f</a:t>
            </a:r>
            <a:r>
              <a:rPr lang="tr-TR" sz="2400" b="1" dirty="0" smtClean="0"/>
              <a:t>or Repetition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914400" y="1371600"/>
            <a:ext cx="7010400" cy="4648200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Fig. 2.20: fig02_20.cpp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Summation with for.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3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#include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&lt;iostream&gt;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4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5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std::cout;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6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using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std::endl;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7 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8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function main begins program execution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9   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main()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{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11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sum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 // initialize sum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12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13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sum even integers from 2 through 100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14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for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(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int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number 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number &lt;=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100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number +=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2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) 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15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   sum += number;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add number to sum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16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17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cout &lt;&lt;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"Sum is "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&lt;&lt; sum &lt;&lt; endl;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output sum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18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  </a:t>
            </a:r>
            <a:r>
              <a:rPr lang="en-US" altLang="tr-TR" smtClean="0">
                <a:solidFill>
                  <a:srgbClr val="0000FF"/>
                </a:solidFill>
                <a:cs typeface="Courier New" panose="02070309020205020404" pitchFamily="49" charset="0"/>
              </a:rPr>
              <a:t>return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 </a:t>
            </a:r>
            <a:r>
              <a:rPr lang="en-US" altLang="tr-TR" smtClean="0">
                <a:solidFill>
                  <a:srgbClr val="0099FF"/>
                </a:solidFill>
                <a:cs typeface="Courier New" panose="02070309020205020404" pitchFamily="49" charset="0"/>
              </a:rPr>
              <a:t>0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;                        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 // successful termination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19    </a:t>
            </a:r>
            <a:endParaRPr lang="en-US" altLang="tr-TR" smtClean="0">
              <a:solidFill>
                <a:srgbClr val="000000"/>
              </a:solidFill>
              <a:latin typeface="Courier" pitchFamily="49" charset="0"/>
              <a:cs typeface="Times New Roman" panose="02020603050405020304" pitchFamily="18" charset="0"/>
            </a:endParaRPr>
          </a:p>
          <a:p>
            <a:r>
              <a:rPr lang="en-US" altLang="tr-TR" smtClean="0">
                <a:solidFill>
                  <a:srgbClr val="5F5F5F"/>
                </a:solidFill>
                <a:latin typeface="AvantGarde" pitchFamily="34" charset="0"/>
                <a:cs typeface="Times New Roman" panose="02020603050405020304" pitchFamily="18" charset="0"/>
              </a:rPr>
              <a:t>20    </a:t>
            </a:r>
            <a:r>
              <a:rPr lang="en-US" altLang="tr-TR" smtClean="0">
                <a:solidFill>
                  <a:srgbClr val="000000"/>
                </a:solidFill>
                <a:cs typeface="Courier New" panose="02070309020205020404" pitchFamily="49" charset="0"/>
              </a:rPr>
              <a:t>} </a:t>
            </a:r>
            <a:r>
              <a:rPr lang="en-US" altLang="tr-TR" smtClean="0">
                <a:solidFill>
                  <a:srgbClr val="008000"/>
                </a:solidFill>
                <a:cs typeface="Courier New" panose="02070309020205020404" pitchFamily="49" charset="0"/>
              </a:rPr>
              <a:t>// end function main</a:t>
            </a:r>
            <a:endParaRPr lang="en-US" altLang="tr-TR" dirty="0">
              <a:solidFill>
                <a:srgbClr val="008000"/>
              </a:solidFill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17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/>
              <a:t>s</a:t>
            </a:r>
            <a:r>
              <a:rPr lang="tr-TR" sz="2400" b="1" dirty="0" smtClean="0"/>
              <a:t>witch Multiple-Selection Statement</a:t>
            </a:r>
            <a:endParaRPr lang="en-US" sz="2400" b="1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 fontScale="92500" lnSpcReduction="10000"/>
          </a:bodyPr>
          <a:lstStyle/>
          <a:p>
            <a:r>
              <a:rPr lang="tr-TR" b="1" dirty="0"/>
              <a:t>s</a:t>
            </a:r>
            <a:r>
              <a:rPr lang="tr-TR" b="1" dirty="0" smtClean="0"/>
              <a:t>witch statement is useful when a variable or expression is tested for all possible values.</a:t>
            </a:r>
          </a:p>
          <a:p>
            <a:r>
              <a:rPr lang="tr-TR" b="1" dirty="0" smtClean="0"/>
              <a:t>switch statement can have a series of case labels and an optional default case</a:t>
            </a:r>
          </a:p>
          <a:p>
            <a:pPr marL="365760" lvl="1" indent="0">
              <a:buNone/>
            </a:pPr>
            <a:r>
              <a:rPr lang="tr-TR" b="1" dirty="0"/>
              <a:t>s</a:t>
            </a:r>
            <a:r>
              <a:rPr lang="tr-TR" b="1" dirty="0" smtClean="0"/>
              <a:t>witch ( value )</a:t>
            </a:r>
            <a:r>
              <a:rPr lang="tr-TR" b="1" dirty="0"/>
              <a:t> </a:t>
            </a:r>
            <a:r>
              <a:rPr lang="tr-TR" b="1" dirty="0" smtClean="0"/>
              <a:t>{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1: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case 2: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default: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executable s.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	break;</a:t>
            </a:r>
          </a:p>
          <a:p>
            <a:pPr marL="365760" lvl="1" indent="0">
              <a:buNone/>
            </a:pPr>
            <a:r>
              <a:rPr lang="tr-TR" b="1" dirty="0"/>
              <a:t>	</a:t>
            </a:r>
            <a:r>
              <a:rPr lang="tr-TR" b="1" dirty="0" smtClean="0"/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894262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9855</TotalTime>
  <Words>1013</Words>
  <Application>Microsoft Office PowerPoint</Application>
  <PresentationFormat>On-screen Show (4:3)</PresentationFormat>
  <Paragraphs>219</Paragraphs>
  <Slides>15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4" baseType="lpstr">
      <vt:lpstr>Arial</vt:lpstr>
      <vt:lpstr>AvantGarde</vt:lpstr>
      <vt:lpstr>Calibri</vt:lpstr>
      <vt:lpstr>Century Gothic</vt:lpstr>
      <vt:lpstr>Courier</vt:lpstr>
      <vt:lpstr>Courier New</vt:lpstr>
      <vt:lpstr>Times New Roman</vt:lpstr>
      <vt:lpstr>Wingdings 2</vt:lpstr>
      <vt:lpstr>Austin</vt:lpstr>
      <vt:lpstr>BME162</vt:lpstr>
      <vt:lpstr>Outline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for Repetition Statement</vt:lpstr>
      <vt:lpstr>switch Multiple-Selection Statement</vt:lpstr>
      <vt:lpstr>do-while Repetition Statement</vt:lpstr>
      <vt:lpstr>do-while Repetition Statement</vt:lpstr>
      <vt:lpstr>break and continue Statements</vt:lpstr>
      <vt:lpstr>break and continue Statements</vt:lpstr>
      <vt:lpstr>break and continue Statements</vt:lpstr>
      <vt:lpstr>Logical Operators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505</cp:revision>
  <dcterms:created xsi:type="dcterms:W3CDTF">2006-08-16T00:00:00Z</dcterms:created>
  <dcterms:modified xsi:type="dcterms:W3CDTF">2019-12-03T20:38:52Z</dcterms:modified>
</cp:coreProperties>
</file>