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smtClean="0"/>
              <a:t>Romantizm Dönemi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3230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en-US" dirty="0" err="1"/>
              <a:t>Taluy</a:t>
            </a:r>
            <a:r>
              <a:rPr lang="en-US" dirty="0"/>
              <a:t> YÜCE,  </a:t>
            </a:r>
            <a:r>
              <a:rPr lang="en-US" dirty="0" err="1"/>
              <a:t>Neşe</a:t>
            </a:r>
            <a:r>
              <a:rPr lang="en-US" dirty="0"/>
              <a:t>. </a:t>
            </a:r>
            <a:r>
              <a:rPr lang="en-US" dirty="0" err="1"/>
              <a:t>Polonya</a:t>
            </a:r>
            <a:r>
              <a:rPr lang="en-US" dirty="0"/>
              <a:t> </a:t>
            </a:r>
            <a:r>
              <a:rPr lang="en-US" dirty="0" err="1"/>
              <a:t>Edebiyatında</a:t>
            </a:r>
            <a:r>
              <a:rPr lang="en-US" dirty="0"/>
              <a:t> </a:t>
            </a:r>
            <a:r>
              <a:rPr lang="en-US" dirty="0" err="1"/>
              <a:t>Aydınlanma</a:t>
            </a:r>
            <a:r>
              <a:rPr lang="en-US" dirty="0"/>
              <a:t>, </a:t>
            </a:r>
            <a:r>
              <a:rPr lang="en-US" dirty="0" err="1"/>
              <a:t>Romantizm</a:t>
            </a:r>
            <a:r>
              <a:rPr lang="en-US" dirty="0"/>
              <a:t>, </a:t>
            </a:r>
            <a:r>
              <a:rPr lang="en-US" dirty="0" err="1"/>
              <a:t>Realizm</a:t>
            </a:r>
            <a:r>
              <a:rPr lang="en-US" dirty="0"/>
              <a:t>. Ankara: </a:t>
            </a:r>
            <a:r>
              <a:rPr lang="en-US" dirty="0" err="1"/>
              <a:t>Kültür</a:t>
            </a:r>
            <a:r>
              <a:rPr lang="en-US" dirty="0"/>
              <a:t> </a:t>
            </a:r>
            <a:r>
              <a:rPr lang="en-US" dirty="0" err="1"/>
              <a:t>Bakanlığı</a:t>
            </a:r>
            <a:r>
              <a:rPr lang="en-US" dirty="0"/>
              <a:t> </a:t>
            </a:r>
            <a:r>
              <a:rPr lang="en-US" dirty="0" err="1"/>
              <a:t>Yayınları</a:t>
            </a:r>
            <a:r>
              <a:rPr lang="en-US" dirty="0"/>
              <a:t>, 2002.</a:t>
            </a:r>
            <a:endParaRPr lang="tr-TR" dirty="0"/>
          </a:p>
          <a:p>
            <a:endParaRPr lang="tr-TR" dirty="0"/>
          </a:p>
        </p:txBody>
      </p:sp>
    </p:spTree>
    <p:extLst>
      <p:ext uri="{BB962C8B-B14F-4D97-AF65-F5344CB8AC3E}">
        <p14:creationId xmlns:p14="http://schemas.microsoft.com/office/powerpoint/2010/main" val="3439087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Tek erkin </a:t>
            </a:r>
            <a:r>
              <a:rPr lang="tr-TR" dirty="0"/>
              <a:t>sarsıldığı, soylulara karşı güçlü bir burjuva sınıfının oluştuğu bu yeni yüzyılda, edebiyat, soyluları bırakıp halkı anlatmaya başlamıştı. Elbette, sıradan insanın sorununu işleyen bir edebiyatta klasik sanat düzeninin sıkı kurallarına yer olmayacaktı. Öyleyse, Romantizmin Klasisizme tepki olarak doğduğunu bir kez daha vurgulamak yerinde olacak. Romantik sözcüğü ilkin Rousseau tarafından kullanıldı. İngiltere’de, </a:t>
            </a:r>
            <a:r>
              <a:rPr lang="tr-TR" dirty="0" err="1"/>
              <a:t>Lord</a:t>
            </a:r>
            <a:r>
              <a:rPr lang="tr-TR" dirty="0"/>
              <a:t> Byron, </a:t>
            </a:r>
            <a:r>
              <a:rPr lang="tr-TR" dirty="0" err="1"/>
              <a:t>Keats</a:t>
            </a:r>
            <a:r>
              <a:rPr lang="tr-TR" dirty="0"/>
              <a:t>, </a:t>
            </a:r>
            <a:r>
              <a:rPr lang="tr-TR" dirty="0" err="1"/>
              <a:t>Shelley</a:t>
            </a:r>
            <a:r>
              <a:rPr lang="tr-TR" dirty="0"/>
              <a:t>, Almanya’da </a:t>
            </a:r>
            <a:r>
              <a:rPr lang="tr-TR" dirty="0" err="1"/>
              <a:t>Goete</a:t>
            </a:r>
            <a:r>
              <a:rPr lang="tr-TR" dirty="0"/>
              <a:t> ve </a:t>
            </a:r>
            <a:r>
              <a:rPr lang="tr-TR" dirty="0" err="1"/>
              <a:t>Shiller</a:t>
            </a:r>
            <a:r>
              <a:rPr lang="tr-TR" dirty="0"/>
              <a:t> ile başlayan “</a:t>
            </a:r>
            <a:r>
              <a:rPr lang="tr-TR" dirty="0" err="1"/>
              <a:t>Sturm</a:t>
            </a:r>
            <a:r>
              <a:rPr lang="tr-TR" dirty="0"/>
              <a:t> </a:t>
            </a:r>
            <a:r>
              <a:rPr lang="tr-TR" dirty="0" err="1"/>
              <a:t>und</a:t>
            </a:r>
            <a:r>
              <a:rPr lang="tr-TR" dirty="0"/>
              <a:t> </a:t>
            </a:r>
            <a:r>
              <a:rPr lang="tr-TR" dirty="0" err="1"/>
              <a:t>Drung</a:t>
            </a:r>
            <a:r>
              <a:rPr lang="tr-TR" dirty="0"/>
              <a:t>” (Fırtına ve Atlım Hareketi) akımı, </a:t>
            </a:r>
            <a:r>
              <a:rPr lang="tr-TR" dirty="0" err="1"/>
              <a:t>Mme</a:t>
            </a:r>
            <a:r>
              <a:rPr lang="tr-TR" dirty="0"/>
              <a:t> de </a:t>
            </a:r>
            <a:r>
              <a:rPr lang="tr-TR" dirty="0" err="1"/>
              <a:t>Stael’in</a:t>
            </a:r>
            <a:r>
              <a:rPr lang="tr-TR" dirty="0"/>
              <a:t> “Almanya Üzerine” başlıklı eseri ile Fransa’da da tanındı. Bu akımın kuralları “Cromwell’in” önsözünde Hugo tarafından belirlenmiş ve tüm Avrupa’ya yayılmıştı. </a:t>
            </a:r>
          </a:p>
          <a:p>
            <a:endParaRPr lang="tr-TR" dirty="0"/>
          </a:p>
        </p:txBody>
      </p:sp>
    </p:spTree>
    <p:extLst>
      <p:ext uri="{BB962C8B-B14F-4D97-AF65-F5344CB8AC3E}">
        <p14:creationId xmlns:p14="http://schemas.microsoft.com/office/powerpoint/2010/main" val="1288105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Her şeyden önce, Yunan ve Latin Edebiyatları, bu akım için örnek oluşturmuyordu.  Sanatçı, Yunan mitolojisi yerine, ulusal efsanelerden, Hıristiyan mucizelerinden söz ediyordu. Romantizm, ulusal ruhu keşfetmişti. Ulus, yüzyıllardan beri binlerce yaşamla beslenen, gelişen mistik ve gizemli bir kişi gibiydi. Bu varlığın derinliklerinde aranan şey yıkılan kutsal değerlerin yerine geçebilirdi. Ayrıca, yaşadığı çağda bulamadığı güzelliği, geçmiş çağlarda arama arzusu ile bütünleşen zamansal yabancılık, sanatçıyı tarihsel  eserler yazmaya yöneltiyordu. </a:t>
            </a:r>
            <a:r>
              <a:rPr lang="tr-TR" dirty="0" err="1"/>
              <a:t>Mme</a:t>
            </a:r>
            <a:r>
              <a:rPr lang="tr-TR" dirty="0"/>
              <a:t> de </a:t>
            </a:r>
            <a:r>
              <a:rPr lang="tr-TR" dirty="0" err="1"/>
              <a:t>Stael</a:t>
            </a:r>
            <a:r>
              <a:rPr lang="tr-TR" dirty="0"/>
              <a:t> “Almanya Üzerine” adlı eserinde bu durumu şöyle açıklıyordu: “Eskilerin edebiyatı, başka bir iklimden aktarılmış bir edebiyattır; romantik edebiyat, şövalye edebiyatı ise yerlidir, onu kendi dinimiz, kendi kurumlarımız yetiştirmiştir(…) Eskinin taklidi olan bu şiirler, ne kadar yetkin olursa olsun halka inemiyorlar, çünkü bu gün, onlarda hiç bir ulusal öğe yok. (…) Dinimizi anlatan, tarihimizi hatırlatan yalnızca romantik edebiyattır” Rönesans, Antik Çağın dirilişi ise, Romantizm de Orta Çağın uyanışı olarak değerlendirilebilir. Bu dönemde, Orta Çağın XVII. Yüzyıldan beri küçümsenen yapıtları ve sanatçıları bambaşka bir açıdan, yeni baştan değerlendirilerek bulunmaları gereken yere kondular.</a:t>
            </a:r>
          </a:p>
          <a:p>
            <a:r>
              <a:rPr lang="tr-TR" dirty="0"/>
              <a:t>Kudret Cevdet, Örneklerle Edebiyat Bilgileri, </a:t>
            </a:r>
            <a:r>
              <a:rPr lang="tr-TR" dirty="0" err="1"/>
              <a:t>İnklap</a:t>
            </a:r>
            <a:r>
              <a:rPr lang="tr-TR" dirty="0"/>
              <a:t> ve Aka, İstanbul, 1980, s.16 </a:t>
            </a:r>
          </a:p>
          <a:p>
            <a:endParaRPr lang="tr-TR" dirty="0"/>
          </a:p>
        </p:txBody>
      </p:sp>
    </p:spTree>
    <p:extLst>
      <p:ext uri="{BB962C8B-B14F-4D97-AF65-F5344CB8AC3E}">
        <p14:creationId xmlns:p14="http://schemas.microsoft.com/office/powerpoint/2010/main" val="33857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Klasik Edebiyat için akıl ve sağduyu ne denli önemliyse, Romantizmin olmazsa olmazları da düş ve duyguydu. Daha önce de defalarca söylendiği gibi, XVIII. yüzyıl akla tapma çağıydı. Buna karşı koyma hali, duygu ve düş gücünü öne çıkarıvermişti. </a:t>
            </a:r>
            <a:r>
              <a:rPr lang="tr-TR" dirty="0" err="1"/>
              <a:t>Mickiewicz</a:t>
            </a:r>
            <a:r>
              <a:rPr lang="tr-TR" dirty="0"/>
              <a:t> </a:t>
            </a:r>
            <a:r>
              <a:rPr lang="tr-TR" i="1" dirty="0"/>
              <a:t>“ Bir yüreğin olsun ve  bak o  yüreğinin derinliklerine ” (</a:t>
            </a:r>
            <a:r>
              <a:rPr lang="tr-TR" i="1" dirty="0" err="1"/>
              <a:t>Miej</a:t>
            </a:r>
            <a:r>
              <a:rPr lang="tr-TR" i="1" dirty="0"/>
              <a:t> serce i </a:t>
            </a:r>
            <a:r>
              <a:rPr lang="tr-TR" i="1" dirty="0" err="1"/>
              <a:t>patrzaj</a:t>
            </a:r>
            <a:r>
              <a:rPr lang="tr-TR" i="1" dirty="0"/>
              <a:t> w serce )</a:t>
            </a:r>
            <a:r>
              <a:rPr lang="tr-TR" dirty="0"/>
              <a:t> diye rasyonalistlere seslenirken, dehayı akılda değil, yürekte aramanın gerektiğini haykırıyordu. Duygu kültü </a:t>
            </a:r>
            <a:r>
              <a:rPr lang="tr-TR" dirty="0" err="1"/>
              <a:t>Sentimental</a:t>
            </a:r>
            <a:r>
              <a:rPr lang="tr-TR" dirty="0"/>
              <a:t> dönemin bir devamıydı, aslında. Ancak </a:t>
            </a:r>
            <a:r>
              <a:rPr lang="tr-TR" dirty="0" err="1"/>
              <a:t>Sentimentalizmde</a:t>
            </a:r>
            <a:r>
              <a:rPr lang="tr-TR" dirty="0"/>
              <a:t> daha kırılgan, daha edilgen bir kabukla çevriliyken, Romantizmde birden etkin, güçlü bir havaya bürünmüştü. </a:t>
            </a:r>
            <a:r>
              <a:rPr lang="tr-TR" dirty="0" err="1"/>
              <a:t>Sentimentalizmdeki</a:t>
            </a:r>
            <a:r>
              <a:rPr lang="tr-TR" dirty="0"/>
              <a:t> o yarı hüzünlü, yarı keyifli “tatlı melankolik” hali gitmiş, sınırsız </a:t>
            </a:r>
            <a:r>
              <a:rPr lang="tr-TR" dirty="0" err="1"/>
              <a:t>çoşkulu</a:t>
            </a:r>
            <a:r>
              <a:rPr lang="tr-TR" dirty="0"/>
              <a:t>, dinamik bir şekle girmişti, duygu. </a:t>
            </a:r>
          </a:p>
          <a:p>
            <a:r>
              <a:rPr lang="tr-TR" dirty="0"/>
              <a:t>Romantik sanatçının esin peşine düşme serüveni, böylece başlamış oldu işte. Klasik şiirin gün ışığında yazılmış gibi her olayın apaçık ortada olmasını öngördüğü ölçüde, romantik şiir de ay ışığı altında, sisler içinde olagelen öyküleri yansıtıyordu. Bu durum kimi zaman, olağanüstü, hatta patolojik ruh durumlarının ortaya çıkmasına neden oluyordu. Gerçekte, ortaya çıkan insanın bilinçaltından başka bir şey değildi. Bilinçaltı,  uzun çabalardan sonra bulunmuş bir gömü gibiydi adeta. İnsan bilinçaltını keşfetmişti. </a:t>
            </a:r>
          </a:p>
          <a:p>
            <a:endParaRPr lang="tr-TR" dirty="0"/>
          </a:p>
        </p:txBody>
      </p:sp>
    </p:spTree>
    <p:extLst>
      <p:ext uri="{BB962C8B-B14F-4D97-AF65-F5344CB8AC3E}">
        <p14:creationId xmlns:p14="http://schemas.microsoft.com/office/powerpoint/2010/main" val="1211273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Romantiklerde “ben” önem kazanıyordu. Anlatılanlar neredeyse kişisel öykülerdi. Goethe, Byron, </a:t>
            </a:r>
            <a:r>
              <a:rPr lang="tr-TR" dirty="0" err="1"/>
              <a:t>Mickiewicz</a:t>
            </a:r>
            <a:r>
              <a:rPr lang="tr-TR" dirty="0"/>
              <a:t> ve </a:t>
            </a:r>
            <a:r>
              <a:rPr lang="tr-TR" dirty="0" err="1"/>
              <a:t>Słowacki</a:t>
            </a:r>
            <a:r>
              <a:rPr lang="tr-TR" dirty="0"/>
              <a:t>, aslında hep kendilerini anlattılar.</a:t>
            </a:r>
          </a:p>
          <a:p>
            <a:r>
              <a:rPr lang="tr-TR" dirty="0"/>
              <a:t>Romantizmde metafizik, ruhsal olaylar ve din önemliydi. Var olan gerçeklerden hoşnut olmama hali, sanatçıda  kötümserliğe neden oluyordu. Ama bu kötümserlik inançla yıkılmaya, yok edilmeye çalışılıyordu aynı zamanda. Beklenmedik değişimlerin Tanrının iradesi olduğu düşüncesi ile, bireylerin,  toplumsal sınıfların hatta ulusların Tanrı tarafından çeşitli olaylar için seçilmiş olduğu düşüncesi Romantizmde bulunmaktaydı. Bu düşünce “</a:t>
            </a:r>
            <a:r>
              <a:rPr lang="tr-TR" dirty="0" err="1"/>
              <a:t>Mesihçilik’e</a:t>
            </a:r>
            <a:r>
              <a:rPr lang="tr-TR" dirty="0"/>
              <a:t>” (</a:t>
            </a:r>
            <a:r>
              <a:rPr lang="tr-TR" dirty="0" err="1"/>
              <a:t>mesyanizm</a:t>
            </a:r>
            <a:r>
              <a:rPr lang="tr-TR" dirty="0"/>
              <a:t>) uzanıyordu. Özellikle Polonya Romantizminde “</a:t>
            </a:r>
            <a:r>
              <a:rPr lang="tr-TR" dirty="0" err="1"/>
              <a:t>Mesihçilik</a:t>
            </a:r>
            <a:r>
              <a:rPr lang="tr-TR" dirty="0"/>
              <a:t>” </a:t>
            </a:r>
            <a:r>
              <a:rPr lang="tr-TR" dirty="0" err="1"/>
              <a:t>Mickiewicz’in</a:t>
            </a:r>
            <a:r>
              <a:rPr lang="tr-TR" dirty="0"/>
              <a:t> kimliği ile bütünleşmiş olarak döneme damgasını vurmuştur.  </a:t>
            </a:r>
          </a:p>
          <a:p>
            <a:endParaRPr lang="tr-TR" dirty="0"/>
          </a:p>
        </p:txBody>
      </p:sp>
    </p:spTree>
    <p:extLst>
      <p:ext uri="{BB962C8B-B14F-4D97-AF65-F5344CB8AC3E}">
        <p14:creationId xmlns:p14="http://schemas.microsoft.com/office/powerpoint/2010/main" val="1307258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err="1"/>
              <a:t>Stanisław</a:t>
            </a:r>
            <a:r>
              <a:rPr lang="tr-TR" dirty="0"/>
              <a:t> </a:t>
            </a:r>
            <a:r>
              <a:rPr lang="tr-TR" dirty="0" err="1"/>
              <a:t>August</a:t>
            </a:r>
            <a:r>
              <a:rPr lang="tr-TR" dirty="0"/>
              <a:t> zamanında, Varşova'nın bir kültür başkenti olduğunu biliyoruz.  Ne var ki, üçüncü ve son bölünmeden sonra,  bu eski anlamını yitirmişti.1806 yılında Varşova, Prusya'nın işgali altında bulunuyordu. Daha sonra Varşova </a:t>
            </a:r>
            <a:r>
              <a:rPr lang="tr-TR" dirty="0" err="1"/>
              <a:t>Grandüklüğü'nün</a:t>
            </a:r>
            <a:r>
              <a:rPr lang="tr-TR" dirty="0"/>
              <a:t>, 1815'den sonra da Kongre Krallığı'nın başkenti oldu.</a:t>
            </a:r>
          </a:p>
          <a:p>
            <a:r>
              <a:rPr lang="tr-TR" dirty="0"/>
              <a:t>1800 yılında "</a:t>
            </a:r>
            <a:r>
              <a:rPr lang="tr-TR" dirty="0" err="1"/>
              <a:t>Towarzystwo</a:t>
            </a:r>
            <a:r>
              <a:rPr lang="tr-TR" dirty="0"/>
              <a:t> </a:t>
            </a:r>
            <a:r>
              <a:rPr lang="tr-TR" dirty="0" err="1"/>
              <a:t>Przyjaciół</a:t>
            </a:r>
            <a:r>
              <a:rPr lang="tr-TR" dirty="0"/>
              <a:t> </a:t>
            </a:r>
            <a:r>
              <a:rPr lang="tr-TR" dirty="0" err="1"/>
              <a:t>Nauk</a:t>
            </a:r>
            <a:r>
              <a:rPr lang="tr-TR" dirty="0"/>
              <a:t>" (Bilim Dostları Derneği'nin) kurulduğundan daha önce söz edilmişti. Bu dernek, Aydınlanmacı düşünceyle kurulmuş ve ülkenin bilimsel gelişiminde büyük katkılar sağlamıştı.  Örneğin, </a:t>
            </a:r>
            <a:r>
              <a:rPr lang="tr-TR" dirty="0" err="1"/>
              <a:t>Samuel</a:t>
            </a:r>
            <a:r>
              <a:rPr lang="tr-TR" dirty="0"/>
              <a:t>  </a:t>
            </a:r>
            <a:r>
              <a:rPr lang="tr-TR" dirty="0" err="1"/>
              <a:t>Linde'nin</a:t>
            </a:r>
            <a:r>
              <a:rPr lang="tr-TR" dirty="0"/>
              <a:t> altı ciltlik Leh dili sözlüğü bu derneğin girişimi ile basılmıştı.</a:t>
            </a:r>
          </a:p>
          <a:p>
            <a:r>
              <a:rPr lang="tr-TR" dirty="0"/>
              <a:t>Aydınlanma geleneğini sürdüren diğer kurumların başında </a:t>
            </a:r>
            <a:r>
              <a:rPr lang="tr-TR" dirty="0" err="1"/>
              <a:t>Vilna</a:t>
            </a:r>
            <a:r>
              <a:rPr lang="tr-TR" dirty="0"/>
              <a:t>, Varşova Üniversitesi gibi üniversiteler geliyordu.</a:t>
            </a:r>
          </a:p>
          <a:p>
            <a:r>
              <a:rPr lang="tr-TR" dirty="0"/>
              <a:t>O zamanın edebiyat yaşamının en canlı olaylarından birisi, çıkan dergilerdi. 1800 yılında Polonya'da on dergi çıkıyordu (1794 ise on dokuz dergi basılıyordu). Ancak 1822'ye dek bu sayı elliye kadar yükseldi Varşova'da çıkan en önemli dergilerin başında, "</a:t>
            </a:r>
            <a:r>
              <a:rPr lang="tr-TR" dirty="0" err="1"/>
              <a:t>Pamiętnik</a:t>
            </a:r>
            <a:r>
              <a:rPr lang="tr-TR" dirty="0"/>
              <a:t> </a:t>
            </a:r>
            <a:r>
              <a:rPr lang="tr-TR" dirty="0" err="1"/>
              <a:t>Warszawski</a:t>
            </a:r>
            <a:r>
              <a:rPr lang="tr-TR" dirty="0"/>
              <a:t>" (Varşova Günlüğü), "</a:t>
            </a:r>
            <a:r>
              <a:rPr lang="tr-TR" dirty="0" err="1"/>
              <a:t>Cwiczenia</a:t>
            </a:r>
            <a:r>
              <a:rPr lang="tr-TR" dirty="0"/>
              <a:t> </a:t>
            </a:r>
            <a:r>
              <a:rPr lang="tr-TR" dirty="0" err="1"/>
              <a:t>Naukowe</a:t>
            </a:r>
            <a:r>
              <a:rPr lang="tr-TR" dirty="0"/>
              <a:t>" (Bilimsel Alıştırmalar), "</a:t>
            </a:r>
            <a:r>
              <a:rPr lang="tr-TR" dirty="0" err="1"/>
              <a:t>Biblioteka</a:t>
            </a:r>
            <a:r>
              <a:rPr lang="tr-TR" dirty="0"/>
              <a:t> </a:t>
            </a:r>
            <a:r>
              <a:rPr lang="tr-TR" dirty="0" err="1"/>
              <a:t>Polska</a:t>
            </a:r>
            <a:r>
              <a:rPr lang="tr-TR" dirty="0"/>
              <a:t>" (Polonya Kütüphanesi) geliyordu. </a:t>
            </a:r>
            <a:r>
              <a:rPr lang="tr-TR" dirty="0" err="1"/>
              <a:t>Vilna'da</a:t>
            </a:r>
            <a:r>
              <a:rPr lang="tr-TR" dirty="0"/>
              <a:t> "</a:t>
            </a:r>
            <a:r>
              <a:rPr lang="tr-TR" dirty="0" err="1"/>
              <a:t>Dziennik</a:t>
            </a:r>
            <a:r>
              <a:rPr lang="tr-TR" dirty="0"/>
              <a:t> </a:t>
            </a:r>
            <a:r>
              <a:rPr lang="tr-TR" dirty="0" err="1"/>
              <a:t>Wileński</a:t>
            </a:r>
            <a:r>
              <a:rPr lang="tr-TR" dirty="0"/>
              <a:t>" (</a:t>
            </a:r>
            <a:r>
              <a:rPr lang="tr-TR" dirty="0" err="1"/>
              <a:t>Wilna</a:t>
            </a:r>
            <a:r>
              <a:rPr lang="tr-TR" dirty="0"/>
              <a:t> Gazetesi), </a:t>
            </a:r>
            <a:r>
              <a:rPr lang="tr-TR" dirty="0" err="1"/>
              <a:t>Lvov'da</a:t>
            </a:r>
            <a:r>
              <a:rPr lang="tr-TR" dirty="0"/>
              <a:t> "</a:t>
            </a:r>
            <a:r>
              <a:rPr lang="tr-TR" dirty="0" err="1"/>
              <a:t>Pamiętnik</a:t>
            </a:r>
            <a:r>
              <a:rPr lang="tr-TR" dirty="0"/>
              <a:t> </a:t>
            </a:r>
            <a:r>
              <a:rPr lang="tr-TR" dirty="0" err="1"/>
              <a:t>Lvovski</a:t>
            </a:r>
            <a:r>
              <a:rPr lang="tr-TR" dirty="0"/>
              <a:t>" (</a:t>
            </a:r>
            <a:r>
              <a:rPr lang="tr-TR" dirty="0" err="1"/>
              <a:t>Lvov</a:t>
            </a:r>
            <a:r>
              <a:rPr lang="tr-TR" dirty="0"/>
              <a:t> Günlüğü), </a:t>
            </a:r>
            <a:r>
              <a:rPr lang="tr-TR" dirty="0" err="1"/>
              <a:t>Krakov'da</a:t>
            </a:r>
            <a:r>
              <a:rPr lang="tr-TR" dirty="0"/>
              <a:t> "</a:t>
            </a:r>
            <a:r>
              <a:rPr lang="tr-TR" dirty="0" err="1"/>
              <a:t>Rocznik</a:t>
            </a:r>
            <a:r>
              <a:rPr lang="tr-TR" dirty="0"/>
              <a:t> </a:t>
            </a:r>
            <a:r>
              <a:rPr lang="tr-TR" dirty="0" err="1"/>
              <a:t>Towarzystwa</a:t>
            </a:r>
            <a:r>
              <a:rPr lang="tr-TR" dirty="0"/>
              <a:t> </a:t>
            </a:r>
            <a:r>
              <a:rPr lang="tr-TR" dirty="0" err="1"/>
              <a:t>Naukowego</a:t>
            </a:r>
            <a:r>
              <a:rPr lang="tr-TR" dirty="0"/>
              <a:t>" (Bilim Derneği Yıllığı) adlı dergiler çıkarılıyordu.  </a:t>
            </a:r>
          </a:p>
          <a:p>
            <a:endParaRPr lang="tr-TR" dirty="0"/>
          </a:p>
        </p:txBody>
      </p:sp>
    </p:spTree>
    <p:extLst>
      <p:ext uri="{BB962C8B-B14F-4D97-AF65-F5344CB8AC3E}">
        <p14:creationId xmlns:p14="http://schemas.microsoft.com/office/powerpoint/2010/main" val="4119032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a:t>Edebiyat özellikle yüzyılın ilk yirmi yılında, </a:t>
            </a:r>
            <a:r>
              <a:rPr lang="tr-TR" dirty="0" err="1"/>
              <a:t>Klasisizm'in</a:t>
            </a:r>
            <a:r>
              <a:rPr lang="tr-TR" dirty="0"/>
              <a:t> etkisi altında gelişti.</a:t>
            </a:r>
          </a:p>
          <a:p>
            <a:r>
              <a:rPr lang="tr-TR" dirty="0"/>
              <a:t>Bölünmeden sonra,  Polonya edebiyatında, Klasisizmi devam ettiren klasikler, çoğu zaman "sözde klasikler" (</a:t>
            </a:r>
            <a:r>
              <a:rPr lang="tr-TR" dirty="0" err="1"/>
              <a:t>pseudoklasikler</a:t>
            </a:r>
            <a:r>
              <a:rPr lang="tr-TR" dirty="0"/>
              <a:t>) olarak aşağılayıcı bir ifade ile anılırlar. Bu yazarlar, bir anlamda Aydınlanmanın mirasçılarıydılar. Özellikle, Varşova salonlarının şairleri olarak, Fransız </a:t>
            </a:r>
            <a:r>
              <a:rPr lang="tr-TR" dirty="0" err="1"/>
              <a:t>Klasisiszmine</a:t>
            </a:r>
            <a:r>
              <a:rPr lang="tr-TR" dirty="0"/>
              <a:t> ve Antik Çağ edebiyatına düşkünlükleri ile tanınıyorlardı. Ayaklanmalar ve devrimlere karşı oldukları için, romantikler tarafından hiç sevilmediler. 1795-1863 yılları arasında etkinlik göstermelerine karşın, özellikle 1830'dan sonra Romantizmin ağırlığı altında ezilmişlerdir.</a:t>
            </a:r>
          </a:p>
          <a:p>
            <a:r>
              <a:rPr lang="tr-TR" dirty="0"/>
              <a:t>Varşovalı klasikler özellikle tiyatro ile ilgileniyorlardı. </a:t>
            </a:r>
            <a:r>
              <a:rPr lang="tr-TR" dirty="0" err="1"/>
              <a:t>Voltairé'in</a:t>
            </a:r>
            <a:r>
              <a:rPr lang="tr-TR" dirty="0"/>
              <a:t> değerlerine uyan  trajediler yazmak istiyorlardı. Fransız trajedi yazarı Jean François La </a:t>
            </a:r>
            <a:r>
              <a:rPr lang="tr-TR" dirty="0" err="1"/>
              <a:t>Harpe'ı</a:t>
            </a:r>
            <a:r>
              <a:rPr lang="tr-TR" dirty="0"/>
              <a:t>, </a:t>
            </a:r>
            <a:r>
              <a:rPr lang="tr-TR" dirty="0" err="1"/>
              <a:t>neoklasik</a:t>
            </a:r>
            <a:r>
              <a:rPr lang="tr-TR" dirty="0"/>
              <a:t> yasaların kuramcısı olarak, en büyük  otorite ilan etmişlerdi. Polonyalı son klasikler, ülkelerinin tarihinden çıkardıkları konuları Fransız klasisizminden esinlenerek biçimlendirirlerse, ulusal trajedi türü oluşturacaklarını düşünüyorlardı. </a:t>
            </a:r>
          </a:p>
          <a:p>
            <a:endParaRPr lang="tr-TR" dirty="0"/>
          </a:p>
        </p:txBody>
      </p:sp>
    </p:spTree>
    <p:extLst>
      <p:ext uri="{BB962C8B-B14F-4D97-AF65-F5344CB8AC3E}">
        <p14:creationId xmlns:p14="http://schemas.microsoft.com/office/powerpoint/2010/main" val="24614735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a:t>Gençliğinde bir süre </a:t>
            </a:r>
            <a:r>
              <a:rPr lang="tr-TR" dirty="0" err="1"/>
              <a:t>Kościuszko'nun</a:t>
            </a:r>
            <a:r>
              <a:rPr lang="tr-TR" dirty="0"/>
              <a:t> sekreterliğini yapan </a:t>
            </a:r>
            <a:r>
              <a:rPr lang="tr-TR" dirty="0" err="1"/>
              <a:t>Alojzy</a:t>
            </a:r>
            <a:r>
              <a:rPr lang="tr-TR" dirty="0"/>
              <a:t> </a:t>
            </a:r>
            <a:r>
              <a:rPr lang="tr-TR" dirty="0" err="1"/>
              <a:t>Feliński</a:t>
            </a:r>
            <a:r>
              <a:rPr lang="tr-TR" dirty="0"/>
              <a:t> (1771-1820) bu son klasiklerin başında geliyordu. </a:t>
            </a:r>
            <a:r>
              <a:rPr lang="tr-TR" dirty="0" err="1"/>
              <a:t>Feliński</a:t>
            </a:r>
            <a:r>
              <a:rPr lang="tr-TR" dirty="0"/>
              <a:t>, </a:t>
            </a:r>
            <a:r>
              <a:rPr lang="tr-TR" dirty="0" err="1"/>
              <a:t>koşuklu</a:t>
            </a:r>
            <a:r>
              <a:rPr lang="tr-TR" dirty="0"/>
              <a:t> bir biçimde "Barbara </a:t>
            </a:r>
            <a:r>
              <a:rPr lang="tr-TR" dirty="0" err="1"/>
              <a:t>Radziwiłłówna</a:t>
            </a:r>
            <a:r>
              <a:rPr lang="tr-TR" dirty="0"/>
              <a:t>" adlı bir  tarihsel oyun yazdı. Üç birlik kuralına uyarak yazdığı bu trajedide, yetkin bir dil kullanmıştı. Kahramanı idealize ederek, tarihi mite dönüştürdü. </a:t>
            </a:r>
            <a:r>
              <a:rPr lang="tr-TR" dirty="0" err="1"/>
              <a:t>Feliński</a:t>
            </a:r>
            <a:r>
              <a:rPr lang="tr-TR" dirty="0"/>
              <a:t> bu eserinde, </a:t>
            </a:r>
            <a:r>
              <a:rPr lang="tr-TR" dirty="0" err="1"/>
              <a:t>Jagiellonların</a:t>
            </a:r>
            <a:r>
              <a:rPr lang="tr-TR" dirty="0"/>
              <a:t> egemen olduğu altın çağları anımsatıyor,  bir yandan </a:t>
            </a:r>
            <a:r>
              <a:rPr lang="tr-TR" dirty="0" err="1"/>
              <a:t>Zygmunt</a:t>
            </a:r>
            <a:r>
              <a:rPr lang="tr-TR" dirty="0"/>
              <a:t> </a:t>
            </a:r>
            <a:r>
              <a:rPr lang="tr-TR" dirty="0" err="1"/>
              <a:t>August'la</a:t>
            </a:r>
            <a:r>
              <a:rPr lang="tr-TR" dirty="0"/>
              <a:t>   meclis arasında, kralın evliliği yüzünden çıkan anlaşmazlığı anlatırken,  </a:t>
            </a:r>
            <a:r>
              <a:rPr lang="tr-TR" dirty="0" err="1"/>
              <a:t>tekerkin</a:t>
            </a:r>
            <a:r>
              <a:rPr lang="tr-TR" dirty="0"/>
              <a:t> anayasal kurallara göre yürütülmesi gerektiği fikrini savunarak, güncel politikaya gönderme yapıyordu.</a:t>
            </a:r>
          </a:p>
          <a:p>
            <a:r>
              <a:rPr lang="tr-TR" dirty="0"/>
              <a:t>Klasisizmin sözcüsü ve savunucusu </a:t>
            </a:r>
            <a:r>
              <a:rPr lang="tr-TR" dirty="0" err="1"/>
              <a:t>Kajetan</a:t>
            </a:r>
            <a:r>
              <a:rPr lang="tr-TR" dirty="0"/>
              <a:t> </a:t>
            </a:r>
            <a:r>
              <a:rPr lang="tr-TR" dirty="0" err="1"/>
              <a:t>Kożmian</a:t>
            </a:r>
            <a:r>
              <a:rPr lang="tr-TR" dirty="0"/>
              <a:t> (1771- 1856), renkli ve canlı bir dille yazdığı “</a:t>
            </a:r>
            <a:r>
              <a:rPr lang="tr-TR" dirty="0" err="1"/>
              <a:t>Günlükler’in</a:t>
            </a:r>
            <a:r>
              <a:rPr lang="tr-TR" dirty="0"/>
              <a:t>” (</a:t>
            </a:r>
            <a:r>
              <a:rPr lang="tr-TR" dirty="0" err="1"/>
              <a:t>Pamiętniki</a:t>
            </a:r>
            <a:r>
              <a:rPr lang="tr-TR" dirty="0"/>
              <a:t>) </a:t>
            </a:r>
            <a:r>
              <a:rPr lang="tr-TR" dirty="0" err="1"/>
              <a:t>yanısıra</a:t>
            </a:r>
            <a:r>
              <a:rPr lang="tr-TR" dirty="0"/>
              <a:t>, “Polonya Toprak Ağası” (</a:t>
            </a:r>
            <a:r>
              <a:rPr lang="tr-TR" dirty="0" err="1"/>
              <a:t>Ziemiaństwo</a:t>
            </a:r>
            <a:r>
              <a:rPr lang="tr-TR" dirty="0"/>
              <a:t> </a:t>
            </a:r>
            <a:r>
              <a:rPr lang="tr-TR" dirty="0" err="1"/>
              <a:t>polskie</a:t>
            </a:r>
            <a:r>
              <a:rPr lang="tr-TR" dirty="0"/>
              <a:t>) adlı eseri ile ünlendi. Bu eserinde </a:t>
            </a:r>
            <a:r>
              <a:rPr lang="tr-TR" dirty="0" err="1"/>
              <a:t>Vergilius’tan</a:t>
            </a:r>
            <a:r>
              <a:rPr lang="tr-TR" dirty="0"/>
              <a:t> esinlenerek, Polonyalı eski toprak sahiplerinin yaşamlarını betimledi. Bu eseri otuz yılda yazarak, bir rekor da kırmıştır. </a:t>
            </a:r>
            <a:r>
              <a:rPr lang="tr-TR" dirty="0" err="1"/>
              <a:t>Mickiewicz’le</a:t>
            </a:r>
            <a:r>
              <a:rPr lang="tr-TR" dirty="0"/>
              <a:t> hiç yıldızı barışmadı bu sanatçının. Çağlar üstü şairi, “tımarhane kaçkını, yarım akıllı”(</a:t>
            </a:r>
            <a:r>
              <a:rPr lang="tr-TR" dirty="0" err="1"/>
              <a:t>pólgłówek</a:t>
            </a:r>
            <a:r>
              <a:rPr lang="tr-TR" dirty="0"/>
              <a:t>  </a:t>
            </a:r>
            <a:r>
              <a:rPr lang="tr-TR" dirty="0" err="1"/>
              <a:t>wypuszczony</a:t>
            </a:r>
            <a:r>
              <a:rPr lang="tr-TR" dirty="0"/>
              <a:t> ze </a:t>
            </a:r>
            <a:r>
              <a:rPr lang="tr-TR" dirty="0" err="1"/>
              <a:t>szpitala</a:t>
            </a:r>
            <a:r>
              <a:rPr lang="tr-TR" dirty="0"/>
              <a:t> </a:t>
            </a:r>
            <a:r>
              <a:rPr lang="tr-TR" dirty="0" err="1"/>
              <a:t>szalonych</a:t>
            </a:r>
            <a:r>
              <a:rPr lang="tr-TR" dirty="0"/>
              <a:t>) diye adlandırırdı. </a:t>
            </a:r>
            <a:r>
              <a:rPr lang="tr-TR" dirty="0" err="1"/>
              <a:t>Mickiewicz</a:t>
            </a:r>
            <a:r>
              <a:rPr lang="tr-TR" dirty="0"/>
              <a:t> ise “Atların” (</a:t>
            </a:r>
            <a:r>
              <a:rPr lang="tr-TR" dirty="0" err="1"/>
              <a:t>Dziady</a:t>
            </a:r>
            <a:r>
              <a:rPr lang="tr-TR" dirty="0"/>
              <a:t>) III. Bölümünde, </a:t>
            </a:r>
            <a:r>
              <a:rPr lang="tr-TR" dirty="0" err="1"/>
              <a:t>Kozmian’ın</a:t>
            </a:r>
            <a:r>
              <a:rPr lang="tr-TR" dirty="0"/>
              <a:t> en ünlü eseriyle, “nohut ekimini altmış dizede anlatır” (</a:t>
            </a:r>
            <a:r>
              <a:rPr lang="tr-TR" dirty="0" err="1"/>
              <a:t>opiewa</a:t>
            </a:r>
            <a:r>
              <a:rPr lang="tr-TR" dirty="0"/>
              <a:t> </a:t>
            </a:r>
            <a:r>
              <a:rPr lang="tr-TR" dirty="0" err="1"/>
              <a:t>tysiąc</a:t>
            </a:r>
            <a:r>
              <a:rPr lang="tr-TR" dirty="0"/>
              <a:t> </a:t>
            </a:r>
            <a:r>
              <a:rPr lang="tr-TR" dirty="0" err="1"/>
              <a:t>wierszy</a:t>
            </a:r>
            <a:r>
              <a:rPr lang="tr-TR" dirty="0"/>
              <a:t> o </a:t>
            </a:r>
            <a:r>
              <a:rPr lang="tr-TR" dirty="0" err="1"/>
              <a:t>sadzeniu</a:t>
            </a:r>
            <a:r>
              <a:rPr lang="tr-TR" dirty="0"/>
              <a:t> </a:t>
            </a:r>
            <a:r>
              <a:rPr lang="tr-TR" dirty="0" err="1"/>
              <a:t>grochu</a:t>
            </a:r>
            <a:r>
              <a:rPr lang="tr-TR" dirty="0"/>
              <a:t>) diye dalga geçmişti.</a:t>
            </a:r>
            <a:endParaRPr lang="tr-TR" i="1" dirty="0"/>
          </a:p>
          <a:p>
            <a:endParaRPr lang="tr-TR" dirty="0"/>
          </a:p>
        </p:txBody>
      </p:sp>
    </p:spTree>
    <p:extLst>
      <p:ext uri="{BB962C8B-B14F-4D97-AF65-F5344CB8AC3E}">
        <p14:creationId xmlns:p14="http://schemas.microsoft.com/office/powerpoint/2010/main" val="3273357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dirty="0"/>
              <a:t>Aydınlanmanın diğer akımı </a:t>
            </a:r>
            <a:r>
              <a:rPr lang="tr-TR" dirty="0" err="1"/>
              <a:t>Sentimentalizmi</a:t>
            </a:r>
            <a:r>
              <a:rPr lang="tr-TR" dirty="0"/>
              <a:t> sürdürenler de vardı, bu dönemde. </a:t>
            </a:r>
            <a:r>
              <a:rPr lang="tr-TR" dirty="0" err="1"/>
              <a:t>Kazimierz</a:t>
            </a:r>
            <a:r>
              <a:rPr lang="tr-TR" dirty="0"/>
              <a:t> </a:t>
            </a:r>
            <a:r>
              <a:rPr lang="tr-TR" dirty="0" err="1"/>
              <a:t>Brodziński</a:t>
            </a:r>
            <a:r>
              <a:rPr lang="tr-TR" dirty="0"/>
              <a:t> (1791-1835) bu sanatçıların başında gelir. </a:t>
            </a:r>
            <a:r>
              <a:rPr lang="tr-TR" dirty="0" err="1"/>
              <a:t>Napoléon’la</a:t>
            </a:r>
            <a:r>
              <a:rPr lang="tr-TR" dirty="0"/>
              <a:t> birlikte savaşan bu şair, aynı zamanda </a:t>
            </a:r>
            <a:r>
              <a:rPr lang="tr-TR" dirty="0" err="1"/>
              <a:t>Mesihci</a:t>
            </a:r>
            <a:r>
              <a:rPr lang="tr-TR" dirty="0"/>
              <a:t> düşünceyle de sıkı bağlantılar kurmuştu. Duygusal bir yumuşaklıkla “</a:t>
            </a:r>
            <a:r>
              <a:rPr lang="tr-TR" dirty="0" err="1"/>
              <a:t>Wiesław</a:t>
            </a:r>
            <a:r>
              <a:rPr lang="tr-TR" dirty="0"/>
              <a:t>” adlı idillerini yazdı. </a:t>
            </a:r>
            <a:r>
              <a:rPr lang="tr-TR" dirty="0" err="1"/>
              <a:t>Brodziński</a:t>
            </a:r>
            <a:r>
              <a:rPr lang="tr-TR" dirty="0"/>
              <a:t> ne klasik ne de romantikti. “Klasik ve Romantik Düşünce Üzerine ve  Polonya Şiirsel Ruhu Üzerine” ( O </a:t>
            </a:r>
            <a:r>
              <a:rPr lang="tr-TR" dirty="0" err="1"/>
              <a:t>klasyczności</a:t>
            </a:r>
            <a:r>
              <a:rPr lang="tr-TR" dirty="0"/>
              <a:t> i </a:t>
            </a:r>
            <a:r>
              <a:rPr lang="tr-TR" dirty="0" err="1"/>
              <a:t>romantyczności</a:t>
            </a:r>
            <a:r>
              <a:rPr lang="tr-TR" dirty="0"/>
              <a:t> </a:t>
            </a:r>
            <a:r>
              <a:rPr lang="tr-TR" dirty="0" err="1"/>
              <a:t>tudzież</a:t>
            </a:r>
            <a:r>
              <a:rPr lang="tr-TR" dirty="0"/>
              <a:t> o </a:t>
            </a:r>
            <a:r>
              <a:rPr lang="tr-TR" dirty="0" err="1"/>
              <a:t>duchu</a:t>
            </a:r>
            <a:r>
              <a:rPr lang="tr-TR" dirty="0"/>
              <a:t> </a:t>
            </a:r>
            <a:r>
              <a:rPr lang="tr-TR" dirty="0" err="1"/>
              <a:t>poezji</a:t>
            </a:r>
            <a:r>
              <a:rPr lang="tr-TR" dirty="0"/>
              <a:t> </a:t>
            </a:r>
            <a:r>
              <a:rPr lang="tr-TR" dirty="0" err="1"/>
              <a:t>polskiej</a:t>
            </a:r>
            <a:r>
              <a:rPr lang="tr-TR" dirty="0"/>
              <a:t>) adlı çalışmasında, Polonya edebiyatının gelişimi üzerinde durdu, yabancı edebiyatların gölgesinden çıkmak gerektiğini vurguladı. Bunun için de, eski geleneklere tutunmanın, idillerde eski Slav barış şarkılarını yeniden canlandırmanın gerektiğini öne sürdü. Sanatçının görüşüne göre idil, Polonya ulusal karakterini en iyi betimleyen türdü. Romantikler onun bu fikrini çok tuttular. </a:t>
            </a:r>
            <a:r>
              <a:rPr lang="tr-TR" dirty="0" err="1"/>
              <a:t>Mickiewicz’in</a:t>
            </a:r>
            <a:r>
              <a:rPr lang="tr-TR" dirty="0"/>
              <a:t> “Romantiklik” (</a:t>
            </a:r>
            <a:r>
              <a:rPr lang="tr-TR" dirty="0" err="1"/>
              <a:t>Romantyczność</a:t>
            </a:r>
            <a:r>
              <a:rPr lang="tr-TR" dirty="0"/>
              <a:t>) adlı </a:t>
            </a:r>
            <a:r>
              <a:rPr lang="tr-TR" dirty="0" err="1"/>
              <a:t>balladını</a:t>
            </a:r>
            <a:r>
              <a:rPr lang="tr-TR" dirty="0"/>
              <a:t> bu bağlamda değerlendirmek gerekir. Bu çalışma, “</a:t>
            </a:r>
            <a:r>
              <a:rPr lang="tr-TR" dirty="0" err="1"/>
              <a:t>Pamiętnik</a:t>
            </a:r>
            <a:r>
              <a:rPr lang="tr-TR" dirty="0"/>
              <a:t>  </a:t>
            </a:r>
            <a:r>
              <a:rPr lang="tr-TR" dirty="0" err="1"/>
              <a:t>Warszawski’de</a:t>
            </a:r>
            <a:r>
              <a:rPr lang="tr-TR" dirty="0"/>
              <a:t>” yayımlandı. Yazar, açık bir biçimde, bu eserle Polonyalı şairlerin artık kendi yollarını bulmaları gerektiğini savunuyordu.</a:t>
            </a:r>
            <a:endParaRPr lang="tr-TR" i="1" dirty="0"/>
          </a:p>
          <a:p>
            <a:r>
              <a:rPr lang="tr-TR" dirty="0"/>
              <a:t>Bu derginin sütunlarında, romantikler ve klasikler arasında polemikler başlamıştı. Profesör Jan </a:t>
            </a:r>
            <a:r>
              <a:rPr lang="tr-TR" dirty="0" err="1"/>
              <a:t>Śniadecki</a:t>
            </a:r>
            <a:r>
              <a:rPr lang="tr-TR" dirty="0"/>
              <a:t>, “Romantik ve Klasik Eserler Üzerine” (O </a:t>
            </a:r>
            <a:r>
              <a:rPr lang="tr-TR" dirty="0" err="1"/>
              <a:t>pismach</a:t>
            </a:r>
            <a:r>
              <a:rPr lang="tr-TR" dirty="0"/>
              <a:t> </a:t>
            </a:r>
            <a:r>
              <a:rPr lang="tr-TR" dirty="0" err="1"/>
              <a:t>klasycznych</a:t>
            </a:r>
            <a:r>
              <a:rPr lang="tr-TR" dirty="0"/>
              <a:t> i </a:t>
            </a:r>
            <a:r>
              <a:rPr lang="tr-TR" dirty="0" err="1"/>
              <a:t>romantycznych</a:t>
            </a:r>
            <a:r>
              <a:rPr lang="tr-TR" dirty="0"/>
              <a:t>) adlı yazısında gerçek ustaların </a:t>
            </a:r>
            <a:r>
              <a:rPr lang="tr-TR" dirty="0" err="1"/>
              <a:t>Aristotales</a:t>
            </a:r>
            <a:r>
              <a:rPr lang="tr-TR" dirty="0"/>
              <a:t>, Horatius olması gerektiğini ileri sürüyor, bu safsata, esriklik dolu edebiyatı bir yana bırakmanın gerektiğini iddia ediyordu.</a:t>
            </a:r>
            <a:endParaRPr lang="tr-TR" i="1" dirty="0"/>
          </a:p>
          <a:p>
            <a:r>
              <a:rPr lang="tr-TR" dirty="0" err="1"/>
              <a:t>Mickiewicz</a:t>
            </a:r>
            <a:r>
              <a:rPr lang="tr-TR" dirty="0"/>
              <a:t>, </a:t>
            </a:r>
            <a:r>
              <a:rPr lang="tr-TR" dirty="0" err="1"/>
              <a:t>Mochnacki</a:t>
            </a:r>
            <a:r>
              <a:rPr lang="tr-TR" dirty="0"/>
              <a:t> gibi romantikler ise, kendilerine saldıran bu son klasikleri aşağılıyorlar, bu kişilerin ve ürettiklerinin  klasik değil, sözde klasik olduklarını vurguluyorlardı.  Klasisizmin tüm </a:t>
            </a:r>
            <a:r>
              <a:rPr lang="tr-TR" dirty="0" err="1"/>
              <a:t>Avrupada’ki</a:t>
            </a:r>
            <a:r>
              <a:rPr lang="tr-TR"/>
              <a:t> son kalesinin Polonya olduğundan dem vurarak, bu kaleyi gülünç, sözde klasiklerin korumaya çalıştığını iğneli bir dille açıkça söylüyorlardı</a:t>
            </a:r>
            <a:endParaRPr lang="tr-TR"/>
          </a:p>
        </p:txBody>
      </p:sp>
    </p:spTree>
    <p:extLst>
      <p:ext uri="{BB962C8B-B14F-4D97-AF65-F5344CB8AC3E}">
        <p14:creationId xmlns:p14="http://schemas.microsoft.com/office/powerpoint/2010/main" val="140738195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1516</Words>
  <Application>Microsoft Office PowerPoint</Application>
  <PresentationFormat>Ekran Gösterisi (4:3)</PresentationFormat>
  <Paragraphs>22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Romantizm Dönemi Edebiyatı</vt:lpstr>
      <vt:lpstr>PowerPoint Sunusu</vt:lpstr>
      <vt:lpstr>PowerPoint Sunusu</vt:lpstr>
      <vt:lpstr>PowerPoint Sunusu</vt:lpstr>
      <vt:lpstr>PowerPoint Sunusu</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Romantizm Dönemi Edebiyatı</dc:title>
  <dc:creator>nevra vardal</dc:creator>
  <cp:lastModifiedBy>nevra vardal</cp:lastModifiedBy>
  <cp:revision>3</cp:revision>
  <dcterms:created xsi:type="dcterms:W3CDTF">2020-05-20T15:11:46Z</dcterms:created>
  <dcterms:modified xsi:type="dcterms:W3CDTF">2020-05-20T15:30:44Z</dcterms:modified>
</cp:coreProperties>
</file>