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57" r:id="rId4"/>
    <p:sldId id="259" r:id="rId5"/>
    <p:sldId id="270" r:id="rId6"/>
    <p:sldId id="267" r:id="rId7"/>
    <p:sldId id="271" r:id="rId8"/>
    <p:sldId id="278" r:id="rId9"/>
    <p:sldId id="279" r:id="rId10"/>
    <p:sldId id="268" r:id="rId11"/>
    <p:sldId id="260" r:id="rId12"/>
    <p:sldId id="261" r:id="rId13"/>
    <p:sldId id="262" r:id="rId14"/>
    <p:sldId id="273" r:id="rId15"/>
    <p:sldId id="276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05.07.2018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tarsiv.com/izle/101439/kenan-evren-in-darbe-konusmasi" TargetMode="External"/><Relationship Id="rId2" Type="http://schemas.openxmlformats.org/officeDocument/2006/relationships/hyperlink" Target="http://anayasadegisikligi.barobirlik.org.tr/Anayasa_Degisikligi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tarsiv.com/izle/85063/kenan-evren-in-danisma-meclisi-konusmas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tarsiv.com/izle/85063/kenan-evren-in-danisma-meclisi-konusmas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tarsiv.com/izle/77312/1983-yili-milletvekili-genel-secimleri" TargetMode="External"/><Relationship Id="rId2" Type="http://schemas.openxmlformats.org/officeDocument/2006/relationships/hyperlink" Target="http://www.trtarsiv.com/izle/85060/1982-anayasa-oylamas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 n a y a s 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b="1">
                <a:solidFill>
                  <a:schemeClr val="accent1"/>
                </a:solidFill>
              </a:rPr>
              <a:t>9</a:t>
            </a:r>
            <a:r>
              <a:rPr lang="tr-TR" sz="3200" smtClean="0">
                <a:solidFill>
                  <a:schemeClr val="accent1"/>
                </a:solidFill>
              </a:rPr>
              <a:t>. </a:t>
            </a:r>
            <a:r>
              <a:rPr lang="tr-TR" sz="3200" dirty="0" smtClean="0">
                <a:solidFill>
                  <a:schemeClr val="accent1"/>
                </a:solidFill>
              </a:rPr>
              <a:t>Hafta: </a:t>
            </a:r>
            <a:r>
              <a:rPr lang="tr-TR" sz="3200" b="1" dirty="0" smtClean="0"/>
              <a:t>1982</a:t>
            </a:r>
            <a:r>
              <a:rPr lang="tr-TR" sz="3200" dirty="0" smtClean="0"/>
              <a:t> A N A Y A S A S I - </a:t>
            </a:r>
            <a:r>
              <a:rPr lang="tr-TR" sz="3200" dirty="0" smtClean="0">
                <a:solidFill>
                  <a:schemeClr val="accent1"/>
                </a:solidFill>
              </a:rPr>
              <a:t>1</a:t>
            </a:r>
            <a:endParaRPr lang="tr-TR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 A P I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- Başlangıç</a:t>
            </a:r>
          </a:p>
          <a:p>
            <a:r>
              <a:rPr lang="tr-TR" dirty="0" smtClean="0"/>
              <a:t>- Birinci Kısım: Genel Esaslar</a:t>
            </a:r>
          </a:p>
          <a:p>
            <a:r>
              <a:rPr lang="tr-TR" dirty="0" smtClean="0"/>
              <a:t>- İkinci Kısım: Temel Haklar ve Ödevler (</a:t>
            </a:r>
            <a:r>
              <a:rPr lang="tr-TR" i="1" dirty="0" smtClean="0"/>
              <a:t>52 madde</a:t>
            </a:r>
            <a:r>
              <a:rPr lang="tr-TR" dirty="0" smtClean="0"/>
              <a:t>)</a:t>
            </a:r>
          </a:p>
          <a:p>
            <a:pPr lvl="1"/>
            <a:r>
              <a:rPr lang="tr-TR" sz="1600" dirty="0" smtClean="0"/>
              <a:t>Birinci Bölüm: Genel Hükümler</a:t>
            </a:r>
          </a:p>
          <a:p>
            <a:pPr lvl="1"/>
            <a:r>
              <a:rPr lang="tr-TR" sz="1600" dirty="0" smtClean="0"/>
              <a:t>İkinci Bölüm: Kişinin Hak ve Ödevleri</a:t>
            </a:r>
          </a:p>
          <a:p>
            <a:pPr lvl="1"/>
            <a:r>
              <a:rPr lang="tr-TR" sz="1600" dirty="0" smtClean="0"/>
              <a:t>Üçüncü Bölüm: Sosyal ve İktisadi Haklar ve Ödevler</a:t>
            </a:r>
          </a:p>
          <a:p>
            <a:pPr lvl="1"/>
            <a:r>
              <a:rPr lang="tr-TR" sz="1600" dirty="0" smtClean="0"/>
              <a:t>Dördüncü Bölüm: Siyasi Haklar ve Ödevler</a:t>
            </a:r>
          </a:p>
          <a:p>
            <a:pPr lvl="1">
              <a:buFontTx/>
              <a:buChar char="-"/>
            </a:pPr>
            <a:r>
              <a:rPr lang="tr-TR" sz="2000" dirty="0" smtClean="0"/>
              <a:t>Üçüncü Kısım: Cumhuriyetin Temel Organları</a:t>
            </a:r>
          </a:p>
          <a:p>
            <a:pPr lvl="1">
              <a:buFontTx/>
              <a:buChar char="-"/>
            </a:pPr>
            <a:r>
              <a:rPr lang="tr-TR" sz="2000" dirty="0" smtClean="0"/>
              <a:t>Dördüncü Kısım: Mali ve Ekonomik Hükümler</a:t>
            </a:r>
          </a:p>
          <a:p>
            <a:pPr lvl="1">
              <a:buFontTx/>
              <a:buChar char="-"/>
            </a:pPr>
            <a:r>
              <a:rPr lang="tr-TR" sz="2000" dirty="0" smtClean="0"/>
              <a:t>Beşinci Kısım: Çeşitli Hükümler</a:t>
            </a:r>
          </a:p>
          <a:p>
            <a:pPr lvl="1">
              <a:buFontTx/>
              <a:buChar char="-"/>
            </a:pPr>
            <a:r>
              <a:rPr lang="tr-TR" sz="2000" dirty="0" smtClean="0"/>
              <a:t>Altıncı Kısım: Geçici Hükümler</a:t>
            </a:r>
          </a:p>
          <a:p>
            <a:pPr lvl="1">
              <a:buFontTx/>
              <a:buChar char="-"/>
            </a:pPr>
            <a:r>
              <a:rPr lang="tr-TR" sz="2000" dirty="0" smtClean="0"/>
              <a:t>Yedinci Kısım: Son Hükümler</a:t>
            </a:r>
          </a:p>
          <a:p>
            <a:pPr lvl="1">
              <a:buFontTx/>
              <a:buChar char="-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D E Ğ İ Ş T İ R M E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tr-TR" dirty="0" smtClean="0"/>
              <a:t>Üye tam sayısının 1/3’ünün yazılı teklifi</a:t>
            </a:r>
          </a:p>
          <a:p>
            <a:pPr>
              <a:buFontTx/>
              <a:buChar char="-"/>
            </a:pPr>
            <a:r>
              <a:rPr lang="tr-TR" dirty="0" smtClean="0"/>
              <a:t> Öneri anayasanın ilk üç maddesini değiştiren ya da yürürlükten kaldıran hükümler taşıyamaz</a:t>
            </a:r>
          </a:p>
          <a:p>
            <a:pPr>
              <a:buFontTx/>
              <a:buChar char="-"/>
            </a:pPr>
            <a:r>
              <a:rPr lang="tr-TR" dirty="0" smtClean="0"/>
              <a:t>Değişiklik teklifleri, TBMM’de yasalar gibi görüşülür, ancak genel kurulda iki kez görülmeleri zorunludur.</a:t>
            </a:r>
          </a:p>
          <a:p>
            <a:pPr>
              <a:buFontTx/>
              <a:buChar char="-"/>
            </a:pPr>
            <a:r>
              <a:rPr lang="tr-TR" dirty="0" smtClean="0"/>
              <a:t>TBMM üye </a:t>
            </a:r>
            <a:r>
              <a:rPr lang="tr-TR" dirty="0"/>
              <a:t> </a:t>
            </a:r>
            <a:r>
              <a:rPr lang="tr-TR" dirty="0" smtClean="0"/>
              <a:t>tam sayısının en az 2/3 tarafından kabul edilen değişiklik, cumhurbaşkanı tarafından geri gönderilmez ya da referanduma sunulmazsa, yayımlanarak yürürlüğe girer.</a:t>
            </a:r>
          </a:p>
          <a:p>
            <a:pPr>
              <a:buFontTx/>
              <a:buChar char="-"/>
            </a:pPr>
            <a:r>
              <a:rPr lang="tr-TR" dirty="0"/>
              <a:t>TBMM üye  tam sayısının en az </a:t>
            </a:r>
            <a:r>
              <a:rPr lang="tr-TR" dirty="0" smtClean="0"/>
              <a:t>2/3çoğunluğuna ulaşamayan ama 3/5 çoğunluğu ile kabul edilen değişiklik, </a:t>
            </a:r>
            <a:r>
              <a:rPr lang="tr-TR" dirty="0"/>
              <a:t>cumhurbaşkanı tarafından geri </a:t>
            </a:r>
            <a:r>
              <a:rPr lang="tr-TR" dirty="0" smtClean="0"/>
              <a:t>gönderilmezse </a:t>
            </a:r>
            <a:r>
              <a:rPr lang="tr-TR" i="1" dirty="0" smtClean="0"/>
              <a:t>zorunlu olarak</a:t>
            </a:r>
            <a:r>
              <a:rPr lang="tr-TR" dirty="0" smtClean="0"/>
              <a:t> referanduma sunulur. </a:t>
            </a:r>
          </a:p>
          <a:p>
            <a:pPr>
              <a:buFontTx/>
              <a:buChar char="-"/>
            </a:pPr>
            <a:r>
              <a:rPr lang="tr-TR" dirty="0" smtClean="0"/>
              <a:t>Referandumda hangi hükümlerin birlikte hangi hükümlerin ayrı ayrı oylanacağı TBMM tarafından kararlaştırılır</a:t>
            </a:r>
          </a:p>
          <a:p>
            <a:pPr>
              <a:buFontTx/>
              <a:buChar char="-"/>
            </a:pPr>
            <a:r>
              <a:rPr lang="tr-TR" dirty="0" smtClean="0"/>
              <a:t>Referandumda geçerli oyların yarısından çoğunu alan değişiklik kabul edilmiş olur.</a:t>
            </a:r>
            <a:endParaRPr lang="tr-TR" dirty="0"/>
          </a:p>
          <a:p>
            <a:pPr>
              <a:buFontTx/>
              <a:buChar char="-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22315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 E N İ L İ K L E 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Devlet Denetleme Kurulu</a:t>
            </a:r>
          </a:p>
          <a:p>
            <a:r>
              <a:rPr lang="tr-TR" dirty="0" smtClean="0"/>
              <a:t>- Yükseköğretim Kurulu</a:t>
            </a:r>
          </a:p>
          <a:p>
            <a:r>
              <a:rPr lang="tr-TR" dirty="0" smtClean="0"/>
              <a:t>- </a:t>
            </a:r>
            <a:r>
              <a:rPr lang="tr-TR" i="1" dirty="0" smtClean="0"/>
              <a:t>2007 referandumuyla </a:t>
            </a:r>
            <a:r>
              <a:rPr lang="tr-TR" dirty="0" smtClean="0"/>
              <a:t>cumhurbaşkanının halk tarafından seçilmesi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29762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 E N İ L İ K L E 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tr-TR" dirty="0" smtClean="0"/>
              <a:t> </a:t>
            </a:r>
            <a:r>
              <a:rPr lang="tr-TR" sz="2000" dirty="0"/>
              <a:t>Askeri yargı</a:t>
            </a:r>
          </a:p>
          <a:p>
            <a:pPr lvl="1">
              <a:buFontTx/>
              <a:buChar char="-"/>
            </a:pPr>
            <a:r>
              <a:rPr lang="tr-TR" sz="2000" dirty="0"/>
              <a:t>Yüksek Hakimler Kurulu</a:t>
            </a:r>
          </a:p>
          <a:p>
            <a:pPr lvl="1">
              <a:buFontTx/>
              <a:buChar char="-"/>
            </a:pPr>
            <a:r>
              <a:rPr lang="tr-TR" sz="2000" dirty="0"/>
              <a:t>Anayasa </a:t>
            </a:r>
            <a:r>
              <a:rPr lang="tr-TR" sz="2000" dirty="0" smtClean="0"/>
              <a:t>Mahkemesi</a:t>
            </a:r>
          </a:p>
          <a:p>
            <a:pPr lvl="1">
              <a:buFontTx/>
              <a:buChar char="-"/>
            </a:pPr>
            <a:r>
              <a:rPr lang="tr-TR" sz="2000" dirty="0" smtClean="0"/>
              <a:t>Devlet Güvenlik Mahkemeleri</a:t>
            </a:r>
            <a:endParaRPr lang="tr-TR" sz="2000" dirty="0"/>
          </a:p>
          <a:p>
            <a:r>
              <a:rPr lang="tr-TR" dirty="0" smtClean="0"/>
              <a:t>- Parlamento dışından bakan alma imkanı</a:t>
            </a:r>
          </a:p>
          <a:p>
            <a:r>
              <a:rPr lang="tr-TR" dirty="0" smtClean="0"/>
              <a:t>- Milli Güvenlik Kurulu</a:t>
            </a:r>
          </a:p>
          <a:p>
            <a:r>
              <a:rPr lang="tr-TR" dirty="0" smtClean="0"/>
              <a:t>-İdarenin işlemine karşı dava yolu </a:t>
            </a:r>
            <a:r>
              <a:rPr lang="tr-TR" sz="1600" dirty="0" smtClean="0"/>
              <a:t>(m. 114)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613489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D E Ğ İŞ İ K L İK L E 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98285"/>
            <a:ext cx="10058400" cy="4229245"/>
          </a:xfrm>
        </p:spPr>
        <p:txBody>
          <a:bodyPr>
            <a:normAutofit/>
          </a:bodyPr>
          <a:lstStyle/>
          <a:p>
            <a:r>
              <a:rPr lang="tr-TR" dirty="0" smtClean="0"/>
              <a:t>- 17 Mayıs 1987, - 8 Temmuz 1993, - 23 Temmuz 1995, - 18 Haziran 1999, - 13 Ağustos 1999</a:t>
            </a:r>
          </a:p>
          <a:p>
            <a:r>
              <a:rPr lang="tr-TR" dirty="0" smtClean="0"/>
              <a:t>- 3 Ekim 2001, - 21 Kasım 2001, - 26 Aralık 2002, - 7 Mayıs 2004, - 21 Haziran 2005</a:t>
            </a:r>
          </a:p>
          <a:p>
            <a:r>
              <a:rPr lang="tr-TR" dirty="0" smtClean="0"/>
              <a:t>- 29 Ekim 2005, - 13 Ekim 2006, - 10 Mayıs 2007, - 31 Mayıs 2007</a:t>
            </a:r>
          </a:p>
          <a:p>
            <a:r>
              <a:rPr lang="tr-TR" dirty="0" smtClean="0"/>
              <a:t>- 16 Ekim 2007, - 9 Şubat 2008, - 12 Eylül 2010, -16 Nisan 2017</a:t>
            </a:r>
          </a:p>
          <a:p>
            <a:r>
              <a:rPr lang="tr-TR" sz="3000" dirty="0" smtClean="0"/>
              <a:t>Toplam </a:t>
            </a:r>
            <a:r>
              <a:rPr lang="tr-TR" sz="3000" dirty="0" smtClean="0">
                <a:solidFill>
                  <a:schemeClr val="accent1"/>
                </a:solidFill>
              </a:rPr>
              <a:t>18 kez </a:t>
            </a:r>
            <a:r>
              <a:rPr lang="tr-TR" sz="3000" dirty="0" smtClean="0"/>
              <a:t>değiştirildi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693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anayasadegisikligi.barobirlik.org.tr/Anayasa_Degisikligi.aspx</a:t>
            </a:r>
            <a:endParaRPr lang="tr-TR" dirty="0" smtClean="0"/>
          </a:p>
          <a:p>
            <a:pPr marL="0" indent="0">
              <a:buNone/>
            </a:pPr>
            <a:r>
              <a:rPr lang="tr-TR">
                <a:hlinkClick r:id="rId3"/>
              </a:rPr>
              <a:t>http://</a:t>
            </a:r>
            <a:r>
              <a:rPr lang="tr-TR" smtClean="0">
                <a:hlinkClick r:id="rId3"/>
              </a:rPr>
              <a:t>www.trtarsiv.com/izle/101439/kenan-evren-in-darbe-konusmasi</a:t>
            </a:r>
            <a:endParaRPr lang="tr-TR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43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Kişiler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73737"/>
          </a:xfrm>
        </p:spPr>
        <p:txBody>
          <a:bodyPr/>
          <a:lstStyle/>
          <a:p>
            <a:r>
              <a:rPr lang="tr-TR" dirty="0" smtClean="0"/>
              <a:t>Org. Kenan Evren, Prof. Dr. Orhan </a:t>
            </a:r>
            <a:r>
              <a:rPr lang="tr-TR" dirty="0" err="1" smtClean="0"/>
              <a:t>Aldıkaçtı</a:t>
            </a:r>
            <a:endParaRPr lang="tr-TR" dirty="0"/>
          </a:p>
        </p:txBody>
      </p:sp>
      <p:pic>
        <p:nvPicPr>
          <p:cNvPr id="1026" name="Picture 2" descr="Image result for 1982 anayasasÄ± orhan aldÄ±kaÃ§tÄ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219471"/>
            <a:ext cx="7229641" cy="4055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921" y="2219471"/>
            <a:ext cx="3216865" cy="403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636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Temel Bilgiler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71949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1982 Anayasası, 7 Kasımda yapılan referandumla kabul edildi. Yüzde 91,37 oyla kabul edildi.</a:t>
            </a:r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  <p:pic>
        <p:nvPicPr>
          <p:cNvPr id="2050" name="Picture 2" descr="1982 Anayasa Referandum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942" y="2359955"/>
            <a:ext cx="6501699" cy="4306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Dönemler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- 12 Eylül 1980 darbe-23 Ekim 1981 Danışma Meclisi toplantısı</a:t>
            </a:r>
          </a:p>
          <a:p>
            <a:r>
              <a:rPr lang="tr-TR" dirty="0" smtClean="0"/>
              <a:t>- 23 Ekim 1981-7 Kasım 1982 referandum</a:t>
            </a:r>
          </a:p>
          <a:p>
            <a:r>
              <a:rPr lang="tr-TR" dirty="0" smtClean="0"/>
              <a:t>- 7 Kasım 1982-6 Aralık 1983 TBMM Başkanlık Divanı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solidFill>
                  <a:schemeClr val="accent1"/>
                </a:solidFill>
              </a:rPr>
              <a:t>Milli Güvenlik Konseyi</a:t>
            </a:r>
            <a:endParaRPr lang="tr-TR" sz="3600" dirty="0">
              <a:solidFill>
                <a:schemeClr val="accent1"/>
              </a:solidFill>
            </a:endParaRPr>
          </a:p>
        </p:txBody>
      </p:sp>
      <p:pic>
        <p:nvPicPr>
          <p:cNvPr id="3074" name="Picture 2" descr="Image result for milli gÃ¼venlik konseyi kenan evre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503" y="2577137"/>
            <a:ext cx="5423337" cy="3592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097280" y="18340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http://www.trtarsiv.com/izle/108043/13-eylul-1980-milli-guvenlik-konseyi-yemin-toreni-kenan-evren</a:t>
            </a:r>
          </a:p>
        </p:txBody>
      </p:sp>
    </p:spTree>
    <p:extLst>
      <p:ext uri="{BB962C8B-B14F-4D97-AF65-F5344CB8AC3E}">
        <p14:creationId xmlns:p14="http://schemas.microsoft.com/office/powerpoint/2010/main" val="369494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Süreç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</a:t>
            </a:r>
            <a:r>
              <a:rPr lang="tr-TR" b="1" dirty="0" smtClean="0"/>
              <a:t>25 Eylül 1980 MGK İçtüzüğü</a:t>
            </a:r>
          </a:p>
          <a:p>
            <a:r>
              <a:rPr lang="tr-TR" i="1" dirty="0" smtClean="0"/>
              <a:t>Yasama yetkisi ve yürütmenin denetlenmesi MGK’ya geçiyor.</a:t>
            </a:r>
          </a:p>
          <a:p>
            <a:r>
              <a:rPr lang="tr-TR" b="1" dirty="0" smtClean="0"/>
              <a:t>-27 Ekim 1980 Anayasa Düzeni Hakkında Kanun</a:t>
            </a:r>
          </a:p>
          <a:p>
            <a:r>
              <a:rPr lang="tr-TR" i="1" dirty="0" smtClean="0"/>
              <a:t>TBMM yetkileri MGK’ya, Cumhurbaşkanı yetkileri MGK Başkanına geçiyor.</a:t>
            </a:r>
          </a:p>
          <a:p>
            <a:r>
              <a:rPr lang="tr-TR" i="1" dirty="0" smtClean="0"/>
              <a:t>MGK’nın 1961 Anayasasına aykırı olan bildiri, karar ve yasalarının ‘anayasa değişikliği’ sayılacağı belirtiliyor. (6. </a:t>
            </a:r>
            <a:r>
              <a:rPr lang="tr-TR" i="1" dirty="0" err="1" smtClean="0"/>
              <a:t>md.</a:t>
            </a:r>
            <a:r>
              <a:rPr lang="tr-TR" i="1" dirty="0" smtClean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</a:t>
            </a:r>
            <a:r>
              <a:rPr lang="tr-TR" b="1" dirty="0" smtClean="0"/>
              <a:t>29 Haziran 1981 Kurucu Meclis’e ilişkin yasa</a:t>
            </a:r>
          </a:p>
          <a:p>
            <a:r>
              <a:rPr lang="tr-TR" dirty="0" smtClean="0"/>
              <a:t>(Kurucu Meclis Ekim 1981’de çalışmaya başlıyor)</a:t>
            </a:r>
          </a:p>
          <a:p>
            <a:r>
              <a:rPr lang="tr-TR" dirty="0" smtClean="0"/>
              <a:t>Kurucu Meclis iki dallı: </a:t>
            </a:r>
            <a:r>
              <a:rPr lang="tr-TR" i="1" dirty="0" smtClean="0">
                <a:solidFill>
                  <a:schemeClr val="accent1"/>
                </a:solidFill>
              </a:rPr>
              <a:t>MGK</a:t>
            </a:r>
            <a:r>
              <a:rPr lang="tr-TR" dirty="0" smtClean="0"/>
              <a:t> ve </a:t>
            </a:r>
            <a:r>
              <a:rPr lang="tr-TR" i="1" dirty="0" smtClean="0">
                <a:solidFill>
                  <a:schemeClr val="accent1"/>
                </a:solidFill>
              </a:rPr>
              <a:t>Danışma Meclisi</a:t>
            </a:r>
          </a:p>
          <a:p>
            <a:r>
              <a:rPr lang="tr-TR" b="1" dirty="0" smtClean="0">
                <a:solidFill>
                  <a:schemeClr val="accent1"/>
                </a:solidFill>
              </a:rPr>
              <a:t>Danışma Meclisi: </a:t>
            </a:r>
            <a:r>
              <a:rPr lang="tr-TR" b="1" dirty="0" smtClean="0">
                <a:solidFill>
                  <a:schemeClr val="tx1"/>
                </a:solidFill>
              </a:rPr>
              <a:t>120</a:t>
            </a:r>
            <a:r>
              <a:rPr lang="tr-TR" dirty="0" smtClean="0">
                <a:solidFill>
                  <a:schemeClr val="tx1"/>
                </a:solidFill>
              </a:rPr>
              <a:t> üye valilerin belirleyip gönderecekleri üç misli arasından, 40 üye de doğrudan MGK tarafından belirleniyor. Adaylarda hiçbir siyasi partiye üye olmama koşulu aranıyor.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İlk toplantı: 23 Ekim 1981:</a:t>
            </a:r>
          </a:p>
          <a:p>
            <a:r>
              <a:rPr lang="tr-TR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tr-TR" dirty="0" smtClean="0">
                <a:solidFill>
                  <a:schemeClr val="tx1"/>
                </a:solidFill>
                <a:hlinkClick r:id="rId2"/>
              </a:rPr>
              <a:t>www.trtarsiv.com/izle/85063/kenan-evren-in-danisma-meclisi-konusmasi</a:t>
            </a:r>
            <a:endParaRPr lang="tr-TR" dirty="0" smtClean="0">
              <a:solidFill>
                <a:schemeClr val="tx1"/>
              </a:solidFill>
            </a:endParaRPr>
          </a:p>
          <a:p>
            <a:endParaRPr lang="tr-TR" dirty="0" smtClean="0">
              <a:solidFill>
                <a:schemeClr val="tx1"/>
              </a:solidFill>
            </a:endParaRP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55363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- 23 </a:t>
            </a:r>
            <a:r>
              <a:rPr lang="tr-TR" b="1" dirty="0" smtClean="0"/>
              <a:t>Kasım 1981: </a:t>
            </a:r>
            <a:r>
              <a:rPr lang="tr-TR" dirty="0" smtClean="0"/>
              <a:t>Prof. Dr. Orhan </a:t>
            </a:r>
            <a:r>
              <a:rPr lang="tr-TR" dirty="0" err="1" smtClean="0"/>
              <a:t>Aldıkaçtı</a:t>
            </a:r>
            <a:r>
              <a:rPr lang="tr-TR" dirty="0" smtClean="0"/>
              <a:t> başkanlığındaki Danışma Meclisi Anayasa Komisyonu çalışmalarında başladı. Komisyon çalışmalarını </a:t>
            </a:r>
            <a:r>
              <a:rPr lang="tr-TR" b="1" dirty="0" smtClean="0"/>
              <a:t>30 Temmuz 1982</a:t>
            </a:r>
            <a:r>
              <a:rPr lang="tr-TR" dirty="0" smtClean="0"/>
              <a:t>’de tamamladı.</a:t>
            </a:r>
            <a:endParaRPr lang="tr-TR" b="1" dirty="0" smtClean="0"/>
          </a:p>
          <a:p>
            <a:r>
              <a:rPr lang="tr-TR" dirty="0" smtClean="0"/>
              <a:t>(Kurucu Meclis Ekim 1981’de çalışmaya başlıyor)</a:t>
            </a:r>
          </a:p>
          <a:p>
            <a:r>
              <a:rPr lang="tr-TR" dirty="0" smtClean="0"/>
              <a:t>Kurucu Meclis iki dallı: </a:t>
            </a:r>
            <a:r>
              <a:rPr lang="tr-TR" i="1" dirty="0" smtClean="0">
                <a:solidFill>
                  <a:schemeClr val="accent1"/>
                </a:solidFill>
              </a:rPr>
              <a:t>MGK</a:t>
            </a:r>
            <a:r>
              <a:rPr lang="tr-TR" dirty="0" smtClean="0"/>
              <a:t> ve </a:t>
            </a:r>
            <a:r>
              <a:rPr lang="tr-TR" i="1" dirty="0" smtClean="0">
                <a:solidFill>
                  <a:schemeClr val="accent1"/>
                </a:solidFill>
              </a:rPr>
              <a:t>Danışma Meclisi</a:t>
            </a:r>
          </a:p>
          <a:p>
            <a:r>
              <a:rPr lang="tr-TR" b="1" dirty="0" smtClean="0">
                <a:solidFill>
                  <a:schemeClr val="accent1"/>
                </a:solidFill>
              </a:rPr>
              <a:t>Danışma Meclisi: </a:t>
            </a:r>
            <a:r>
              <a:rPr lang="tr-TR" b="1" dirty="0" smtClean="0">
                <a:solidFill>
                  <a:schemeClr val="tx1"/>
                </a:solidFill>
              </a:rPr>
              <a:t>120</a:t>
            </a:r>
            <a:r>
              <a:rPr lang="tr-TR" dirty="0" smtClean="0">
                <a:solidFill>
                  <a:schemeClr val="tx1"/>
                </a:solidFill>
              </a:rPr>
              <a:t> üye valilerin belirleyip gönderecekleri üç misli arasından, 40 üye de doğrudan MGK tarafından belirleniyor. Adaylarda hiçbir siyasi partiye üye olmama koşulu aranıyor.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İlk toplantı: 23 Ekim 1981:</a:t>
            </a:r>
          </a:p>
          <a:p>
            <a:r>
              <a:rPr lang="tr-TR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tr-TR" dirty="0" smtClean="0">
                <a:solidFill>
                  <a:schemeClr val="tx1"/>
                </a:solidFill>
                <a:hlinkClick r:id="rId2"/>
              </a:rPr>
              <a:t>www.trtarsiv.com/izle/85063/kenan-evren-in-danisma-meclisi-konusmasi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Komisyon çalışmalarının tamamlanması: 30 Temmuz 1982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Tasarının Danışma Meclisinde kabul edilmesi: 23 Eylül 1982.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Tasarının </a:t>
            </a:r>
            <a:r>
              <a:rPr lang="tr-TR" i="1" dirty="0" smtClean="0">
                <a:solidFill>
                  <a:schemeClr val="tx1"/>
                </a:solidFill>
              </a:rPr>
              <a:t>Resmi </a:t>
            </a:r>
            <a:r>
              <a:rPr lang="tr-TR" i="1" dirty="0" err="1" smtClean="0">
                <a:solidFill>
                  <a:schemeClr val="tx1"/>
                </a:solidFill>
              </a:rPr>
              <a:t>Gazete</a:t>
            </a:r>
            <a:r>
              <a:rPr lang="tr-TR" dirty="0" err="1" smtClean="0">
                <a:solidFill>
                  <a:schemeClr val="tx1"/>
                </a:solidFill>
              </a:rPr>
              <a:t>’de</a:t>
            </a:r>
            <a:r>
              <a:rPr lang="tr-TR" dirty="0" smtClean="0">
                <a:solidFill>
                  <a:schemeClr val="tx1"/>
                </a:solidFill>
              </a:rPr>
              <a:t> yayımlanması: 20 Ekim 1982.</a:t>
            </a: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11408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- 7 Kasım 1983: Anayasa referandumu</a:t>
            </a:r>
          </a:p>
          <a:p>
            <a:r>
              <a:rPr lang="tr-TR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tr-TR" dirty="0" smtClean="0">
                <a:solidFill>
                  <a:schemeClr val="tx1"/>
                </a:solidFill>
                <a:hlinkClick r:id="rId2"/>
              </a:rPr>
              <a:t>www.trtarsiv.com/izle/85060/1982-anayasa-oylamasi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- 6 Kasım 1983 milletvekili genel seçimleri</a:t>
            </a:r>
          </a:p>
          <a:p>
            <a:r>
              <a:rPr lang="tr-TR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tr-TR" dirty="0" smtClean="0">
                <a:solidFill>
                  <a:schemeClr val="tx1"/>
                </a:solidFill>
                <a:hlinkClick r:id="rId3"/>
              </a:rPr>
              <a:t>www.trtarsiv.com/izle/77312/1983-yili-milletvekili-genel-secimleri</a:t>
            </a:r>
            <a:endParaRPr lang="tr-TR" dirty="0" smtClean="0">
              <a:solidFill>
                <a:schemeClr val="tx1"/>
              </a:solidFill>
            </a:endParaRPr>
          </a:p>
          <a:p>
            <a:endParaRPr lang="tr-TR" dirty="0" smtClean="0">
              <a:solidFill>
                <a:schemeClr val="tx1"/>
              </a:solidFill>
            </a:endParaRP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9763274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2010</TotalTime>
  <Words>707</Words>
  <Application>Microsoft Office PowerPoint</Application>
  <PresentationFormat>Özel</PresentationFormat>
  <Paragraphs>87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Geçmişe bakış</vt:lpstr>
      <vt:lpstr>A n a y a s a</vt:lpstr>
      <vt:lpstr>Kişiler</vt:lpstr>
      <vt:lpstr>Temel Bilgiler</vt:lpstr>
      <vt:lpstr>Dönemler</vt:lpstr>
      <vt:lpstr>Milli Güvenlik Konseyi</vt:lpstr>
      <vt:lpstr>Süreç</vt:lpstr>
      <vt:lpstr>Süreç</vt:lpstr>
      <vt:lpstr>Süreç</vt:lpstr>
      <vt:lpstr>Süreç</vt:lpstr>
      <vt:lpstr>Y A P I</vt:lpstr>
      <vt:lpstr>D E Ğ İ Ş T İ R M E</vt:lpstr>
      <vt:lpstr>Y E N İ L İ K L E R</vt:lpstr>
      <vt:lpstr>Y E N İ L İ K L E R</vt:lpstr>
      <vt:lpstr>D E Ğ İŞ İ K L İK L E 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145</cp:revision>
  <dcterms:created xsi:type="dcterms:W3CDTF">2018-02-12T08:58:47Z</dcterms:created>
  <dcterms:modified xsi:type="dcterms:W3CDTF">2018-07-05T07:28:09Z</dcterms:modified>
</cp:coreProperties>
</file>