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22"/>
  </p:notesMasterIdLst>
  <p:handoutMasterIdLst>
    <p:handoutMasterId r:id="rId23"/>
  </p:handoutMasterIdLst>
  <p:sldIdLst>
    <p:sldId id="668" r:id="rId4"/>
    <p:sldId id="607" r:id="rId5"/>
    <p:sldId id="669" r:id="rId6"/>
    <p:sldId id="670" r:id="rId7"/>
    <p:sldId id="671" r:id="rId8"/>
    <p:sldId id="672" r:id="rId9"/>
    <p:sldId id="673" r:id="rId10"/>
    <p:sldId id="674" r:id="rId11"/>
    <p:sldId id="675" r:id="rId12"/>
    <p:sldId id="676" r:id="rId13"/>
    <p:sldId id="677" r:id="rId14"/>
    <p:sldId id="678" r:id="rId15"/>
    <p:sldId id="679" r:id="rId16"/>
    <p:sldId id="680" r:id="rId17"/>
    <p:sldId id="681" r:id="rId18"/>
    <p:sldId id="682" r:id="rId19"/>
    <p:sldId id="683" r:id="rId20"/>
    <p:sldId id="684"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85" d="100"/>
          <a:sy n="85" d="100"/>
        </p:scale>
        <p:origin x="1644" y="66"/>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26.2.2020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2/26/2020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2/26/2020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2/26/2020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2/26/2020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2/26/2020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2/26/2020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2/26/2020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2/26/2020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2/26/2020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2/26/2020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2/26/2020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2/26/2020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2/26/2020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2/26/2020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406</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GAYRİMENKUL VE VARLIK </a:t>
            </a:r>
            <a:r>
              <a:rPr lang="tr-TR" sz="3200" b="1" dirty="0" smtClean="0">
                <a:latin typeface="Arial" panose="020B0604020202020204" pitchFamily="34" charset="0"/>
                <a:cs typeface="Arial" panose="020B0604020202020204" pitchFamily="34" charset="0"/>
              </a:rPr>
              <a:t>ANALİZLERİ</a:t>
            </a: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II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332145" y="4213180"/>
            <a:ext cx="8479708" cy="1569660"/>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Prof. Dr. </a:t>
            </a:r>
            <a:r>
              <a:rPr lang="en-US" sz="1600" b="1" dirty="0">
                <a:latin typeface="Arial" panose="020B0604020202020204" pitchFamily="34" charset="0"/>
                <a:ea typeface="Times New Roman" panose="02020603050405020304" pitchFamily="18" charset="0"/>
                <a:cs typeface="Arial" panose="020B0604020202020204" pitchFamily="34" charset="0"/>
              </a:rPr>
              <a:t>Harun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b="1" dirty="0" err="1" smtClean="0">
                <a:latin typeface="Arial" panose="020B0604020202020204" pitchFamily="34" charset="0"/>
                <a:ea typeface="Times New Roman" panose="02020603050405020304" pitchFamily="18" charset="0"/>
                <a:cs typeface="Arial" panose="020B0604020202020204" pitchFamily="34" charset="0"/>
              </a:rPr>
              <a:t>Prof.Dr</a:t>
            </a:r>
            <a:r>
              <a:rPr lang="tr-TR" sz="1600" b="1" dirty="0" smtClean="0">
                <a:latin typeface="Arial" panose="020B0604020202020204" pitchFamily="34" charset="0"/>
                <a:ea typeface="Times New Roman" panose="02020603050405020304" pitchFamily="18" charset="0"/>
                <a:cs typeface="Arial" panose="020B0604020202020204" pitchFamily="34" charset="0"/>
              </a:rPr>
              <a:t>. Nihan ÖZDEMİR SÖNMEZ</a:t>
            </a:r>
          </a:p>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Doç. Dr. Yeşim TANRIVERMİŞ</a:t>
            </a:r>
          </a:p>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Doç. Dr. Erol DEMİR</a:t>
            </a:r>
          </a:p>
          <a:p>
            <a:pPr algn="ctr">
              <a:spcAft>
                <a:spcPts val="0"/>
              </a:spcAft>
            </a:pPr>
            <a:r>
              <a:rPr lang="tr-TR" sz="1600" b="1" dirty="0" err="1" smtClean="0">
                <a:latin typeface="Arial" panose="020B0604020202020204" pitchFamily="34" charset="0"/>
                <a:ea typeface="Times New Roman" panose="02020603050405020304" pitchFamily="18" charset="0"/>
                <a:cs typeface="Arial" panose="020B0604020202020204" pitchFamily="34" charset="0"/>
              </a:rPr>
              <a:t>Öğr</a:t>
            </a:r>
            <a:r>
              <a:rPr lang="tr-TR" sz="1600" b="1" dirty="0" smtClean="0">
                <a:latin typeface="Arial" panose="020B0604020202020204" pitchFamily="34" charset="0"/>
                <a:ea typeface="Times New Roman" panose="02020603050405020304" pitchFamily="18" charset="0"/>
                <a:cs typeface="Arial" panose="020B0604020202020204" pitchFamily="34" charset="0"/>
              </a:rPr>
              <a:t>. Görevlisi Md </a:t>
            </a:r>
            <a:r>
              <a:rPr lang="tr-TR" sz="1600" b="1" dirty="0" err="1" smtClean="0">
                <a:latin typeface="Arial" panose="020B0604020202020204" pitchFamily="34" charset="0"/>
                <a:ea typeface="Times New Roman" panose="02020603050405020304" pitchFamily="18" charset="0"/>
                <a:cs typeface="Arial" panose="020B0604020202020204" pitchFamily="34" charset="0"/>
              </a:rPr>
              <a:t>Moynul</a:t>
            </a:r>
            <a:r>
              <a:rPr lang="tr-TR" sz="1600" b="1" dirty="0" smtClean="0">
                <a:latin typeface="Arial" panose="020B0604020202020204" pitchFamily="34" charset="0"/>
                <a:ea typeface="Times New Roman" panose="02020603050405020304" pitchFamily="18" charset="0"/>
                <a:cs typeface="Arial" panose="020B0604020202020204" pitchFamily="34" charset="0"/>
              </a:rPr>
              <a:t> AHSAN</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2710" y="1349947"/>
            <a:ext cx="8518206" cy="2308324"/>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Değerlenen taşınmazın maliyet yöntemine göre toplam arsa ve yapı değeri ise; 2.241.675 + 1.574.640 = 3.816.315 TL olarak belirlenmiştir. Bu değer söz konusu taşınmaza yatırım yapacak kişi ve kurumlar için yatırım kararının verilmesinde esas alınacak asgari değer olarak görülebilecektir. Ancak konu taşınmazın kamulaştırma ve resmi işlemlerdeki toplam değeri genellikle maliyete dayalı olarak takdir edilmekte olup, bu değerin 3.816.315 TL olarak alınması zorunlu olmaktadır. İkinci olarak incelenen taşınmazın piyasa değeri (karşılaştırmalı satış analizi) üzerinden tespiti yapılmış ve bu değerin karşılaştırmalı analizi yapılmıştır. Konu taşınmazın yakın çevresinde yer alan ve değerlenen taşınmaza emsal olabilecek taşınmaz satışlarının incelenmesi neticesinde, incelenen taşınmazın ayrıca piyasa değeri üzerinden değerleme çalışması için toplanan veriler aşağıda özet çizelgede verilmiştir: </a:t>
            </a:r>
          </a:p>
        </p:txBody>
      </p:sp>
    </p:spTree>
    <p:extLst>
      <p:ext uri="{BB962C8B-B14F-4D97-AF65-F5344CB8AC3E}">
        <p14:creationId xmlns:p14="http://schemas.microsoft.com/office/powerpoint/2010/main" val="2717506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79" y="1365792"/>
            <a:ext cx="5686425" cy="1695450"/>
          </a:xfrm>
          <a:prstGeom prst="rect">
            <a:avLst/>
          </a:prstGeom>
        </p:spPr>
      </p:pic>
      <p:sp>
        <p:nvSpPr>
          <p:cNvPr id="7" name="Dikdörtgen 6"/>
          <p:cNvSpPr/>
          <p:nvPr/>
        </p:nvSpPr>
        <p:spPr>
          <a:xfrm>
            <a:off x="313079" y="3147825"/>
            <a:ext cx="8418326" cy="2308324"/>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Değerlenen taşınmazın incelenmesi neticesinde her katta 3 adet bağımsız bölümün ön cephede yer almakta olduğu ve 1 adet bağımsız bölümün arka cephede yer almakta olduğu belirlenmiştir. Piyasa araştırmalarının sonuçlarına göre ön cephedeki taşınmazların birim emsal değeri için 126 ada ve 3 parsel ile 115 ada ve 2 parsel </a:t>
            </a:r>
            <a:r>
              <a:rPr lang="tr-TR" sz="1600" dirty="0" err="1">
                <a:latin typeface="Times New Roman" panose="02020603050405020304" pitchFamily="18" charset="0"/>
                <a:cs typeface="Times New Roman" panose="02020603050405020304" pitchFamily="18" charset="0"/>
              </a:rPr>
              <a:t>nolu</a:t>
            </a:r>
            <a:r>
              <a:rPr lang="tr-TR" sz="1600" dirty="0">
                <a:latin typeface="Times New Roman" panose="02020603050405020304" pitchFamily="18" charset="0"/>
                <a:cs typeface="Times New Roman" panose="02020603050405020304" pitchFamily="18" charset="0"/>
              </a:rPr>
              <a:t> taşınmazlarda yer alan bağımsız bölüm satışları emsal olarak kullanılmıştır. </a:t>
            </a:r>
            <a:r>
              <a:rPr lang="tr-TR" sz="1600" dirty="0" smtClean="0">
                <a:latin typeface="Times New Roman" panose="02020603050405020304" pitchFamily="18" charset="0"/>
                <a:cs typeface="Times New Roman" panose="02020603050405020304" pitchFamily="18" charset="0"/>
              </a:rPr>
              <a:t>126 </a:t>
            </a:r>
            <a:r>
              <a:rPr lang="tr-TR" sz="1600" dirty="0">
                <a:latin typeface="Times New Roman" panose="02020603050405020304" pitchFamily="18" charset="0"/>
                <a:cs typeface="Times New Roman" panose="02020603050405020304" pitchFamily="18" charset="0"/>
              </a:rPr>
              <a:t>ada ve 3 parsel üzerindeki bağımsız bölümün güncel satış değeri: Bugünkü Değer = </a:t>
            </a:r>
            <a:r>
              <a:rPr lang="tr-TR" sz="1600" dirty="0" err="1">
                <a:latin typeface="Times New Roman" panose="02020603050405020304" pitchFamily="18" charset="0"/>
                <a:cs typeface="Times New Roman" panose="02020603050405020304" pitchFamily="18" charset="0"/>
              </a:rPr>
              <a:t>Değersatış</a:t>
            </a:r>
            <a:r>
              <a:rPr lang="tr-TR" sz="1600" dirty="0">
                <a:latin typeface="Times New Roman" panose="02020603050405020304" pitchFamily="18" charset="0"/>
                <a:cs typeface="Times New Roman" panose="02020603050405020304" pitchFamily="18" charset="0"/>
              </a:rPr>
              <a:t> tarihi* Yİ-</a:t>
            </a:r>
            <a:r>
              <a:rPr lang="tr-TR" sz="1600" dirty="0" err="1">
                <a:latin typeface="Times New Roman" panose="02020603050405020304" pitchFamily="18" charset="0"/>
                <a:cs typeface="Times New Roman" panose="02020603050405020304" pitchFamily="18" charset="0"/>
              </a:rPr>
              <a:t>ÜFEbugünkü</a:t>
            </a:r>
            <a:r>
              <a:rPr lang="tr-TR" sz="1600" dirty="0">
                <a:latin typeface="Times New Roman" panose="02020603050405020304" pitchFamily="18" charset="0"/>
                <a:cs typeface="Times New Roman" panose="02020603050405020304" pitchFamily="18" charset="0"/>
              </a:rPr>
              <a:t>/Yİ-</a:t>
            </a:r>
            <a:r>
              <a:rPr lang="tr-TR" sz="1600" dirty="0" err="1">
                <a:latin typeface="Times New Roman" panose="02020603050405020304" pitchFamily="18" charset="0"/>
                <a:cs typeface="Times New Roman" panose="02020603050405020304" pitchFamily="18" charset="0"/>
              </a:rPr>
              <a:t>ÜFEsatış</a:t>
            </a:r>
            <a:r>
              <a:rPr lang="tr-TR" sz="1600" dirty="0">
                <a:latin typeface="Times New Roman" panose="02020603050405020304" pitchFamily="18" charset="0"/>
                <a:cs typeface="Times New Roman" panose="02020603050405020304" pitchFamily="18" charset="0"/>
              </a:rPr>
              <a:t> tarihi </a:t>
            </a:r>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Bugünkü </a:t>
            </a:r>
            <a:r>
              <a:rPr lang="tr-TR" sz="1600" dirty="0">
                <a:latin typeface="Times New Roman" panose="02020603050405020304" pitchFamily="18" charset="0"/>
                <a:cs typeface="Times New Roman" panose="02020603050405020304" pitchFamily="18" charset="0"/>
              </a:rPr>
              <a:t>Değer = 160.000 * 252,47/251,17 Bugünkü Değer = 160.828 TL </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Bugünkü </a:t>
            </a:r>
            <a:r>
              <a:rPr lang="tr-TR" sz="1600" dirty="0">
                <a:latin typeface="Times New Roman" panose="02020603050405020304" pitchFamily="18" charset="0"/>
                <a:cs typeface="Times New Roman" panose="02020603050405020304" pitchFamily="18" charset="0"/>
              </a:rPr>
              <a:t>Birim Değer = 160.828 / 112,36 Bugünkü Birim Değer = 1.431 TL/m2</a:t>
            </a:r>
          </a:p>
        </p:txBody>
      </p:sp>
    </p:spTree>
    <p:extLst>
      <p:ext uri="{BB962C8B-B14F-4D97-AF65-F5344CB8AC3E}">
        <p14:creationId xmlns:p14="http://schemas.microsoft.com/office/powerpoint/2010/main" val="3814960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079" y="1564352"/>
            <a:ext cx="8418326" cy="1077218"/>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115 ada ve 2 parsel üzerindeki bağımsız bölümün güncel satış değeri: </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Bugünkü </a:t>
            </a:r>
            <a:r>
              <a:rPr lang="tr-TR" sz="1600" dirty="0">
                <a:latin typeface="Times New Roman" panose="02020603050405020304" pitchFamily="18" charset="0"/>
                <a:cs typeface="Times New Roman" panose="02020603050405020304" pitchFamily="18" charset="0"/>
              </a:rPr>
              <a:t>Değer = </a:t>
            </a:r>
            <a:r>
              <a:rPr lang="tr-TR" sz="1600" dirty="0" err="1">
                <a:latin typeface="Times New Roman" panose="02020603050405020304" pitchFamily="18" charset="0"/>
                <a:cs typeface="Times New Roman" panose="02020603050405020304" pitchFamily="18" charset="0"/>
              </a:rPr>
              <a:t>Değersatış</a:t>
            </a:r>
            <a:r>
              <a:rPr lang="tr-TR" sz="1600" dirty="0">
                <a:latin typeface="Times New Roman" panose="02020603050405020304" pitchFamily="18" charset="0"/>
                <a:cs typeface="Times New Roman" panose="02020603050405020304" pitchFamily="18" charset="0"/>
              </a:rPr>
              <a:t> tarihi* Yİ-</a:t>
            </a:r>
            <a:r>
              <a:rPr lang="tr-TR" sz="1600" dirty="0" err="1">
                <a:latin typeface="Times New Roman" panose="02020603050405020304" pitchFamily="18" charset="0"/>
                <a:cs typeface="Times New Roman" panose="02020603050405020304" pitchFamily="18" charset="0"/>
              </a:rPr>
              <a:t>ÜFEbugünkü</a:t>
            </a:r>
            <a:r>
              <a:rPr lang="tr-TR" sz="1600" dirty="0">
                <a:latin typeface="Times New Roman" panose="02020603050405020304" pitchFamily="18" charset="0"/>
                <a:cs typeface="Times New Roman" panose="02020603050405020304" pitchFamily="18" charset="0"/>
              </a:rPr>
              <a:t>/Yİ-</a:t>
            </a:r>
            <a:r>
              <a:rPr lang="tr-TR" sz="1600" dirty="0" err="1">
                <a:latin typeface="Times New Roman" panose="02020603050405020304" pitchFamily="18" charset="0"/>
                <a:cs typeface="Times New Roman" panose="02020603050405020304" pitchFamily="18" charset="0"/>
              </a:rPr>
              <a:t>ÜFEsatış</a:t>
            </a:r>
            <a:r>
              <a:rPr lang="tr-TR" sz="1600" dirty="0">
                <a:latin typeface="Times New Roman" panose="02020603050405020304" pitchFamily="18" charset="0"/>
                <a:cs typeface="Times New Roman" panose="02020603050405020304" pitchFamily="18" charset="0"/>
              </a:rPr>
              <a:t> tarihi </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Bugünkü </a:t>
            </a:r>
            <a:r>
              <a:rPr lang="tr-TR" sz="1600" dirty="0">
                <a:latin typeface="Times New Roman" panose="02020603050405020304" pitchFamily="18" charset="0"/>
                <a:cs typeface="Times New Roman" panose="02020603050405020304" pitchFamily="18" charset="0"/>
              </a:rPr>
              <a:t>Değer = 90.000 * 252,47/185,90 Bugünkü Değer = 122.229 TL Bugünkü Birim Değer = 122.229 / 108,96 Bugünkü Birim Değer = 1.121 TL/m2 </a:t>
            </a:r>
          </a:p>
        </p:txBody>
      </p:sp>
      <p:sp>
        <p:nvSpPr>
          <p:cNvPr id="2" name="Dikdörtgen 1"/>
          <p:cNvSpPr/>
          <p:nvPr/>
        </p:nvSpPr>
        <p:spPr>
          <a:xfrm>
            <a:off x="313079" y="3038209"/>
            <a:ext cx="8418326" cy="1815882"/>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İki örnek veya emsalin ortalama birim satış değeri; (1.431 + 1.121)/2 = 1.276 TL/m2 olarak saptanmıştır. Buna göre incelenen taşınmazın içinde yer alan ve ön cepheye cepheli bulunan taşınmazların toplam değeri 1.276* 126,18 m2 = 161.006 TL olarak hesaplanacaktır. </a:t>
            </a:r>
            <a:r>
              <a:rPr lang="tr-TR" sz="1600" dirty="0">
                <a:latin typeface="Times New Roman" panose="02020603050405020304" pitchFamily="18" charset="0"/>
                <a:cs typeface="Times New Roman" panose="02020603050405020304" pitchFamily="18" charset="0"/>
              </a:rPr>
              <a:t>Ön cepheye </a:t>
            </a:r>
            <a:r>
              <a:rPr lang="tr-TR" sz="1600" dirty="0">
                <a:latin typeface="Times New Roman" panose="02020603050405020304" pitchFamily="18" charset="0"/>
                <a:cs typeface="Times New Roman" panose="02020603050405020304" pitchFamily="18" charset="0"/>
              </a:rPr>
              <a:t>cepheli toplam 9 adet taşınmaz bulunduğu için bütün ön cepheye cepheli taşınmazların toplam değeri: 161.006 * 9 = 1.449.054 TL olarak bulunur. İncelenen binanın arka cephede yer alan taşınmazların birim emsal değeri için 128 ada ve 12 parsel ile 121 ada ve 4 parsel </a:t>
            </a:r>
            <a:r>
              <a:rPr lang="tr-TR" sz="1600" dirty="0" err="1">
                <a:latin typeface="Times New Roman" panose="02020603050405020304" pitchFamily="18" charset="0"/>
                <a:cs typeface="Times New Roman" panose="02020603050405020304" pitchFamily="18" charset="0"/>
              </a:rPr>
              <a:t>nolu</a:t>
            </a:r>
            <a:r>
              <a:rPr lang="tr-TR" sz="1600" dirty="0">
                <a:latin typeface="Times New Roman" panose="02020603050405020304" pitchFamily="18" charset="0"/>
                <a:cs typeface="Times New Roman" panose="02020603050405020304" pitchFamily="18" charset="0"/>
              </a:rPr>
              <a:t> taşınmazlarda yer alan bağımsız bölüm satışları emsal olarak değerlendirilmelidir.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7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62834" y="1320921"/>
            <a:ext cx="8418326" cy="3785652"/>
          </a:xfrm>
          <a:prstGeom prst="rect">
            <a:avLst/>
          </a:prstGeom>
        </p:spPr>
        <p:txBody>
          <a:bodyPr wrap="square">
            <a:spAutoFit/>
          </a:bodyPr>
          <a:lstStyle/>
          <a:p>
            <a:pPr algn="just"/>
            <a:r>
              <a:rPr lang="tr-TR" sz="1600" dirty="0"/>
              <a:t>İncelenen binanın arka cephede yer alan taşınmazların birim emsal değeri için 128 ada ve 12 parsel ile 121 ada ve 4 parsel </a:t>
            </a:r>
            <a:r>
              <a:rPr lang="tr-TR" sz="1600" dirty="0" err="1"/>
              <a:t>nolu</a:t>
            </a:r>
            <a:r>
              <a:rPr lang="tr-TR" sz="1600" dirty="0"/>
              <a:t> taşınmazlarda yer alan bağımsız bölüm satışları emsal olarak değerlendirilmelidir. </a:t>
            </a:r>
            <a:endParaRPr lang="tr-TR" sz="1600" dirty="0" smtClean="0"/>
          </a:p>
          <a:p>
            <a:pPr algn="just"/>
            <a:endParaRPr lang="tr-TR" sz="1600" dirty="0"/>
          </a:p>
          <a:p>
            <a:pPr algn="just"/>
            <a:r>
              <a:rPr lang="tr-TR" sz="1600" dirty="0" smtClean="0"/>
              <a:t>128 </a:t>
            </a:r>
            <a:r>
              <a:rPr lang="tr-TR" sz="1600" dirty="0"/>
              <a:t>ada ve 12 parsel üzerindeki bağımsız bölümün güncel satış değeri: </a:t>
            </a:r>
            <a:endParaRPr lang="tr-TR" sz="1600" dirty="0" smtClean="0"/>
          </a:p>
          <a:p>
            <a:pPr algn="just"/>
            <a:r>
              <a:rPr lang="tr-TR" sz="1600" dirty="0" smtClean="0"/>
              <a:t>Bugünkü </a:t>
            </a:r>
            <a:r>
              <a:rPr lang="tr-TR" sz="1600" dirty="0"/>
              <a:t>Değer = </a:t>
            </a:r>
            <a:r>
              <a:rPr lang="tr-TR" sz="1600" dirty="0" err="1"/>
              <a:t>Değersatış</a:t>
            </a:r>
            <a:r>
              <a:rPr lang="tr-TR" sz="1600" dirty="0"/>
              <a:t> tarihi* Yİ-</a:t>
            </a:r>
            <a:r>
              <a:rPr lang="tr-TR" sz="1600" dirty="0" err="1"/>
              <a:t>ÜFEbugünkü</a:t>
            </a:r>
            <a:r>
              <a:rPr lang="tr-TR" sz="1600" dirty="0"/>
              <a:t>/Yİ-</a:t>
            </a:r>
            <a:r>
              <a:rPr lang="tr-TR" sz="1600" dirty="0" err="1"/>
              <a:t>ÜFEsatış</a:t>
            </a:r>
            <a:r>
              <a:rPr lang="tr-TR" sz="1600" dirty="0"/>
              <a:t> tarihi </a:t>
            </a:r>
            <a:endParaRPr lang="tr-TR" sz="1600" dirty="0" smtClean="0"/>
          </a:p>
          <a:p>
            <a:pPr algn="just"/>
            <a:r>
              <a:rPr lang="tr-TR" sz="1600" dirty="0" smtClean="0"/>
              <a:t>Bugünkü </a:t>
            </a:r>
            <a:r>
              <a:rPr lang="tr-TR" sz="1600" dirty="0"/>
              <a:t>Değer = 140.000 * 252,47/235,84 </a:t>
            </a:r>
            <a:endParaRPr lang="tr-TR" sz="1600" dirty="0" smtClean="0"/>
          </a:p>
          <a:p>
            <a:pPr algn="just"/>
            <a:r>
              <a:rPr lang="tr-TR" sz="1600" dirty="0" smtClean="0"/>
              <a:t>Bugünkü </a:t>
            </a:r>
            <a:r>
              <a:rPr lang="tr-TR" sz="1600" dirty="0"/>
              <a:t>Değer = 149.872 TL Bugünkü Birim Değer = 149.872 / 123,00 </a:t>
            </a:r>
            <a:endParaRPr lang="tr-TR" sz="1600" dirty="0" smtClean="0"/>
          </a:p>
          <a:p>
            <a:pPr algn="just"/>
            <a:r>
              <a:rPr lang="tr-TR" sz="1600" dirty="0" smtClean="0"/>
              <a:t>Bugünkü </a:t>
            </a:r>
            <a:r>
              <a:rPr lang="tr-TR" sz="1600" dirty="0"/>
              <a:t>Birim Değer = 1.218 TL/m2 </a:t>
            </a:r>
            <a:endParaRPr lang="tr-TR" sz="1600" dirty="0" smtClean="0"/>
          </a:p>
          <a:p>
            <a:pPr algn="just"/>
            <a:endParaRPr lang="tr-TR" sz="1600" dirty="0"/>
          </a:p>
          <a:p>
            <a:pPr algn="just"/>
            <a:r>
              <a:rPr lang="tr-TR" sz="1600" dirty="0" smtClean="0"/>
              <a:t>121 </a:t>
            </a:r>
            <a:r>
              <a:rPr lang="tr-TR" sz="1600" dirty="0"/>
              <a:t>ada ve 4 parsel üzerindeki bağımsız bölümün güncel satış değeri: </a:t>
            </a:r>
            <a:endParaRPr lang="tr-TR" sz="1600" dirty="0" smtClean="0"/>
          </a:p>
          <a:p>
            <a:pPr algn="just"/>
            <a:r>
              <a:rPr lang="tr-TR" sz="1600" dirty="0" smtClean="0"/>
              <a:t>Bugünkü </a:t>
            </a:r>
            <a:r>
              <a:rPr lang="tr-TR" sz="1600" dirty="0"/>
              <a:t>Değer = </a:t>
            </a:r>
            <a:r>
              <a:rPr lang="tr-TR" sz="1600" dirty="0" err="1"/>
              <a:t>Değersatış</a:t>
            </a:r>
            <a:r>
              <a:rPr lang="tr-TR" sz="1600" dirty="0"/>
              <a:t> tarihi* Yİ-</a:t>
            </a:r>
            <a:r>
              <a:rPr lang="tr-TR" sz="1600" dirty="0" err="1"/>
              <a:t>ÜFEbugünkü</a:t>
            </a:r>
            <a:r>
              <a:rPr lang="tr-TR" sz="1600" dirty="0"/>
              <a:t>/Yİ-</a:t>
            </a:r>
            <a:r>
              <a:rPr lang="tr-TR" sz="1600" dirty="0" err="1"/>
              <a:t>ÜFEsatış</a:t>
            </a:r>
            <a:r>
              <a:rPr lang="tr-TR" sz="1600" dirty="0"/>
              <a:t> tarihi </a:t>
            </a:r>
            <a:endParaRPr lang="tr-TR" sz="1600" dirty="0" smtClean="0"/>
          </a:p>
          <a:p>
            <a:pPr algn="just"/>
            <a:r>
              <a:rPr lang="tr-TR" sz="1600" dirty="0" smtClean="0"/>
              <a:t>Bugünkü </a:t>
            </a:r>
            <a:r>
              <a:rPr lang="tr-TR" sz="1600" dirty="0"/>
              <a:t>Değer = 120.000 * 252,47/232,96 </a:t>
            </a:r>
            <a:endParaRPr lang="tr-TR" sz="1600" dirty="0" smtClean="0"/>
          </a:p>
          <a:p>
            <a:pPr algn="just"/>
            <a:r>
              <a:rPr lang="tr-TR" sz="1600" dirty="0" smtClean="0"/>
              <a:t>Bugünkü </a:t>
            </a:r>
            <a:r>
              <a:rPr lang="tr-TR" sz="1600" dirty="0"/>
              <a:t>Değer = 130.050 TL Bugünkü Birim Değer = 130.050 / 103,50 </a:t>
            </a:r>
            <a:endParaRPr lang="tr-TR" sz="1600" dirty="0" smtClean="0"/>
          </a:p>
          <a:p>
            <a:pPr algn="just"/>
            <a:r>
              <a:rPr lang="tr-TR" sz="1600" dirty="0" smtClean="0"/>
              <a:t>Bugünkü </a:t>
            </a:r>
            <a:r>
              <a:rPr lang="tr-TR" sz="1600" dirty="0"/>
              <a:t>Birim Değer = 1.256 TL/m2 </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742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62834" y="1320921"/>
            <a:ext cx="8418326" cy="3785652"/>
          </a:xfrm>
          <a:prstGeom prst="rect">
            <a:avLst/>
          </a:prstGeom>
        </p:spPr>
        <p:txBody>
          <a:bodyPr wrap="square">
            <a:spAutoFit/>
          </a:bodyPr>
          <a:lstStyle/>
          <a:p>
            <a:pPr algn="just"/>
            <a:r>
              <a:rPr lang="tr-TR" sz="1600" dirty="0"/>
              <a:t>İki emsalin ortalama birim satış değeri; (1.218 + 1.256)/2 = 1.237 TL/m2 olarak tespit edilmiştir. Sonuç olarak incelenen binada yer alan ve ön cepheye cepheli bulunan taşınmazların toplam değeri 1.237* 126,18 m2 = 156.085 TL olarak hesaplanır. Ön cepheye cepheli toplam 3 adet taşınmaz bulunduğu için bütün ön cepheye cepheli taşınmazların toplam değeri: 156.085 * 3 = 468.255 TL olarak bulunur. </a:t>
            </a:r>
            <a:endParaRPr lang="tr-TR" sz="1600" dirty="0" smtClean="0"/>
          </a:p>
          <a:p>
            <a:pPr algn="just"/>
            <a:endParaRPr lang="tr-TR" sz="1600" dirty="0"/>
          </a:p>
          <a:p>
            <a:pPr algn="just"/>
            <a:r>
              <a:rPr lang="tr-TR" sz="1600" dirty="0" smtClean="0"/>
              <a:t>Dükkan </a:t>
            </a:r>
            <a:r>
              <a:rPr lang="tr-TR" sz="1600" dirty="0"/>
              <a:t>olarak kullanılan bağımsız bölümün birim emsal değeri için taşınmazın tek taşınmaz olması ve hem ön hem de arka cepheye cephesinin bulunması nedeniyle her iki emsal taşınmaz da değerleme çalışmasında dikkate alınmalıdır. Emsal alınan taşınmazın birim değeri, ortalama değeri ve ticari ünitenin piyasa değeri aşağıdaki gibi olacaktır: </a:t>
            </a:r>
            <a:endParaRPr lang="tr-TR" sz="1600" dirty="0" smtClean="0"/>
          </a:p>
          <a:p>
            <a:pPr algn="just"/>
            <a:endParaRPr lang="tr-TR" sz="1600" dirty="0"/>
          </a:p>
          <a:p>
            <a:pPr algn="just"/>
            <a:r>
              <a:rPr lang="tr-TR" sz="1600" dirty="0" smtClean="0"/>
              <a:t>126 </a:t>
            </a:r>
            <a:r>
              <a:rPr lang="tr-TR" sz="1600" dirty="0"/>
              <a:t>ada ve 1 parsel üzerindeki bağımsız bölümün güncel satış değeri: </a:t>
            </a:r>
            <a:endParaRPr lang="tr-TR" sz="1600" dirty="0" smtClean="0"/>
          </a:p>
          <a:p>
            <a:pPr algn="just"/>
            <a:r>
              <a:rPr lang="tr-TR" sz="1600" dirty="0" smtClean="0"/>
              <a:t>Bugünkü </a:t>
            </a:r>
            <a:r>
              <a:rPr lang="tr-TR" sz="1600" dirty="0"/>
              <a:t>Değer = </a:t>
            </a:r>
            <a:r>
              <a:rPr lang="tr-TR" sz="1600" dirty="0" err="1"/>
              <a:t>Değersatış</a:t>
            </a:r>
            <a:r>
              <a:rPr lang="tr-TR" sz="1600" dirty="0"/>
              <a:t> tarihi* Yİ-</a:t>
            </a:r>
            <a:r>
              <a:rPr lang="tr-TR" sz="1600" dirty="0" err="1"/>
              <a:t>ÜFEbugünkü</a:t>
            </a:r>
            <a:r>
              <a:rPr lang="tr-TR" sz="1600" dirty="0"/>
              <a:t>/Yİ-</a:t>
            </a:r>
            <a:r>
              <a:rPr lang="tr-TR" sz="1600" dirty="0" err="1"/>
              <a:t>ÜFEsatış</a:t>
            </a:r>
            <a:r>
              <a:rPr lang="tr-TR" sz="1600" dirty="0"/>
              <a:t> tarihi </a:t>
            </a:r>
            <a:endParaRPr lang="tr-TR" sz="1600" dirty="0" smtClean="0"/>
          </a:p>
          <a:p>
            <a:pPr algn="just"/>
            <a:r>
              <a:rPr lang="tr-TR" sz="1600" dirty="0" smtClean="0"/>
              <a:t>Bugünkü </a:t>
            </a:r>
            <a:r>
              <a:rPr lang="tr-TR" sz="1600" dirty="0"/>
              <a:t>Değer = 420.000 Bugünkü Birim Değer = 420.000 / 250,00 </a:t>
            </a:r>
            <a:endParaRPr lang="tr-TR" sz="1600" dirty="0" smtClean="0"/>
          </a:p>
          <a:p>
            <a:pPr algn="just"/>
            <a:r>
              <a:rPr lang="tr-TR" sz="1600" dirty="0" smtClean="0"/>
              <a:t>Bugünkü </a:t>
            </a:r>
            <a:r>
              <a:rPr lang="tr-TR" sz="1600" dirty="0"/>
              <a:t>Birim Değer = 1.680 TL/m2 </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507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62834" y="1320921"/>
            <a:ext cx="8418326" cy="3046988"/>
          </a:xfrm>
          <a:prstGeom prst="rect">
            <a:avLst/>
          </a:prstGeom>
        </p:spPr>
        <p:txBody>
          <a:bodyPr wrap="square">
            <a:spAutoFit/>
          </a:bodyPr>
          <a:lstStyle/>
          <a:p>
            <a:pPr algn="just"/>
            <a:r>
              <a:rPr lang="tr-TR" sz="1600" dirty="0"/>
              <a:t>136 ada ve 4 parsel üzerindeki bağımsız bölümün güncel satış değeri: </a:t>
            </a:r>
            <a:endParaRPr lang="tr-TR" sz="1600" dirty="0" smtClean="0"/>
          </a:p>
          <a:p>
            <a:pPr algn="just"/>
            <a:r>
              <a:rPr lang="tr-TR" sz="1600" dirty="0" smtClean="0"/>
              <a:t>Bugünkü </a:t>
            </a:r>
            <a:r>
              <a:rPr lang="tr-TR" sz="1600" dirty="0"/>
              <a:t>Değer = </a:t>
            </a:r>
            <a:r>
              <a:rPr lang="tr-TR" sz="1600" dirty="0" err="1"/>
              <a:t>Değersatış</a:t>
            </a:r>
            <a:r>
              <a:rPr lang="tr-TR" sz="1600" dirty="0"/>
              <a:t> tarihi* Yİ-</a:t>
            </a:r>
            <a:r>
              <a:rPr lang="tr-TR" sz="1600" dirty="0" err="1"/>
              <a:t>ÜFEbugünkü</a:t>
            </a:r>
            <a:r>
              <a:rPr lang="tr-TR" sz="1600" dirty="0"/>
              <a:t>/Yİ-</a:t>
            </a:r>
            <a:r>
              <a:rPr lang="tr-TR" sz="1600" dirty="0" err="1"/>
              <a:t>ÜFEsatış</a:t>
            </a:r>
            <a:r>
              <a:rPr lang="tr-TR" sz="1600" dirty="0"/>
              <a:t> tarihi </a:t>
            </a:r>
            <a:endParaRPr lang="tr-TR" sz="1600" dirty="0" smtClean="0"/>
          </a:p>
          <a:p>
            <a:pPr algn="just"/>
            <a:r>
              <a:rPr lang="tr-TR" sz="1600" dirty="0" smtClean="0"/>
              <a:t>Bugünkü </a:t>
            </a:r>
            <a:r>
              <a:rPr lang="tr-TR" sz="1600" dirty="0"/>
              <a:t>Değer = 400.000 * 252,47/235,84 </a:t>
            </a:r>
            <a:endParaRPr lang="tr-TR" sz="1600" dirty="0" smtClean="0"/>
          </a:p>
          <a:p>
            <a:pPr algn="just"/>
            <a:r>
              <a:rPr lang="tr-TR" sz="1600" dirty="0" smtClean="0"/>
              <a:t>Bugünkü </a:t>
            </a:r>
            <a:r>
              <a:rPr lang="tr-TR" sz="1600" dirty="0"/>
              <a:t>Değer = 428.206 TL </a:t>
            </a:r>
            <a:endParaRPr lang="tr-TR" sz="1600" dirty="0" smtClean="0"/>
          </a:p>
          <a:p>
            <a:pPr algn="just"/>
            <a:r>
              <a:rPr lang="tr-TR" sz="1600" dirty="0" smtClean="0"/>
              <a:t>Bugünkü </a:t>
            </a:r>
            <a:r>
              <a:rPr lang="tr-TR" sz="1600" dirty="0"/>
              <a:t>Birim Değer = 428.206 / 310,00 </a:t>
            </a:r>
            <a:endParaRPr lang="tr-TR" sz="1600" dirty="0" smtClean="0"/>
          </a:p>
          <a:p>
            <a:pPr algn="just"/>
            <a:r>
              <a:rPr lang="tr-TR" sz="1600" dirty="0" smtClean="0"/>
              <a:t>Bugünkü </a:t>
            </a:r>
            <a:r>
              <a:rPr lang="tr-TR" sz="1600" dirty="0"/>
              <a:t>Birim Değer = 1.381 TL/m2 </a:t>
            </a:r>
            <a:endParaRPr lang="tr-TR" sz="1600" dirty="0" smtClean="0"/>
          </a:p>
          <a:p>
            <a:pPr algn="just"/>
            <a:endParaRPr lang="tr-TR" sz="1600" dirty="0"/>
          </a:p>
          <a:p>
            <a:pPr algn="just"/>
            <a:r>
              <a:rPr lang="tr-TR" sz="1600" dirty="0" smtClean="0"/>
              <a:t>İki </a:t>
            </a:r>
            <a:r>
              <a:rPr lang="tr-TR" sz="1600" dirty="0"/>
              <a:t>emsalin ortalama birim satış değeri; (1.680 + 1.381)/2 = 1.531 TL/m2 olarak hesaplanır. Dükkan olarak kullanılan bağımsız bölümün toplam alanı zemin kat ve asma katta yer alan kısımların alanlarının toplamından oluştuğundan toplam brüt alanı olan 473 m2 (323 + 150) alan üzerinden hesaplama yapılacaktır. Bu durumda konu taşınmazın içerisinde yer alan ve ön cepheye cepheli bulunan taşınmazların toplam değeri 1.531* 473 m2 = 724.163 TL olarak hesaplanır. </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063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62834" y="1320921"/>
            <a:ext cx="8418326" cy="4616648"/>
          </a:xfrm>
          <a:prstGeom prst="rect">
            <a:avLst/>
          </a:prstGeom>
        </p:spPr>
        <p:txBody>
          <a:bodyPr wrap="square">
            <a:spAutoFit/>
          </a:bodyPr>
          <a:lstStyle/>
          <a:p>
            <a:pPr algn="just"/>
            <a:r>
              <a:rPr lang="tr-TR" sz="1400" dirty="0"/>
              <a:t>İnceleme sonuçlarına göre binanın bütün bağımsız bölümlerin karşılaştırmalı satış analizi yöntemine göre toplam değeri; 1.449.054 + 468.255 + 724.163 = 2.641.472 TL olarak tespit edilmiştir. Taşınmazın piyasa değeri yaklaşımı üzerinden hesaplanan toplam değerinin, maliyet yöntemine göre bulunan toplam taşınmaz değerinden daha düşük olduğu gözlenmiş olup, bu sonuca göre taşınmaz piyasasında konut ve ticari taşınmaz talebinin nispeten düşük olduğu veya incelenen projenin piyasada tutunmadığı yönünde değerlendirme yapılması mümkündür. Değerleme sürecinde binanın mesken ve ticari amaçlı değerlendirilen mekanlarının gelir değeri takdir edilmiş ve önceki iki yöntem ile elde edilen sonuçlarla karşılaştırmalı analizi yapılmıştır. Konu taşınmazın yakın çevresinde yer alan taşınmaz satışları ve gelirleri incelendiğinde ön cephede yer alan bağımsız bölümlerin ortalama </a:t>
            </a:r>
            <a:r>
              <a:rPr lang="tr-TR" sz="1400" dirty="0" err="1"/>
              <a:t>kapitalizasyon</a:t>
            </a:r>
            <a:r>
              <a:rPr lang="tr-TR" sz="1400" dirty="0"/>
              <a:t> oranı, karşılaştırma yaklaşımı veya piyasa verilerine (Satış Gören Taşınmazların Toplam Net Geliri / Toplam Satış Değeri) üzerinden; 14.400/250.000 = 0,0576 veya % 5,76 olarak saptanmıştır. </a:t>
            </a:r>
            <a:endParaRPr lang="tr-TR" sz="1400" dirty="0" smtClean="0"/>
          </a:p>
          <a:p>
            <a:pPr algn="just"/>
            <a:endParaRPr lang="tr-TR" sz="1400" dirty="0"/>
          </a:p>
          <a:p>
            <a:pPr algn="just"/>
            <a:r>
              <a:rPr lang="tr-TR" sz="1400" dirty="0" smtClean="0"/>
              <a:t>İncelenen </a:t>
            </a:r>
            <a:r>
              <a:rPr lang="tr-TR" sz="1400" dirty="0"/>
              <a:t>bina projesinde arka cephedeki bağımsız bölümlerin ortalama </a:t>
            </a:r>
            <a:r>
              <a:rPr lang="tr-TR" sz="1400" dirty="0" err="1"/>
              <a:t>kapitalizasyon</a:t>
            </a:r>
            <a:r>
              <a:rPr lang="tr-TR" sz="1400" dirty="0"/>
              <a:t> oranı; 15.000/260.000 = % 5,77 olarak saptanmıştır. </a:t>
            </a:r>
            <a:endParaRPr lang="tr-TR" sz="1400" dirty="0" smtClean="0"/>
          </a:p>
          <a:p>
            <a:pPr algn="just"/>
            <a:endParaRPr lang="tr-TR" sz="1400" dirty="0"/>
          </a:p>
          <a:p>
            <a:pPr algn="just"/>
            <a:r>
              <a:rPr lang="tr-TR" sz="1400" dirty="0" smtClean="0"/>
              <a:t>Dükkan </a:t>
            </a:r>
            <a:r>
              <a:rPr lang="tr-TR" sz="1400" dirty="0"/>
              <a:t>olarak kullanılan bağımsız bölümlerin ortalama </a:t>
            </a:r>
            <a:r>
              <a:rPr lang="tr-TR" sz="1400" dirty="0" err="1"/>
              <a:t>kapitalizasyon</a:t>
            </a:r>
            <a:r>
              <a:rPr lang="tr-TR" sz="1400" dirty="0"/>
              <a:t> oranı ise; 27.600/820.000 = % 3,37 olarak hesaplanmıştır. </a:t>
            </a:r>
            <a:endParaRPr lang="tr-TR" sz="1400" dirty="0" smtClean="0"/>
          </a:p>
          <a:p>
            <a:pPr algn="just"/>
            <a:endParaRPr lang="tr-TR" sz="1400" dirty="0"/>
          </a:p>
          <a:p>
            <a:pPr algn="just"/>
            <a:r>
              <a:rPr lang="tr-TR" sz="1400" dirty="0" smtClean="0"/>
              <a:t>Değerleme </a:t>
            </a:r>
            <a:r>
              <a:rPr lang="tr-TR" sz="1400" dirty="0"/>
              <a:t>konusu taşınmaza benzer olan ve fiilen satışı gerçekleşen benzer taşınmazların toplam gelir ile toplam satış değerleri arasındaki ilişki kullanılarak ortalama </a:t>
            </a:r>
            <a:r>
              <a:rPr lang="tr-TR" sz="1400" dirty="0" err="1"/>
              <a:t>kapitalizasyon</a:t>
            </a:r>
            <a:r>
              <a:rPr lang="tr-TR" sz="1400" dirty="0"/>
              <a:t> oranı tespit edilmiştir. Sonuç olarak bina piyasasında geçerli ortalama </a:t>
            </a:r>
            <a:r>
              <a:rPr lang="tr-TR" sz="1400" dirty="0" err="1"/>
              <a:t>kapitalizasyon</a:t>
            </a:r>
            <a:r>
              <a:rPr lang="tr-TR" sz="1400" dirty="0"/>
              <a:t> oranı; (250.000 + 260.000 + 820.000) / (14.400 + 15.000 + 27.600) = % 4,29 olarak bulunmuştur.</a:t>
            </a: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830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79" y="1291450"/>
            <a:ext cx="5541311" cy="2835520"/>
          </a:xfrm>
          <a:prstGeom prst="rect">
            <a:avLst/>
          </a:prstGeom>
        </p:spPr>
      </p:pic>
      <p:sp>
        <p:nvSpPr>
          <p:cNvPr id="7" name="Dikdörtgen 6"/>
          <p:cNvSpPr/>
          <p:nvPr/>
        </p:nvSpPr>
        <p:spPr>
          <a:xfrm>
            <a:off x="313078" y="4059044"/>
            <a:ext cx="8517837" cy="1815882"/>
          </a:xfrm>
          <a:prstGeom prst="rect">
            <a:avLst/>
          </a:prstGeom>
        </p:spPr>
        <p:txBody>
          <a:bodyPr wrap="square">
            <a:spAutoFit/>
          </a:bodyPr>
          <a:lstStyle/>
          <a:p>
            <a:r>
              <a:rPr lang="tr-TR" sz="1400" dirty="0" smtClean="0">
                <a:latin typeface="Times New Roman" panose="02020603050405020304" pitchFamily="18" charset="0"/>
                <a:cs typeface="Times New Roman" panose="02020603050405020304" pitchFamily="18" charset="0"/>
              </a:rPr>
              <a:t>İnceleme </a:t>
            </a:r>
            <a:r>
              <a:rPr lang="tr-TR" sz="1400" dirty="0">
                <a:latin typeface="Times New Roman" panose="02020603050405020304" pitchFamily="18" charset="0"/>
                <a:cs typeface="Times New Roman" panose="02020603050405020304" pitchFamily="18" charset="0"/>
              </a:rPr>
              <a:t>ve değerlendirme sonuçlarına göre konu taşınmazın emsal kira parası yaklaşımı ile </a:t>
            </a:r>
            <a:r>
              <a:rPr lang="tr-TR" sz="1400" dirty="0" err="1">
                <a:latin typeface="Times New Roman" panose="02020603050405020304" pitchFamily="18" charset="0"/>
                <a:cs typeface="Times New Roman" panose="02020603050405020304" pitchFamily="18" charset="0"/>
              </a:rPr>
              <a:t>konutaşınmazın</a:t>
            </a:r>
            <a:r>
              <a:rPr lang="tr-TR" sz="1400" dirty="0">
                <a:latin typeface="Times New Roman" panose="02020603050405020304" pitchFamily="18" charset="0"/>
                <a:cs typeface="Times New Roman" panose="02020603050405020304" pitchFamily="18" charset="0"/>
              </a:rPr>
              <a:t> aylık toplam yıllık kira gelirinin 145.000 TL olabileceği tespit edilmiş ve ortalama </a:t>
            </a:r>
            <a:r>
              <a:rPr lang="tr-TR" sz="1400" dirty="0" err="1">
                <a:latin typeface="Times New Roman" panose="02020603050405020304" pitchFamily="18" charset="0"/>
                <a:cs typeface="Times New Roman" panose="02020603050405020304" pitchFamily="18" charset="0"/>
              </a:rPr>
              <a:t>kapitalizasyonu</a:t>
            </a:r>
            <a:r>
              <a:rPr lang="tr-TR" sz="1400" dirty="0">
                <a:latin typeface="Times New Roman" panose="02020603050405020304" pitchFamily="18" charset="0"/>
                <a:cs typeface="Times New Roman" panose="02020603050405020304" pitchFamily="18" charset="0"/>
              </a:rPr>
              <a:t> (% 4,29) esas alınarak taşınmazın toplam gelir değeri aşağıdaki gibi tespit edilmiştir: Gelir Değeri = Toplam Net Kira Geliri / Ortalama </a:t>
            </a:r>
            <a:r>
              <a:rPr lang="tr-TR" sz="1400" dirty="0" err="1">
                <a:latin typeface="Times New Roman" panose="02020603050405020304" pitchFamily="18" charset="0"/>
                <a:cs typeface="Times New Roman" panose="02020603050405020304" pitchFamily="18" charset="0"/>
              </a:rPr>
              <a:t>Kapitalizasyon</a:t>
            </a:r>
            <a:r>
              <a:rPr lang="tr-TR" sz="1400" dirty="0">
                <a:latin typeface="Times New Roman" panose="02020603050405020304" pitchFamily="18" charset="0"/>
                <a:cs typeface="Times New Roman" panose="02020603050405020304" pitchFamily="18" charset="0"/>
              </a:rPr>
              <a:t> Oranı Gelir Değeri = 145.000/0,0429 = 3.372.093,02 TL. Yukarıda özetlenen inceleme ve değerlendirmenin toplu sonuçlarına göre konu taşınmazın elde mevcut veriler kullanılarak olası bütün yöntemlere göre değerleme çalışması tamamlanmıştır. Arsa ve yapı değerinin toplamına göre hesaplanan toplam taşınmaz değerinin 3.816.315 TL olduğu, karşılaştırmalı satış analizine göre konu taşınmazın değerinin 2.641.472 TL olarak bulunduğu ve gelir yöntemine göre konu taşınmazın değerinin ise 3.372.093 TL olduğu tespit edilmiştir. </a:t>
            </a:r>
          </a:p>
        </p:txBody>
      </p:sp>
    </p:spTree>
    <p:extLst>
      <p:ext uri="{BB962C8B-B14F-4D97-AF65-F5344CB8AC3E}">
        <p14:creationId xmlns:p14="http://schemas.microsoft.com/office/powerpoint/2010/main" val="2192565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3079" y="1640340"/>
            <a:ext cx="8517837" cy="3539430"/>
          </a:xfrm>
          <a:prstGeom prst="rect">
            <a:avLst/>
          </a:prstGeom>
        </p:spPr>
        <p:txBody>
          <a:bodyPr wrap="square">
            <a:spAutoFit/>
          </a:bodyPr>
          <a:lstStyle/>
          <a:p>
            <a:r>
              <a:rPr lang="tr-TR" sz="1600" dirty="0">
                <a:latin typeface="Times New Roman" panose="02020603050405020304" pitchFamily="18" charset="0"/>
                <a:cs typeface="Times New Roman" panose="02020603050405020304" pitchFamily="18" charset="0"/>
              </a:rPr>
              <a:t>Yapılan hesaplamalar neticesinde konu taşınmazın farklı yöntemlere göre tespit edilen üç yönteme değerlerinin farklılaşmasının temel olarak birkaç nedeni olabilir. Bu nedenler özet olarak aşağıdaki gibi sıralanabilir: </a:t>
            </a:r>
            <a:endParaRPr lang="tr-TR" sz="1600" dirty="0" smtClean="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Binanın </a:t>
            </a:r>
            <a:r>
              <a:rPr lang="tr-TR" sz="1600" dirty="0">
                <a:latin typeface="Times New Roman" panose="02020603050405020304" pitchFamily="18" charset="0"/>
                <a:cs typeface="Times New Roman" panose="02020603050405020304" pitchFamily="18" charset="0"/>
              </a:rPr>
              <a:t>inşa edildiği arsa </a:t>
            </a:r>
            <a:r>
              <a:rPr lang="tr-TR" sz="1600" dirty="0" smtClean="0">
                <a:latin typeface="Times New Roman" panose="02020603050405020304" pitchFamily="18" charset="0"/>
                <a:cs typeface="Times New Roman" panose="02020603050405020304" pitchFamily="18" charset="0"/>
              </a:rPr>
              <a:t>değerinin </a:t>
            </a:r>
            <a:r>
              <a:rPr lang="tr-TR" sz="1600" dirty="0">
                <a:latin typeface="Times New Roman" panose="02020603050405020304" pitchFamily="18" charset="0"/>
                <a:cs typeface="Times New Roman" panose="02020603050405020304" pitchFamily="18" charset="0"/>
              </a:rPr>
              <a:t>yüksek olması (diğer yöntemlere göre bulunan taşınmaz değerlerinin konu taşınmazın arsa değerine yakın olarak bulunması sebebiyle) ve konu taşınmazın yakın çevresinde boş arsa varlığının kıt olması, </a:t>
            </a:r>
            <a:endParaRPr lang="tr-TR"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Konu </a:t>
            </a:r>
            <a:r>
              <a:rPr lang="tr-TR" sz="1600" dirty="0">
                <a:latin typeface="Times New Roman" panose="02020603050405020304" pitchFamily="18" charset="0"/>
                <a:cs typeface="Times New Roman" panose="02020603050405020304" pitchFamily="18" charset="0"/>
              </a:rPr>
              <a:t>taşınmazın yer aldığı çevrenin çöküntü alanı olması ve yapılı taşınmazlara bu nedenle talebin nispeten düşük olması, </a:t>
            </a:r>
            <a:endParaRPr lang="tr-TR"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Arsa </a:t>
            </a:r>
            <a:r>
              <a:rPr lang="tr-TR" sz="1600" dirty="0">
                <a:latin typeface="Times New Roman" panose="02020603050405020304" pitchFamily="18" charset="0"/>
                <a:cs typeface="Times New Roman" panose="02020603050405020304" pitchFamily="18" charset="0"/>
              </a:rPr>
              <a:t>değerlemesinde baz alınan emsal taşınmazın değerinin piyasa koşullarını yansıtmaması veya taşınmazın değerinin özel amaçlı satış olması gibi nedenler olabilir. </a:t>
            </a:r>
          </a:p>
        </p:txBody>
      </p:sp>
    </p:spTree>
    <p:extLst>
      <p:ext uri="{BB962C8B-B14F-4D97-AF65-F5344CB8AC3E}">
        <p14:creationId xmlns:p14="http://schemas.microsoft.com/office/powerpoint/2010/main" val="2777337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799098" y="1228397"/>
            <a:ext cx="7976912" cy="3797963"/>
          </a:xfrm>
          <a:prstGeom prst="rect">
            <a:avLst/>
          </a:prstGeom>
        </p:spPr>
        <p:txBody>
          <a:bodyPr wrap="square">
            <a:spAutoFit/>
          </a:bodyPr>
          <a:lstStyle/>
          <a:p>
            <a:pPr marL="0" lvl="1" algn="ctr">
              <a:spcBef>
                <a:spcPct val="20000"/>
              </a:spcBef>
              <a:buClr>
                <a:schemeClr val="tx1">
                  <a:lumMod val="95000"/>
                  <a:lumOff val="5000"/>
                </a:schemeClr>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tx1">
                  <a:lumMod val="95000"/>
                  <a:lumOff val="5000"/>
                </a:schemeClr>
              </a:buClr>
            </a:pPr>
            <a:r>
              <a:rPr lang="tr-TR" sz="2800" b="1" dirty="0">
                <a:latin typeface="Arial" panose="020B0604020202020204" pitchFamily="34" charset="0"/>
                <a:cs typeface="Arial" panose="020B0604020202020204" pitchFamily="34" charset="0"/>
              </a:rPr>
              <a:t>6</a:t>
            </a:r>
            <a:r>
              <a:rPr lang="tr-TR" sz="2800" b="1" dirty="0" smtClean="0">
                <a:latin typeface="Arial" panose="020B0604020202020204" pitchFamily="34" charset="0"/>
                <a:cs typeface="Arial" panose="020B0604020202020204" pitchFamily="34" charset="0"/>
              </a:rPr>
              <a:t>. </a:t>
            </a:r>
            <a:r>
              <a:rPr lang="tr-TR" sz="2800" b="1" dirty="0" smtClean="0">
                <a:latin typeface="Arial" panose="020B0604020202020204" pitchFamily="34" charset="0"/>
                <a:cs typeface="Arial" panose="020B0604020202020204" pitchFamily="34" charset="0"/>
              </a:rPr>
              <a:t>HAFTA</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Uygulama Örneklemesine Konu Taşınmaza İlişkin Daha Önce Yapılmış Belgeleme ve Çözümleme Çalışmaları Temel Alınarak Çok Disiplinli ve Çok Yönlü Kuramsal Bilgi Işığında Söz Konusu Taşınmazın Değerlemesi</a:t>
            </a:r>
            <a:endParaRPr lang="en-US" sz="2400" b="1" dirty="0"/>
          </a:p>
        </p:txBody>
      </p:sp>
    </p:spTree>
    <p:extLst>
      <p:ext uri="{BB962C8B-B14F-4D97-AF65-F5344CB8AC3E}">
        <p14:creationId xmlns:p14="http://schemas.microsoft.com/office/powerpoint/2010/main" val="3684491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3079" y="1729939"/>
            <a:ext cx="8517467" cy="3139321"/>
          </a:xfrm>
          <a:prstGeom prst="rect">
            <a:avLst/>
          </a:prstGeom>
        </p:spPr>
        <p:txBody>
          <a:bodyPr wrap="square">
            <a:spAutoFit/>
          </a:bodyPr>
          <a:lstStyle/>
          <a:p>
            <a:pPr algn="just"/>
            <a:r>
              <a:rPr lang="tr-TR" dirty="0">
                <a:latin typeface="Times New Roman" panose="02020603050405020304" pitchFamily="18" charset="0"/>
                <a:cs typeface="Times New Roman" panose="02020603050405020304" pitchFamily="18" charset="0"/>
              </a:rPr>
              <a:t>Temelde değerleme (veya değer biçme, kıymet takdiri, değer takdiri); taşınmaz ve taşınır mal, gelir ve haklara </a:t>
            </a:r>
            <a:r>
              <a:rPr lang="tr-TR" b="1" dirty="0">
                <a:latin typeface="Times New Roman" panose="02020603050405020304" pitchFamily="18" charset="0"/>
                <a:cs typeface="Times New Roman" panose="02020603050405020304" pitchFamily="18" charset="0"/>
              </a:rPr>
              <a:t>bilimsel yöntemlere </a:t>
            </a:r>
            <a:r>
              <a:rPr lang="tr-TR" dirty="0">
                <a:latin typeface="Times New Roman" panose="02020603050405020304" pitchFamily="18" charset="0"/>
                <a:cs typeface="Times New Roman" panose="02020603050405020304" pitchFamily="18" charset="0"/>
              </a:rPr>
              <a:t>göre değer belirleme veya tahmini tekniğini öğreten bir bilim dalıdır. </a:t>
            </a:r>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Değerleme</a:t>
            </a:r>
            <a:r>
              <a:rPr lang="tr-TR" dirty="0">
                <a:latin typeface="Times New Roman" panose="02020603050405020304" pitchFamily="18" charset="0"/>
                <a:cs typeface="Times New Roman" panose="02020603050405020304" pitchFamily="18" charset="0"/>
              </a:rPr>
              <a:t>; taşınmaz ve </a:t>
            </a:r>
            <a:r>
              <a:rPr lang="tr-TR" dirty="0" err="1">
                <a:latin typeface="Times New Roman" panose="02020603050405020304" pitchFamily="18" charset="0"/>
                <a:cs typeface="Times New Roman" panose="02020603050405020304" pitchFamily="18" charset="0"/>
              </a:rPr>
              <a:t>taşınr</a:t>
            </a:r>
            <a:r>
              <a:rPr lang="tr-TR" dirty="0">
                <a:latin typeface="Times New Roman" panose="02020603050405020304" pitchFamily="18" charset="0"/>
                <a:cs typeface="Times New Roman" panose="02020603050405020304" pitchFamily="18" charset="0"/>
              </a:rPr>
              <a:t> mallar, taşınmaz projesi, sınırlı ayni haklar, </a:t>
            </a:r>
            <a:r>
              <a:rPr lang="tr-TR" dirty="0" err="1">
                <a:latin typeface="Times New Roman" panose="02020603050405020304" pitchFamily="18" charset="0"/>
                <a:cs typeface="Times New Roman" panose="02020603050405020304" pitchFamily="18" charset="0"/>
              </a:rPr>
              <a:t>gayrimaddi</a:t>
            </a:r>
            <a:r>
              <a:rPr lang="tr-TR" dirty="0">
                <a:latin typeface="Times New Roman" panose="02020603050405020304" pitchFamily="18" charset="0"/>
                <a:cs typeface="Times New Roman" panose="02020603050405020304" pitchFamily="18" charset="0"/>
              </a:rPr>
              <a:t> ve kişisel </a:t>
            </a:r>
            <a:r>
              <a:rPr lang="tr-TR" dirty="0" err="1">
                <a:latin typeface="Times New Roman" panose="02020603050405020304" pitchFamily="18" charset="0"/>
                <a:cs typeface="Times New Roman" panose="02020603050405020304" pitchFamily="18" charset="0"/>
              </a:rPr>
              <a:t>müklerin</a:t>
            </a:r>
            <a:r>
              <a:rPr lang="tr-TR" dirty="0">
                <a:latin typeface="Times New Roman" panose="02020603050405020304" pitchFamily="18" charset="0"/>
                <a:cs typeface="Times New Roman" panose="02020603050405020304" pitchFamily="18" charset="0"/>
              </a:rPr>
              <a:t> değerleri konusunda sağlıklı yargı veya kanaat oluşturmak için yapılan ve sistematik biçimde tamamlanan tespit, sınıflama, analiz ve yorumlama çalışmalarının bütünü olarak da tanımlanabilir. Ancak mübadele veya değişimin ileri derecede geliştiği piyasa ekonomilerinde hemen her mal ve hizmetin piyasa fiyatı olduğu halde tek tek veya toplu (küme) taşınır ve taşınmaz değerlemesi işinin yapılmasını zorunlu kılan nedenlerin de açıklanması gerekir. </a:t>
            </a:r>
          </a:p>
        </p:txBody>
      </p:sp>
    </p:spTree>
    <p:extLst>
      <p:ext uri="{BB962C8B-B14F-4D97-AF65-F5344CB8AC3E}">
        <p14:creationId xmlns:p14="http://schemas.microsoft.com/office/powerpoint/2010/main" val="3015749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3079" y="1389299"/>
            <a:ext cx="8517467" cy="3539430"/>
          </a:xfrm>
          <a:prstGeom prst="rect">
            <a:avLst/>
          </a:prstGeom>
        </p:spPr>
        <p:txBody>
          <a:bodyPr wrap="square">
            <a:spAutoFit/>
          </a:bodyPr>
          <a:lstStyle/>
          <a:p>
            <a:pPr algn="just"/>
            <a:r>
              <a:rPr lang="tr-TR" sz="1600" b="1" dirty="0" smtClean="0"/>
              <a:t>Örnek</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 İlçesi …. Mahallesi 112 ada ve 3 parsel </a:t>
            </a:r>
            <a:r>
              <a:rPr lang="tr-TR" sz="1600" dirty="0" err="1">
                <a:latin typeface="Times New Roman" panose="02020603050405020304" pitchFamily="18" charset="0"/>
                <a:cs typeface="Times New Roman" panose="02020603050405020304" pitchFamily="18" charset="0"/>
              </a:rPr>
              <a:t>nolu</a:t>
            </a:r>
            <a:r>
              <a:rPr lang="tr-TR" sz="1600" dirty="0">
                <a:latin typeface="Times New Roman" panose="02020603050405020304" pitchFamily="18" charset="0"/>
                <a:cs typeface="Times New Roman" panose="02020603050405020304" pitchFamily="18" charset="0"/>
              </a:rPr>
              <a:t> taşınmazın üzerindeki yapının 12.06.2014 tarihinde inşaat ruhsatı alınmış ve 22.03.2015 tarihinde inşaat tamamlanarak yapı kullanım izni alınmıştır. Taşınmazın maliki konumundaki yüklenici her katında 4 dairesi bulunan ve asma kat dahil toplam 5 kattan oluşan yapı içerisinde yer alan 12 adet bağımsız bölümü konut ve 1 adet bağımsız bölümü dükkan olarak kullanılmak üzere satmak istemektedir. Yapının zemin katta açık ve kapalı çıkması olmamakla birlikte, birinci katından itibaren dört tarafından 1.50 m genişliğinde çıkma başlamaktadır. Zemin katta yer alanı dükkanın brüt alanı 323,00 m2 , asma katın brüt alanı 150,00 m2 ve katta yer alan bağımsız bölümlerin her birinin brüt alanı 126,18 m2 olarak ölçülmüştür. Konu taşınmazın yapı sınıfı 3/B grubu olarak belirlenmiş olup, yapının toplam inşaat alanı 3.182 m2 olarak ölçülmüştür. Taşınmazın mesken olarak kullanılan kısımları ile ticari olarak kullanılan kısımları için yıllık net kira parası toplam olarak 145.000 TL olarak saptanmıştır. Tapu, piyasa ve imar araştırmalarının sonuçlarına göre değerleme konusu taşınmazın piyasa, gelir ve maliyet yöntemlerine göre toplam değerini takdir ediniz ve farklı yöntemlere göre takdir edilen değerinin değişim nedenlerini </a:t>
            </a:r>
            <a:r>
              <a:rPr lang="tr-TR" sz="1600" dirty="0" smtClean="0">
                <a:latin typeface="Times New Roman" panose="02020603050405020304" pitchFamily="18" charset="0"/>
                <a:cs typeface="Times New Roman" panose="02020603050405020304" pitchFamily="18" charset="0"/>
              </a:rPr>
              <a:t>tartışınız</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a:t>
            </a:r>
            <a:r>
              <a:rPr lang="tr-TR" sz="1600" dirty="0" err="1" smtClean="0">
                <a:latin typeface="Times New Roman" panose="02020603050405020304" pitchFamily="18" charset="0"/>
                <a:cs typeface="Times New Roman" panose="02020603050405020304" pitchFamily="18" charset="0"/>
              </a:rPr>
              <a:t>Tanrıvermiş</a:t>
            </a:r>
            <a:r>
              <a:rPr lang="tr-TR" sz="1600" dirty="0" smtClean="0">
                <a:latin typeface="Times New Roman" panose="02020603050405020304" pitchFamily="18" charset="0"/>
                <a:cs typeface="Times New Roman" panose="02020603050405020304" pitchFamily="18" charset="0"/>
              </a:rPr>
              <a:t> 2016).</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977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3079" y="1389299"/>
            <a:ext cx="8517467" cy="2308324"/>
          </a:xfrm>
          <a:prstGeom prst="rect">
            <a:avLst/>
          </a:prstGeom>
        </p:spPr>
        <p:txBody>
          <a:bodyPr wrap="square">
            <a:spAutoFit/>
          </a:bodyPr>
          <a:lstStyle/>
          <a:p>
            <a:pPr algn="just"/>
            <a:r>
              <a:rPr lang="tr-TR" sz="1600" b="1" dirty="0" smtClean="0">
                <a:latin typeface="Times New Roman" panose="02020603050405020304" pitchFamily="18" charset="0"/>
                <a:cs typeface="Times New Roman" panose="02020603050405020304" pitchFamily="18" charset="0"/>
              </a:rPr>
              <a:t>Çözüm: </a:t>
            </a:r>
            <a:r>
              <a:rPr lang="tr-TR" sz="1600" dirty="0" smtClean="0">
                <a:latin typeface="Times New Roman" panose="02020603050405020304" pitchFamily="18" charset="0"/>
                <a:cs typeface="Times New Roman" panose="02020603050405020304" pitchFamily="18" charset="0"/>
              </a:rPr>
              <a:t>Değerleme konusu taşınmazın bulunduğu cadde veya sokak ile yakın çevrede </a:t>
            </a:r>
            <a:r>
              <a:rPr lang="tr-TR" sz="1600" dirty="0" err="1" smtClean="0">
                <a:latin typeface="Times New Roman" panose="02020603050405020304" pitchFamily="18" charset="0"/>
                <a:cs typeface="Times New Roman" panose="02020603050405020304" pitchFamily="18" charset="0"/>
              </a:rPr>
              <a:t>yürütüen</a:t>
            </a:r>
            <a:r>
              <a:rPr lang="tr-TR" sz="1600" dirty="0" smtClean="0">
                <a:latin typeface="Times New Roman" panose="02020603050405020304" pitchFamily="18" charset="0"/>
                <a:cs typeface="Times New Roman" panose="02020603050405020304" pitchFamily="18" charset="0"/>
              </a:rPr>
              <a:t> piyasa araştırmasının sonuçlarına göre konu taşınmazın yakın çevresinde fiilen alım-satım işlemi </a:t>
            </a:r>
            <a:r>
              <a:rPr lang="tr-TR" sz="1600" dirty="0" err="1" smtClean="0">
                <a:latin typeface="Times New Roman" panose="02020603050405020304" pitchFamily="18" charset="0"/>
                <a:cs typeface="Times New Roman" panose="02020603050405020304" pitchFamily="18" charset="0"/>
              </a:rPr>
              <a:t>gerçeklşemiş</a:t>
            </a:r>
            <a:r>
              <a:rPr lang="tr-TR" sz="1600" dirty="0" smtClean="0">
                <a:latin typeface="Times New Roman" panose="02020603050405020304" pitchFamily="18" charset="0"/>
                <a:cs typeface="Times New Roman" panose="02020603050405020304" pitchFamily="18" charset="0"/>
              </a:rPr>
              <a:t> ve emsal olarak değerlendirilebilecek arsa satışları tespit edilmiştir. Tapu kayıtları üzerinde yapılan incelemede belirlenen emsallerin fiilen alım-satım işlemlerinin gerçekleştiği saptanmış olup, hem taşınmazların tek tek yerinde, hem de imar planı üzerinde yapılan incelemelerin sonuçlarına konum, imar özellikleri, plan işlevi, büyüklüğü veya yüzölçümü ile diğer yönlerden emsal olabilecekleri sonucuna ulaşılmıştır. Değerleme için emsal olabileceğine karar verilen taşınmazların imar özellikleri, satış tarihi, gerçekleşen toplam satış değerleri ile değerleme için gerekli olan diğer verileri aşağıdaki gibi tespit edilmiştir: </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356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09" y="1278324"/>
            <a:ext cx="5724525" cy="2695575"/>
          </a:xfrm>
          <a:prstGeom prst="rect">
            <a:avLst/>
          </a:prstGeom>
        </p:spPr>
      </p:pic>
      <p:sp>
        <p:nvSpPr>
          <p:cNvPr id="7" name="Dikdörtgen 6"/>
          <p:cNvSpPr/>
          <p:nvPr/>
        </p:nvSpPr>
        <p:spPr>
          <a:xfrm>
            <a:off x="312709" y="3973899"/>
            <a:ext cx="8831291" cy="1815882"/>
          </a:xfrm>
          <a:prstGeom prst="rect">
            <a:avLst/>
          </a:prstGeom>
        </p:spPr>
        <p:txBody>
          <a:bodyPr wrap="square">
            <a:spAutoFit/>
          </a:bodyPr>
          <a:lstStyle/>
          <a:p>
            <a:r>
              <a:rPr lang="tr-TR" sz="1600" dirty="0">
                <a:latin typeface="Times New Roman" panose="02020603050405020304" pitchFamily="18" charset="0"/>
                <a:cs typeface="Times New Roman" panose="02020603050405020304" pitchFamily="18" charset="0"/>
              </a:rPr>
              <a:t>Konu taşınmazın üzerinde inşa edilen bağımsız bölümler ile emsal olabilecek nitelikteki konutların satış değerleri ve özellikleri esas alınarak piyasa değeri yaklaşımına göre konu taşınmazın değerleme çalışmasının tamamlanabileceği proje ve imalat analizi ile yerel alanda yürütülen gözlem ve çalışmaların sonuçlarına göre ortaya konulmuştur. Değerleme çalışması yapılacak taşınmazın yakın çevresinde yer alan ve özellikle mücavir parsellerde bulunan, aynı mimari proje ve hatta aynı inşaat firması tarafından inşa edilerek yakın zamanda kullanıma açılan bağımsız bölümlerin konum ve işlevlerine göre gerçekleşen satış değeri ve satış zamanına ilişkin veriler aşağıdaki gibi tespit edilmiştir: </a:t>
            </a:r>
          </a:p>
        </p:txBody>
      </p:sp>
    </p:spTree>
    <p:extLst>
      <p:ext uri="{BB962C8B-B14F-4D97-AF65-F5344CB8AC3E}">
        <p14:creationId xmlns:p14="http://schemas.microsoft.com/office/powerpoint/2010/main" val="62924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3492764"/>
            <a:ext cx="8831291" cy="1815882"/>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Değerleme çalışması yapılan taşınmazın tapu kütüğü, imar özellikleri ve yerel </a:t>
            </a:r>
            <a:r>
              <a:rPr lang="tr-TR" sz="1600" dirty="0" err="1">
                <a:latin typeface="Times New Roman" panose="02020603050405020304" pitchFamily="18" charset="0"/>
                <a:cs typeface="Times New Roman" panose="02020603050405020304" pitchFamily="18" charset="0"/>
              </a:rPr>
              <a:t>piayasa</a:t>
            </a:r>
            <a:r>
              <a:rPr lang="tr-TR" sz="1600" dirty="0">
                <a:latin typeface="Times New Roman" panose="02020603050405020304" pitchFamily="18" charset="0"/>
                <a:cs typeface="Times New Roman" panose="02020603050405020304" pitchFamily="18" charset="0"/>
              </a:rPr>
              <a:t> araştırmalarının sonuçlarına göre güncel değeri (1 Mayıs 2016 tarihinin fiyatları üzerinden) olası bütün yöntemlere göre ayrı ayrı takdir edilmiş ve taşınmazın farklı yöntemlere göre takdir edilen değerlerinin geçerliliği irdelenmiştir: Öncelikle konu taşınmaz ve emsal taşınmazlar incelendiğinde; konu taşınmaza benzer nitelikte (dört tarafa cepheli ve </a:t>
            </a:r>
            <a:r>
              <a:rPr lang="tr-TR" sz="1600" dirty="0" err="1">
                <a:latin typeface="Times New Roman" panose="02020603050405020304" pitchFamily="18" charset="0"/>
                <a:cs typeface="Times New Roman" panose="02020603050405020304" pitchFamily="18" charset="0"/>
              </a:rPr>
              <a:t>köşebaşı</a:t>
            </a:r>
            <a:r>
              <a:rPr lang="tr-TR" sz="1600" dirty="0">
                <a:latin typeface="Times New Roman" panose="02020603050405020304" pitchFamily="18" charset="0"/>
                <a:cs typeface="Times New Roman" panose="02020603050405020304" pitchFamily="18" charset="0"/>
              </a:rPr>
              <a:t> konumlu olması nedeniyle) bir adet emsal olduğu ve bu emsal taşınmazın C parseli olduğu anlaşılmaktadır. C parselinin yapı taban alanı ve toplam inşaat alanı aşağıdaki gibi hesaplanabilir: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09" y="1340059"/>
            <a:ext cx="6612198" cy="1980359"/>
          </a:xfrm>
          <a:prstGeom prst="rect">
            <a:avLst/>
          </a:prstGeom>
        </p:spPr>
      </p:pic>
    </p:spTree>
    <p:extLst>
      <p:ext uri="{BB962C8B-B14F-4D97-AF65-F5344CB8AC3E}">
        <p14:creationId xmlns:p14="http://schemas.microsoft.com/office/powerpoint/2010/main" val="367553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smtClean="0"/>
          </a:p>
          <a:p>
            <a:pPr marL="0" indent="0" algn="just">
              <a:buClr>
                <a:srgbClr val="0000CC"/>
              </a:buClr>
              <a:buNone/>
            </a:pPr>
            <a:endParaRPr lang="tr-TR" sz="1600" b="1" smtClean="0"/>
          </a:p>
          <a:p>
            <a:pPr algn="just">
              <a:lnSpc>
                <a:spcPct val="100000"/>
              </a:lnSpc>
              <a:buClr>
                <a:srgbClr val="000099"/>
              </a:buClr>
              <a:buFont typeface="Wingdings" panose="05000000000000000000" pitchFamily="2" charset="2"/>
              <a:buChar char="q"/>
            </a:pPr>
            <a:endParaRPr lang="tr-TR" sz="200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2564116" y="1476767"/>
            <a:ext cx="5853914" cy="1569660"/>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Köşe parsel olması nedeni ile yol cephelerinden 5’er m ve komşu parselden 3 m olmak üzere çekme mesafeleri uygulanacaktır. Bu durumda cephe genişliği 15 m olarak bulunur. Ayrıca arka bahçe mesafesi bina yüksekliğinin yarısı olarak (h/2) hesaplanırsa; 3 kat * 3 m + 0,50 m </a:t>
            </a:r>
            <a:r>
              <a:rPr lang="tr-TR" sz="1600" dirty="0" err="1">
                <a:latin typeface="Times New Roman" panose="02020603050405020304" pitchFamily="18" charset="0"/>
                <a:cs typeface="Times New Roman" panose="02020603050405020304" pitchFamily="18" charset="0"/>
              </a:rPr>
              <a:t>subasman</a:t>
            </a:r>
            <a:r>
              <a:rPr lang="tr-TR" sz="1600" dirty="0">
                <a:latin typeface="Times New Roman" panose="02020603050405020304" pitchFamily="18" charset="0"/>
                <a:cs typeface="Times New Roman" panose="02020603050405020304" pitchFamily="18" charset="0"/>
              </a:rPr>
              <a:t> yüksekliği = 9,5 m/2 = 4,75 m olarak saptanacaktır. Bu durumda parsel derinliği 18,25 m olarak bulunur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34" y="1204939"/>
            <a:ext cx="2017896" cy="2274719"/>
          </a:xfrm>
          <a:prstGeom prst="rect">
            <a:avLst/>
          </a:prstGeom>
        </p:spPr>
      </p:pic>
      <p:sp>
        <p:nvSpPr>
          <p:cNvPr id="8" name="Dikdörtgen 7"/>
          <p:cNvSpPr/>
          <p:nvPr/>
        </p:nvSpPr>
        <p:spPr>
          <a:xfrm>
            <a:off x="312710" y="3479658"/>
            <a:ext cx="8697951" cy="2308324"/>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Yapının taban alanı; 15 m * 18,25 m = 273,75 m2 olarak bulunur. Yapının dört tarafından çıkma yapılabileceği belirtildiği için 1,5 m çıkmalarla birlikte yapı boyutları; 18 m (15+1,5+1,5) ve 21,25 m (18,25+1,5+1,5) olarak ve kat alanı; 18*21,25 = 382,50 m2 olarak hesaplanır. Bu durumda toplam inşaat alanı 382,50*2 kat + 273,75= 1.038,75 m2 olarak bulunacaktır. Emsal alınan C parselinin gerçekleşen alım-satım değerinin güncellenmesi ile inşaat alanının birimine düşen güncel (1 Mayıs 2016 tarihinin fiyatları üzerinden) alım satım değeri aşağıdaki gibi tespit edilmiştir: Bugünkü Değer = </a:t>
            </a:r>
            <a:r>
              <a:rPr lang="tr-TR" sz="1600" dirty="0" err="1">
                <a:latin typeface="Times New Roman" panose="02020603050405020304" pitchFamily="18" charset="0"/>
                <a:cs typeface="Times New Roman" panose="02020603050405020304" pitchFamily="18" charset="0"/>
              </a:rPr>
              <a:t>Değersatış</a:t>
            </a:r>
            <a:r>
              <a:rPr lang="tr-TR" sz="1600" dirty="0">
                <a:latin typeface="Times New Roman" panose="02020603050405020304" pitchFamily="18" charset="0"/>
                <a:cs typeface="Times New Roman" panose="02020603050405020304" pitchFamily="18" charset="0"/>
              </a:rPr>
              <a:t> tarihi* (Yİ-</a:t>
            </a:r>
            <a:r>
              <a:rPr lang="tr-TR" sz="1600" dirty="0" err="1">
                <a:latin typeface="Times New Roman" panose="02020603050405020304" pitchFamily="18" charset="0"/>
                <a:cs typeface="Times New Roman" panose="02020603050405020304" pitchFamily="18" charset="0"/>
              </a:rPr>
              <a:t>ÜFEbugünkü</a:t>
            </a:r>
            <a:r>
              <a:rPr lang="tr-TR" sz="1600" dirty="0">
                <a:latin typeface="Times New Roman" panose="02020603050405020304" pitchFamily="18" charset="0"/>
                <a:cs typeface="Times New Roman" panose="02020603050405020304" pitchFamily="18" charset="0"/>
              </a:rPr>
              <a:t>/Yİ-</a:t>
            </a:r>
            <a:r>
              <a:rPr lang="tr-TR" sz="1600" dirty="0" err="1">
                <a:latin typeface="Times New Roman" panose="02020603050405020304" pitchFamily="18" charset="0"/>
                <a:cs typeface="Times New Roman" panose="02020603050405020304" pitchFamily="18" charset="0"/>
              </a:rPr>
              <a:t>ÜFEsatış</a:t>
            </a:r>
            <a:r>
              <a:rPr lang="tr-TR" sz="1600" dirty="0">
                <a:latin typeface="Times New Roman" panose="02020603050405020304" pitchFamily="18" charset="0"/>
                <a:cs typeface="Times New Roman" panose="02020603050405020304" pitchFamily="18" charset="0"/>
              </a:rPr>
              <a:t> tarihi) Bugünkü Değer = 998.200*(252,47/236,61) Bugünkü Değer = 1.065.109 TL Bugünkü Birim Değer= 1.065.109/1.038,75 = 1.025 TL/m2 olarak bulunur.</a:t>
            </a:r>
          </a:p>
        </p:txBody>
      </p:sp>
    </p:spTree>
    <p:extLst>
      <p:ext uri="{BB962C8B-B14F-4D97-AF65-F5344CB8AC3E}">
        <p14:creationId xmlns:p14="http://schemas.microsoft.com/office/powerpoint/2010/main" val="416983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Örnek Gayrimenkul Değerlemesi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2710" y="1349947"/>
            <a:ext cx="8518206" cy="1815882"/>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Değerleme çalışmasında emsal olarak alınan C parselinin birim satış değeri veya gerçekleşen piyasa fiyatı üzerinden yapılan hesaplama ile konu taşınmazın zemin (arsa) değeri aşağıdaki gibi tespit edilecektir: Değer = Birim Değer * Toplam İnşaat Alanı = 1.025 * 2.187 = 2.241.675 TL Konu taşınmazın takdir edilen arsa değerinin piyasa beklentisine uygun olduğu ve kamu kurumları ile özel kişi ve kurumlarca yapılan arsa edinimlerinde oluşan bedellerin de hemen hemen aynı düzeyde olduğu gözlenmiştir. Takdir edilen birim ve toplam taşınmaz değerinin vergi değeri ile arsa karşılığı inşaat işlemlerindeki paylaşım oranları ile de geçerliliği teyit </a:t>
            </a:r>
            <a:r>
              <a:rPr lang="tr-TR" sz="1600" dirty="0" smtClean="0">
                <a:latin typeface="Times New Roman" panose="02020603050405020304" pitchFamily="18" charset="0"/>
                <a:cs typeface="Times New Roman" panose="02020603050405020304" pitchFamily="18" charset="0"/>
              </a:rPr>
              <a:t>edilmiştir</a:t>
            </a:r>
            <a:r>
              <a:rPr lang="tr-TR" sz="1600" dirty="0">
                <a:latin typeface="Times New Roman" panose="02020603050405020304" pitchFamily="18" charset="0"/>
                <a:cs typeface="Times New Roman" panose="02020603050405020304" pitchFamily="18" charset="0"/>
              </a:rPr>
              <a:t>. </a:t>
            </a:r>
          </a:p>
        </p:txBody>
      </p:sp>
      <p:sp>
        <p:nvSpPr>
          <p:cNvPr id="9" name="Dikdörtgen 8"/>
          <p:cNvSpPr/>
          <p:nvPr/>
        </p:nvSpPr>
        <p:spPr>
          <a:xfrm>
            <a:off x="312710" y="3514466"/>
            <a:ext cx="8518206" cy="1815882"/>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Konu taşınmazın üzerindeki yapının toplam inşaat alanı 2.187 m2 olarak yukarıda saptanmıştır. Taşınmazın üzerinde yer alan yapının 3 sınıf B grubu yapılar arasında olduğu ve 2016 yılı yapı yaklaşık birim fiyatı 750 TL/m2 olması dikkate alınarak toplam yeniden inşaat maliyeti 2.187 * 750 = 1.640.250 TL olarak saptanmıştır. Yapının inşaat ruhsat tarihinin 2014 yılı olması nedeni ile yapı yaşı 2 yıl alınarak yıpranma oranı Maliye Bakanlığı sirküleri kullanılarak % 4 olarak tespit edilmiştir. Buna göre net yapı maliyeti aşağıdaki gibi hesaplanacaktır: Yapı Net Maliyeti = 1.640.250 – (1.640.250*0.04) = 1.574.640 TL </a:t>
            </a:r>
          </a:p>
        </p:txBody>
      </p:sp>
    </p:spTree>
    <p:extLst>
      <p:ext uri="{BB962C8B-B14F-4D97-AF65-F5344CB8AC3E}">
        <p14:creationId xmlns:p14="http://schemas.microsoft.com/office/powerpoint/2010/main" val="4136999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25945</TotalTime>
  <Words>2369</Words>
  <Application>Microsoft Office PowerPoint</Application>
  <PresentationFormat>Ekran Gösterisi (4:3)</PresentationFormat>
  <Paragraphs>174</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18</vt:i4>
      </vt:variant>
    </vt:vector>
  </HeadingPairs>
  <TitlesOfParts>
    <vt:vector size="26" baseType="lpstr">
      <vt:lpstr>ＭＳ Ｐゴシック</vt:lpstr>
      <vt:lpstr>Arial</vt:lpstr>
      <vt:lpstr>Calibri</vt:lpstr>
      <vt:lpstr>Times New Roman</vt:lpstr>
      <vt:lpstr>Wingdings</vt:lpstr>
      <vt:lpstr>ekonomi</vt:lpstr>
      <vt:lpstr>1_Rics</vt:lpstr>
      <vt:lpstr>h.t.</vt:lpstr>
      <vt:lpstr>PowerPoint Sunusu</vt:lpstr>
      <vt:lpstr>PowerPoint Sunusu</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tasinmaz</cp:lastModifiedBy>
  <cp:revision>970</cp:revision>
  <cp:lastPrinted>2016-10-24T07:53:35Z</cp:lastPrinted>
  <dcterms:created xsi:type="dcterms:W3CDTF">2016-09-18T09:35:24Z</dcterms:created>
  <dcterms:modified xsi:type="dcterms:W3CDTF">2020-02-26T13:08:32Z</dcterms:modified>
</cp:coreProperties>
</file>