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  <p:sldId id="264" r:id="rId6"/>
    <p:sldId id="265" r:id="rId7"/>
    <p:sldId id="25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2658" y="3330549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GENLER VE KROMOZOMLAR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 </a:t>
            </a:r>
          </a:p>
          <a:p>
            <a:r>
              <a:rPr lang="tr-TR" sz="4800" b="1" dirty="0" smtClean="0"/>
              <a:t>NÜKLEİK 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***Slaytlarda anlatılan konular sadece özettir. </a:t>
            </a:r>
          </a:p>
          <a:p>
            <a:pPr marL="0" indent="0">
              <a:buNone/>
            </a:pPr>
            <a:r>
              <a:rPr lang="tr-TR" dirty="0"/>
              <a:t>*** Detaylı anlatımlar derste yapılacaktır. </a:t>
            </a:r>
          </a:p>
          <a:p>
            <a:pPr marL="0" indent="0">
              <a:buNone/>
            </a:pPr>
            <a:r>
              <a:rPr lang="tr-TR" dirty="0"/>
              <a:t>*** Gerekli olduğu durumlarda önerilen kaynaklardan faydalanabilirsiniz.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5047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Kromozomal</a:t>
            </a:r>
            <a:r>
              <a:rPr lang="tr-TR" dirty="0"/>
              <a:t> </a:t>
            </a:r>
            <a:r>
              <a:rPr lang="tr-TR" b="1" dirty="0"/>
              <a:t>Unsurlar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Hücre DNA'sı hücrenin yaşamsal işlevlerine yardımcı olabilecek genleri ve genler arası bölgeleri içermektedir. </a:t>
            </a:r>
          </a:p>
          <a:p>
            <a:endParaRPr lang="tr-TR" dirty="0"/>
          </a:p>
          <a:p>
            <a:r>
              <a:rPr lang="tr-TR" dirty="0" err="1"/>
              <a:t>Ökaryotik</a:t>
            </a:r>
            <a:r>
              <a:rPr lang="tr-TR" dirty="0"/>
              <a:t> hücrelerdeki gibi daha karmaşık genomlar, yüksek düzeyde </a:t>
            </a:r>
            <a:r>
              <a:rPr lang="tr-TR" dirty="0" err="1"/>
              <a:t>kromozomal</a:t>
            </a:r>
            <a:r>
              <a:rPr lang="tr-TR" dirty="0"/>
              <a:t> organizasyona gereksinim duyar ve bu durum kromozomun yapısal özelliklerine yansır.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DNA’nın Büyüklüğü ve DNA Dizi Yapısı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Mitokondri DNA (</a:t>
            </a:r>
            <a:r>
              <a:rPr lang="tr-TR" b="1" dirty="0" err="1" smtClean="0"/>
              <a:t>mtDNA</a:t>
            </a:r>
            <a:r>
              <a:rPr lang="tr-TR" b="1" dirty="0" smtClean="0"/>
              <a:t>)</a:t>
            </a:r>
            <a:r>
              <a:rPr lang="tr-TR" dirty="0" smtClean="0"/>
              <a:t> </a:t>
            </a:r>
            <a:r>
              <a:rPr lang="tr-TR" b="1" dirty="0" smtClean="0"/>
              <a:t>molekülleri,</a:t>
            </a:r>
            <a:r>
              <a:rPr lang="tr-TR" dirty="0" smtClean="0"/>
              <a:t> çekirdekteki kromozomlardan çok daha küçüktür. </a:t>
            </a:r>
          </a:p>
          <a:p>
            <a:pPr algn="just"/>
            <a:r>
              <a:rPr lang="tr-TR" b="1" dirty="0" smtClean="0"/>
              <a:t>Kloroplast DNA'sı (</a:t>
            </a:r>
            <a:r>
              <a:rPr lang="tr-TR" b="1" dirty="0" err="1" smtClean="0"/>
              <a:t>kpDNA</a:t>
            </a:r>
            <a:r>
              <a:rPr lang="tr-TR" b="1" dirty="0" smtClean="0"/>
              <a:t>)</a:t>
            </a:r>
            <a:r>
              <a:rPr lang="tr-TR" dirty="0" smtClean="0"/>
              <a:t> </a:t>
            </a:r>
          </a:p>
          <a:p>
            <a:pPr algn="just">
              <a:buNone/>
            </a:pPr>
            <a:r>
              <a:rPr lang="tr-TR" dirty="0" smtClean="0"/>
              <a:t>     - dairesel çift sarmal olarak bulunur ve </a:t>
            </a:r>
          </a:p>
          <a:p>
            <a:pPr algn="just">
              <a:buNone/>
            </a:pPr>
            <a:r>
              <a:rPr lang="tr-TR" dirty="0" smtClean="0"/>
              <a:t>     - büyüklüğü 120, 000-160, 000 baz çifti arasında değişmektedir.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altLang="tr-TR" dirty="0"/>
              <a:t>Bir gen, yapısal ya da katalitik işlevli bir </a:t>
            </a:r>
            <a:r>
              <a:rPr lang="tr-TR" altLang="tr-TR" dirty="0" err="1"/>
              <a:t>polipeptit</a:t>
            </a:r>
            <a:r>
              <a:rPr lang="tr-TR" altLang="tr-TR" dirty="0"/>
              <a:t> veya bir RNA gibi, genin son ürününün </a:t>
            </a:r>
            <a:r>
              <a:rPr lang="tr-TR" altLang="tr-TR" dirty="0" err="1"/>
              <a:t>primer</a:t>
            </a:r>
            <a:r>
              <a:rPr lang="tr-TR" altLang="tr-TR" dirty="0"/>
              <a:t> dizisini kodlayan tüm DNA'dır. DNA, yalnızca düzenleme işlevi olan başka diziler de içerir.  </a:t>
            </a:r>
            <a:endParaRPr lang="tr-TR" altLang="tr-TR" dirty="0" smtClean="0"/>
          </a:p>
          <a:p>
            <a:pPr algn="just"/>
            <a:endParaRPr lang="tr-TR" altLang="tr-TR" dirty="0"/>
          </a:p>
          <a:p>
            <a:pPr algn="just"/>
            <a:r>
              <a:rPr lang="tr-TR" altLang="tr-TR" dirty="0"/>
              <a:t>Düzenleyici diziler; genlerin başlangıcını ya da sonunu belirleyen, genlerin transkripsiyonunu etkileyen, </a:t>
            </a:r>
            <a:r>
              <a:rPr lang="tr-TR" altLang="tr-TR" dirty="0" err="1"/>
              <a:t>replikasyon</a:t>
            </a:r>
            <a:r>
              <a:rPr lang="tr-TR" altLang="tr-TR" dirty="0"/>
              <a:t> veya </a:t>
            </a:r>
            <a:r>
              <a:rPr lang="tr-TR" altLang="tr-TR" dirty="0" err="1"/>
              <a:t>rekombinasyonun</a:t>
            </a:r>
            <a:r>
              <a:rPr lang="tr-TR" altLang="tr-TR" dirty="0"/>
              <a:t> başlangıç noktaları olarak işlev gören sinyalleri sağlamaktadır. Bir </a:t>
            </a:r>
            <a:r>
              <a:rPr lang="tr-TR" altLang="tr-TR" dirty="0" err="1"/>
              <a:t>polipeptit</a:t>
            </a:r>
            <a:r>
              <a:rPr lang="tr-TR" altLang="tr-TR" dirty="0"/>
              <a:t> zincirinin her bir amino asidi, DNA'nın bir tek sarmalında ardı ardına gelen üç </a:t>
            </a:r>
            <a:r>
              <a:rPr lang="tr-TR" altLang="tr-TR" dirty="0" err="1"/>
              <a:t>nükleotitlik</a:t>
            </a:r>
            <a:r>
              <a:rPr lang="tr-TR" altLang="tr-TR" dirty="0"/>
              <a:t> dizisi ile kodlanır.  Bu kodlayıcı "üçlüler", genin kodladığı </a:t>
            </a:r>
            <a:r>
              <a:rPr lang="tr-TR" altLang="tr-TR" dirty="0" err="1"/>
              <a:t>polipeptitteki</a:t>
            </a:r>
            <a:r>
              <a:rPr lang="tr-TR" altLang="tr-TR" dirty="0"/>
              <a:t> amino asit dizilimine uygun bir dizilimde düzenlenmiştir. </a:t>
            </a:r>
            <a:endParaRPr lang="tr-TR" altLang="tr-TR" dirty="0" smtClean="0"/>
          </a:p>
          <a:p>
            <a:pPr algn="just"/>
            <a:endParaRPr lang="tr-TR" altLang="tr-TR" dirty="0"/>
          </a:p>
          <a:p>
            <a:pPr algn="just"/>
            <a:r>
              <a:rPr lang="tr-TR" altLang="tr-TR" dirty="0"/>
              <a:t>Çok kopyalı fare DNA'sının %10 kadarı, her bir hücrede </a:t>
            </a:r>
            <a:r>
              <a:rPr lang="tr-TR" altLang="tr-TR" u="sng" dirty="0"/>
              <a:t>milyonlarca</a:t>
            </a:r>
            <a:r>
              <a:rPr lang="tr-TR" altLang="tr-TR" dirty="0"/>
              <a:t> kez tekrarlanan ve </a:t>
            </a:r>
            <a:r>
              <a:rPr lang="tr-TR" altLang="tr-TR" u="sng" dirty="0"/>
              <a:t>10 baz çiftinden</a:t>
            </a:r>
            <a:r>
              <a:rPr lang="tr-TR" altLang="tr-TR" dirty="0"/>
              <a:t> daha az uzunlukta olan kısa dizilerden oluşur. Bunlara çok tekrarlanan diziler veya basit-dizili DNA denir. %20'lik bölümünün en az </a:t>
            </a:r>
            <a:r>
              <a:rPr lang="tr-TR" altLang="tr-TR" u="sng" dirty="0"/>
              <a:t>1,000 kez tekrarlanan</a:t>
            </a:r>
            <a:r>
              <a:rPr lang="tr-TR" altLang="tr-TR" dirty="0"/>
              <a:t>  </a:t>
            </a:r>
            <a:r>
              <a:rPr lang="tr-TR" altLang="tr-TR" u="sng" dirty="0"/>
              <a:t>birkaç yüz baz çifti uzunluğundaki</a:t>
            </a:r>
            <a:r>
              <a:rPr lang="tr-TR" altLang="tr-TR" dirty="0"/>
              <a:t> DNA'dan oluşmuştur. Bu DNA orta sıklıkta tekrarlar şeklinde düzenlenmiştir.  Tekrarlanan DNA'ların bir kısmı, geçişlerin bıraktığı iz, basitçe "çöplük DNA" olabilmektedir.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3530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dirty="0" err="1">
                <a:latin typeface="Times New Roman" panose="02020603050405020304" pitchFamily="18" charset="0"/>
              </a:rPr>
              <a:t>Ökaryotik</a:t>
            </a:r>
            <a:r>
              <a:rPr lang="tr-TR" altLang="tr-TR" dirty="0">
                <a:latin typeface="Times New Roman" panose="02020603050405020304" pitchFamily="18" charset="0"/>
              </a:rPr>
              <a:t> kromozomun belirgin bir özelliği </a:t>
            </a:r>
            <a:r>
              <a:rPr lang="tr-TR" altLang="tr-TR" dirty="0" err="1">
                <a:latin typeface="Times New Roman" panose="02020603050405020304" pitchFamily="18" charset="0"/>
              </a:rPr>
              <a:t>sentromeridir</a:t>
            </a:r>
            <a:r>
              <a:rPr lang="tr-TR" altLang="tr-TR" dirty="0">
                <a:latin typeface="Times New Roman" panose="02020603050405020304" pitchFamily="18" charset="0"/>
              </a:rPr>
              <a:t>. </a:t>
            </a:r>
            <a:r>
              <a:rPr lang="tr-TR" altLang="tr-TR" dirty="0" err="1">
                <a:latin typeface="Times New Roman" panose="02020603050405020304" pitchFamily="18" charset="0"/>
              </a:rPr>
              <a:t>Sentromer</a:t>
            </a:r>
            <a:r>
              <a:rPr lang="tr-TR" altLang="tr-TR" dirty="0">
                <a:latin typeface="Times New Roman" panose="02020603050405020304" pitchFamily="18" charset="0"/>
              </a:rPr>
              <a:t>, hücre bölünmesi sırasında, kromozomu </a:t>
            </a:r>
            <a:r>
              <a:rPr lang="tr-TR" altLang="tr-TR" u="sng" dirty="0" err="1">
                <a:latin typeface="Times New Roman" panose="02020603050405020304" pitchFamily="18" charset="0"/>
              </a:rPr>
              <a:t>mitotik</a:t>
            </a:r>
            <a:r>
              <a:rPr lang="tr-TR" altLang="tr-TR" u="sng" dirty="0">
                <a:latin typeface="Times New Roman" panose="02020603050405020304" pitchFamily="18" charset="0"/>
              </a:rPr>
              <a:t> </a:t>
            </a:r>
            <a:r>
              <a:rPr lang="tr-TR" altLang="tr-TR" u="sng" dirty="0" err="1">
                <a:latin typeface="Times New Roman" panose="02020603050405020304" pitchFamily="18" charset="0"/>
              </a:rPr>
              <a:t>iğciğe</a:t>
            </a:r>
            <a:r>
              <a:rPr lang="tr-TR" altLang="tr-TR" u="sng" dirty="0">
                <a:latin typeface="Times New Roman" panose="02020603050405020304" pitchFamily="18" charset="0"/>
              </a:rPr>
              <a:t> bağlayan proteinler </a:t>
            </a:r>
            <a:r>
              <a:rPr lang="tr-TR" altLang="tr-TR" dirty="0">
                <a:latin typeface="Times New Roman" panose="02020603050405020304" pitchFamily="18" charset="0"/>
              </a:rPr>
              <a:t>için bir bağlantı alanı olarak iş gören DNA dizisidir.</a:t>
            </a:r>
          </a:p>
          <a:p>
            <a:pPr algn="just">
              <a:lnSpc>
                <a:spcPct val="90000"/>
              </a:lnSpc>
            </a:pPr>
            <a:r>
              <a:rPr lang="tr-TR" altLang="tr-TR" dirty="0" err="1">
                <a:latin typeface="Times New Roman" panose="02020603050405020304" pitchFamily="18" charset="0"/>
              </a:rPr>
              <a:t>Telomerler</a:t>
            </a:r>
            <a:r>
              <a:rPr lang="tr-TR" altLang="tr-TR" dirty="0">
                <a:latin typeface="Times New Roman" panose="02020603050405020304" pitchFamily="18" charset="0"/>
              </a:rPr>
              <a:t>, kromozomun sabitlenmesine yardımcı olan </a:t>
            </a:r>
            <a:r>
              <a:rPr lang="tr-TR" altLang="tr-TR" dirty="0" err="1">
                <a:latin typeface="Times New Roman" panose="02020603050405020304" pitchFamily="18" charset="0"/>
              </a:rPr>
              <a:t>ökaryotik</a:t>
            </a:r>
            <a:r>
              <a:rPr lang="tr-TR" altLang="tr-TR" dirty="0">
                <a:latin typeface="Times New Roman" panose="02020603050405020304" pitchFamily="18" charset="0"/>
              </a:rPr>
              <a:t> kromozom uçlarıdır. </a:t>
            </a:r>
            <a:r>
              <a:rPr lang="tr-TR" altLang="tr-TR" dirty="0"/>
              <a:t>Tekrarlanan </a:t>
            </a:r>
            <a:r>
              <a:rPr lang="tr-TR" altLang="tr-TR" dirty="0" err="1"/>
              <a:t>telomerik</a:t>
            </a:r>
            <a:r>
              <a:rPr lang="tr-TR" altLang="tr-TR" dirty="0"/>
              <a:t> diziler, </a:t>
            </a:r>
            <a:r>
              <a:rPr lang="tr-TR" altLang="tr-TR" dirty="0" err="1"/>
              <a:t>ökaryotik</a:t>
            </a:r>
            <a:r>
              <a:rPr lang="tr-TR" altLang="tr-TR" dirty="0"/>
              <a:t> kromozom uçlarına birincil olarak </a:t>
            </a:r>
            <a:r>
              <a:rPr lang="tr-TR" altLang="tr-TR" dirty="0" err="1"/>
              <a:t>telomeraz</a:t>
            </a:r>
            <a:r>
              <a:rPr lang="tr-TR" altLang="tr-TR" dirty="0"/>
              <a:t> enzimiyle eklenir.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7527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812898"/>
            <a:ext cx="820891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3200" b="1" dirty="0" smtClean="0"/>
              <a:t>DNA'nın </a:t>
            </a:r>
            <a:r>
              <a:rPr lang="tr-TR" sz="3200" b="1" dirty="0" err="1" smtClean="0"/>
              <a:t>Süperkıvrımlaşması</a:t>
            </a:r>
            <a:endParaRPr lang="tr-TR" sz="3200" b="1" dirty="0" smtClean="0"/>
          </a:p>
          <a:p>
            <a:pPr>
              <a:buNone/>
            </a:pPr>
            <a:endParaRPr lang="tr-TR" sz="3200" dirty="0" smtClean="0"/>
          </a:p>
          <a:p>
            <a:pPr algn="just"/>
            <a:r>
              <a:rPr lang="tr-TR" sz="2400" dirty="0" smtClean="0"/>
              <a:t>Hücre DNA'ları sıkıca paketlenmiştir. </a:t>
            </a:r>
            <a:r>
              <a:rPr lang="tr-TR" sz="2400" dirty="0" err="1" smtClean="0"/>
              <a:t>Süperkıvrımlaşma</a:t>
            </a:r>
            <a:r>
              <a:rPr lang="tr-TR" sz="2400" dirty="0" smtClean="0"/>
              <a:t> kangal şeklinde kıvrımlaşma (kıvrımın kıvrımlaşması) demektir. Örneğin, bir telefon kordonu tipik bir kıvrımlı teldir. Telefon ve alıcı arasındaki tel kısmı çoğunlukla bir veya daha fazla süper katlanma içerir.</a:t>
            </a:r>
          </a:p>
          <a:p>
            <a:r>
              <a:rPr lang="tr-TR" sz="2400" dirty="0" smtClean="0"/>
              <a:t>DNA, her iki sarmalın bir eksen çevresinde kıvrıldığı çift sarmal şekilli bir kangaldır. Eksenin kendi üzerinde daha ileri düzeydeki kıvrılması, </a:t>
            </a:r>
            <a:r>
              <a:rPr lang="tr-TR" sz="2400" dirty="0" err="1" smtClean="0"/>
              <a:t>süperkıvrılmaya</a:t>
            </a:r>
            <a:r>
              <a:rPr lang="tr-TR" sz="2400" dirty="0" smtClean="0"/>
              <a:t> neden olur 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413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Ofis Teması</vt:lpstr>
      <vt:lpstr>GENLER VE KROMOZOMLAR</vt:lpstr>
      <vt:lpstr>PowerPoint Sunusu</vt:lpstr>
      <vt:lpstr>Kromozomal Unsurlar</vt:lpstr>
      <vt:lpstr>DNA’nın Büyüklüğü ve DNA Dizi Yapısı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GENLER VE KROMOZOMLAR</dc:title>
  <dc:creator>Ece Karakaya</dc:creator>
  <cp:lastModifiedBy>Microsoft</cp:lastModifiedBy>
  <cp:revision>7</cp:revision>
  <dcterms:created xsi:type="dcterms:W3CDTF">2018-10-10T13:19:41Z</dcterms:created>
  <dcterms:modified xsi:type="dcterms:W3CDTF">2018-10-11T11:06:33Z</dcterms:modified>
</cp:coreProperties>
</file>